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0" autoAdjust="0"/>
    <p:restoredTop sz="94660"/>
  </p:normalViewPr>
  <p:slideViewPr>
    <p:cSldViewPr>
      <p:cViewPr varScale="1">
        <p:scale>
          <a:sx n="80" d="100"/>
          <a:sy n="80" d="100"/>
        </p:scale>
        <p:origin x="4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www.unicode.org/faq/"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0407 Meta Tag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Video:</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273B9D2-8E0B-4445-A609-0A5ADB316DAB}"/>
              </a:ext>
            </a:extLst>
          </p:cNvPr>
          <p:cNvPicPr>
            <a:picLocks noChangeAspect="1"/>
          </p:cNvPicPr>
          <p:nvPr/>
        </p:nvPicPr>
        <p:blipFill>
          <a:blip r:embed="rId3"/>
          <a:stretch>
            <a:fillRect/>
          </a:stretch>
        </p:blipFill>
        <p:spPr>
          <a:xfrm>
            <a:off x="1871662" y="2286000"/>
            <a:ext cx="5400675" cy="2286000"/>
          </a:xfrm>
          <a:prstGeom prst="rect">
            <a:avLst/>
          </a:prstGeom>
          <a:ln>
            <a:solidFill>
              <a:srgbClr val="C00000"/>
            </a:solidFill>
          </a:ln>
        </p:spPr>
      </p:pic>
    </p:spTree>
    <p:extLst>
      <p:ext uri="{BB962C8B-B14F-4D97-AF65-F5344CB8AC3E}">
        <p14:creationId xmlns:p14="http://schemas.microsoft.com/office/powerpoint/2010/main" val="305761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Video:</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5F35FC8-1C2B-4DB5-A1E5-54AE1F428A56}"/>
              </a:ext>
            </a:extLst>
          </p:cNvPr>
          <p:cNvPicPr>
            <a:picLocks noChangeAspect="1"/>
          </p:cNvPicPr>
          <p:nvPr/>
        </p:nvPicPr>
        <p:blipFill>
          <a:blip r:embed="rId3"/>
          <a:stretch>
            <a:fillRect/>
          </a:stretch>
        </p:blipFill>
        <p:spPr>
          <a:xfrm>
            <a:off x="1857375" y="2276475"/>
            <a:ext cx="5429250" cy="2305050"/>
          </a:xfrm>
          <a:prstGeom prst="rect">
            <a:avLst/>
          </a:prstGeom>
          <a:ln>
            <a:solidFill>
              <a:srgbClr val="C00000"/>
            </a:solidFill>
          </a:ln>
        </p:spPr>
      </p:pic>
    </p:spTree>
    <p:extLst>
      <p:ext uri="{BB962C8B-B14F-4D97-AF65-F5344CB8AC3E}">
        <p14:creationId xmlns:p14="http://schemas.microsoft.com/office/powerpoint/2010/main" val="280500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Video:</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395BF87-354C-4A83-BD74-6FCF0CB4B4D2}"/>
              </a:ext>
            </a:extLst>
          </p:cNvPr>
          <p:cNvPicPr>
            <a:picLocks noChangeAspect="1"/>
          </p:cNvPicPr>
          <p:nvPr/>
        </p:nvPicPr>
        <p:blipFill>
          <a:blip r:embed="rId3"/>
          <a:stretch>
            <a:fillRect/>
          </a:stretch>
        </p:blipFill>
        <p:spPr>
          <a:xfrm>
            <a:off x="1885950" y="2243137"/>
            <a:ext cx="5372100" cy="2371725"/>
          </a:xfrm>
          <a:prstGeom prst="rect">
            <a:avLst/>
          </a:prstGeom>
          <a:ln>
            <a:solidFill>
              <a:srgbClr val="C00000"/>
            </a:solidFill>
          </a:ln>
        </p:spPr>
      </p:pic>
    </p:spTree>
    <p:extLst>
      <p:ext uri="{BB962C8B-B14F-4D97-AF65-F5344CB8AC3E}">
        <p14:creationId xmlns:p14="http://schemas.microsoft.com/office/powerpoint/2010/main" val="106893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2684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Character Entities</a:t>
            </a:r>
          </a:p>
          <a:p>
            <a:pPr marL="342900" indent="-342900" algn="l">
              <a:buClr>
                <a:srgbClr val="0070C0"/>
              </a:buClr>
              <a:buSzPct val="80000"/>
              <a:buFont typeface="Wingdings" pitchFamily="2" charset="2"/>
              <a:buChar char="u"/>
            </a:pPr>
            <a:r>
              <a:rPr lang="en-US" sz="1800" dirty="0">
                <a:solidFill>
                  <a:schemeClr val="tx1"/>
                </a:solidFill>
              </a:rPr>
              <a:t>Declaring the Character Encoding &lt;meta&gt; Tag:</a:t>
            </a:r>
          </a:p>
          <a:p>
            <a:pPr marL="342900" indent="-342900" algn="l">
              <a:buClr>
                <a:srgbClr val="0070C0"/>
              </a:buClr>
              <a:buSzPct val="80000"/>
              <a:buFont typeface="Wingdings" pitchFamily="2" charset="2"/>
              <a:buChar char="u"/>
            </a:pPr>
            <a:r>
              <a:rPr lang="en-US" sz="1800" dirty="0">
                <a:solidFill>
                  <a:schemeClr val="tx1"/>
                </a:solidFill>
              </a:rPr>
              <a:t>All text documents are saved with a “</a:t>
            </a:r>
            <a:r>
              <a:rPr lang="en-US" sz="1800" b="1" dirty="0">
                <a:solidFill>
                  <a:schemeClr val="tx1"/>
                </a:solidFill>
              </a:rPr>
              <a:t>Character Encoding</a:t>
            </a:r>
            <a:r>
              <a:rPr lang="en-US" sz="1800" dirty="0">
                <a:solidFill>
                  <a:schemeClr val="tx1"/>
                </a:solidFill>
              </a:rPr>
              <a:t>”.  This makes it easier for browsers on systems with different default encodings to view the characters in your pages correctly. The standard today is </a:t>
            </a:r>
            <a:r>
              <a:rPr lang="en-US" sz="1800" b="1" dirty="0">
                <a:solidFill>
                  <a:schemeClr val="tx1"/>
                </a:solidFill>
              </a:rPr>
              <a:t>utf-8</a:t>
            </a:r>
            <a:r>
              <a:rPr lang="en-US" sz="1800" dirty="0">
                <a:solidFill>
                  <a:schemeClr val="tx1"/>
                </a:solidFill>
              </a:rPr>
              <a:t> (Unicode Transformation Format) and is the encoding that represents every character in the Unicode character set.</a:t>
            </a:r>
          </a:p>
          <a:p>
            <a:pPr marL="342900" indent="-342900" algn="l">
              <a:buClr>
                <a:srgbClr val="0070C0"/>
              </a:buClr>
              <a:buSzPct val="80000"/>
              <a:buFont typeface="Wingdings" pitchFamily="2" charset="2"/>
              <a:buChar char="u"/>
            </a:pPr>
            <a:r>
              <a:rPr lang="en-US" sz="1800" dirty="0">
                <a:solidFill>
                  <a:schemeClr val="tx1"/>
                </a:solidFill>
              </a:rPr>
              <a:t>To learn more about this topic, which goes beyond the scope of this class, go to the </a:t>
            </a:r>
            <a:r>
              <a:rPr lang="en-US" sz="1800" u="sng" dirty="0">
                <a:solidFill>
                  <a:schemeClr val="tx1"/>
                </a:solidFill>
                <a:hlinkClick r:id="rId2">
                  <a:extLst>
                    <a:ext uri="{A12FA001-AC4F-418D-AE19-62706E023703}">
                      <ahyp:hlinkClr xmlns:ahyp="http://schemas.microsoft.com/office/drawing/2018/hyperlinkcolor" val="tx"/>
                    </a:ext>
                  </a:extLst>
                </a:hlinkClick>
              </a:rPr>
              <a:t>Unicode (Links to an external site.)</a:t>
            </a:r>
            <a:r>
              <a:rPr lang="en-US" sz="1800" dirty="0">
                <a:solidFill>
                  <a:schemeClr val="tx1"/>
                </a:solidFill>
              </a:rPr>
              <a:t> website.</a:t>
            </a:r>
          </a:p>
          <a:p>
            <a:pPr marL="342900" indent="-342900" algn="l">
              <a:buClr>
                <a:srgbClr val="0070C0"/>
              </a:buClr>
              <a:buSzPct val="80000"/>
              <a:buFont typeface="Wingdings" pitchFamily="2" charset="2"/>
              <a:buChar char="u"/>
            </a:pPr>
            <a:r>
              <a:rPr lang="en-US" sz="1800" dirty="0">
                <a:solidFill>
                  <a:schemeClr val="tx1"/>
                </a:solidFill>
              </a:rPr>
              <a:t>What’s important for this class is how to set the character encoding for your webpage, as it is mandated for validation and if you don’t include it, the browser will have to “guess” and it might mess up your page!</a:t>
            </a:r>
          </a:p>
          <a:p>
            <a:pPr marL="342900" indent="-342900" algn="l">
              <a:buClr>
                <a:srgbClr val="0070C0"/>
              </a:buClr>
              <a:buSzPct val="80000"/>
              <a:buFont typeface="Wingdings" pitchFamily="2" charset="2"/>
              <a:buChar char="u"/>
            </a:pPr>
            <a:r>
              <a:rPr lang="en-US" sz="1800" dirty="0">
                <a:solidFill>
                  <a:schemeClr val="tx1"/>
                </a:solidFill>
              </a:rPr>
              <a:t>Technically this tag information should go right after your opening </a:t>
            </a:r>
            <a:r>
              <a:rPr lang="en-US" sz="1800" b="1" dirty="0">
                <a:solidFill>
                  <a:schemeClr val="tx1"/>
                </a:solidFill>
              </a:rPr>
              <a:t>&lt;head&gt;</a:t>
            </a:r>
            <a:r>
              <a:rPr lang="en-US" sz="1800" dirty="0">
                <a:solidFill>
                  <a:schemeClr val="tx1"/>
                </a:solidFill>
              </a:rPr>
              <a:t> tag (or within the first 1024 bytes) so that it can start interpreting and encoding your page correctly from the start.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2684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Character Entities</a:t>
            </a:r>
          </a:p>
          <a:p>
            <a:pPr marL="342900" indent="-342900" algn="l">
              <a:buClr>
                <a:srgbClr val="0070C0"/>
              </a:buClr>
              <a:buSzPct val="80000"/>
              <a:buFont typeface="Wingdings" pitchFamily="2" charset="2"/>
              <a:buChar char="u"/>
            </a:pPr>
            <a:r>
              <a:rPr lang="en-US" sz="1800" b="1" dirty="0">
                <a:solidFill>
                  <a:schemeClr val="tx1"/>
                </a:solidFill>
              </a:rPr>
              <a:t>HTML4.01</a:t>
            </a:r>
          </a:p>
          <a:p>
            <a:pPr marL="342900" indent="-342900" algn="l">
              <a:buClr>
                <a:srgbClr val="0070C0"/>
              </a:buClr>
              <a:buSzPct val="80000"/>
              <a:buFont typeface="Wingdings" pitchFamily="2" charset="2"/>
              <a:buChar char="u"/>
            </a:pPr>
            <a:r>
              <a:rPr lang="en-US" sz="1800" dirty="0">
                <a:solidFill>
                  <a:schemeClr val="tx1"/>
                </a:solidFill>
              </a:rPr>
              <a:t>For </a:t>
            </a:r>
            <a:r>
              <a:rPr lang="en-US" sz="1800" b="1" dirty="0">
                <a:solidFill>
                  <a:schemeClr val="tx1"/>
                </a:solidFill>
              </a:rPr>
              <a:t>HTML 4.01</a:t>
            </a:r>
            <a:r>
              <a:rPr lang="en-US" sz="1800" dirty="0">
                <a:solidFill>
                  <a:schemeClr val="tx1"/>
                </a:solidFill>
              </a:rPr>
              <a:t>, you write the character encoding within a </a:t>
            </a:r>
            <a:r>
              <a:rPr lang="en-US" sz="1800" b="1" dirty="0">
                <a:solidFill>
                  <a:schemeClr val="tx1"/>
                </a:solidFill>
              </a:rPr>
              <a:t>&lt;meta&gt;</a:t>
            </a:r>
            <a:r>
              <a:rPr lang="en-US" sz="1800" dirty="0">
                <a:solidFill>
                  <a:schemeClr val="tx1"/>
                </a:solidFill>
              </a:rPr>
              <a:t> tag like this:</a:t>
            </a:r>
          </a:p>
          <a:p>
            <a:pPr marL="800100" lvl="1" indent="-342900" algn="l">
              <a:buClr>
                <a:srgbClr val="0070C0"/>
              </a:buClr>
              <a:buSzPct val="80000"/>
              <a:buFont typeface="Wingdings" pitchFamily="2" charset="2"/>
              <a:buChar char="u"/>
            </a:pPr>
            <a:r>
              <a:rPr lang="en-US" sz="1800" b="1" dirty="0">
                <a:solidFill>
                  <a:schemeClr val="tx1"/>
                </a:solidFill>
              </a:rPr>
              <a:t>&lt;meta http-</a:t>
            </a:r>
            <a:r>
              <a:rPr lang="en-US" sz="1800" b="1" dirty="0" err="1">
                <a:solidFill>
                  <a:schemeClr val="tx1"/>
                </a:solidFill>
              </a:rPr>
              <a:t>equiv</a:t>
            </a:r>
            <a:r>
              <a:rPr lang="en-US" sz="1800" b="1" dirty="0">
                <a:solidFill>
                  <a:schemeClr val="tx1"/>
                </a:solidFill>
              </a:rPr>
              <a:t>="content-type" content="text/html; charset=utf-8"&gt;</a:t>
            </a:r>
          </a:p>
          <a:p>
            <a:pPr marL="342900" indent="-342900" algn="l">
              <a:buClr>
                <a:srgbClr val="0070C0"/>
              </a:buClr>
              <a:buSzPct val="80000"/>
              <a:buFont typeface="Wingdings" pitchFamily="2" charset="2"/>
              <a:buChar char="u"/>
            </a:pPr>
            <a:r>
              <a:rPr lang="en-US" sz="1800" b="1" dirty="0">
                <a:solidFill>
                  <a:schemeClr val="tx1"/>
                </a:solidFill>
              </a:rPr>
              <a:t>XHTML 1.0</a:t>
            </a:r>
          </a:p>
          <a:p>
            <a:pPr marL="342900" indent="-342900" algn="l">
              <a:buClr>
                <a:srgbClr val="0070C0"/>
              </a:buClr>
              <a:buSzPct val="80000"/>
              <a:buFont typeface="Wingdings" pitchFamily="2" charset="2"/>
              <a:buChar char="u"/>
            </a:pPr>
            <a:r>
              <a:rPr lang="en-US" sz="1800" dirty="0">
                <a:solidFill>
                  <a:schemeClr val="tx1"/>
                </a:solidFill>
              </a:rPr>
              <a:t>If using </a:t>
            </a:r>
            <a:r>
              <a:rPr lang="en-US" sz="1800" b="1" dirty="0">
                <a:solidFill>
                  <a:schemeClr val="tx1"/>
                </a:solidFill>
              </a:rPr>
              <a:t>XHTML</a:t>
            </a:r>
            <a:r>
              <a:rPr lang="en-US" sz="1800" dirty="0">
                <a:solidFill>
                  <a:schemeClr val="tx1"/>
                </a:solidFill>
              </a:rPr>
              <a:t> it would be written like this (note the forward slash at the end of the code):</a:t>
            </a:r>
          </a:p>
          <a:p>
            <a:pPr marL="342900" indent="-342900" algn="l">
              <a:buClr>
                <a:srgbClr val="0070C0"/>
              </a:buClr>
              <a:buSzPct val="80000"/>
              <a:buFont typeface="Wingdings" pitchFamily="2" charset="2"/>
              <a:buChar char="u"/>
            </a:pPr>
            <a:r>
              <a:rPr lang="en-US" sz="1800" b="1" dirty="0">
                <a:solidFill>
                  <a:schemeClr val="tx1"/>
                </a:solidFill>
              </a:rPr>
              <a:t>&lt;meta http-</a:t>
            </a:r>
            <a:r>
              <a:rPr lang="en-US" sz="1800" b="1" dirty="0" err="1">
                <a:solidFill>
                  <a:schemeClr val="tx1"/>
                </a:solidFill>
              </a:rPr>
              <a:t>equiv</a:t>
            </a:r>
            <a:r>
              <a:rPr lang="en-US" sz="1800" b="1" dirty="0">
                <a:solidFill>
                  <a:schemeClr val="tx1"/>
                </a:solidFill>
              </a:rPr>
              <a:t>="content-type" content="text/html; charset=utf-8" /&gt;</a:t>
            </a:r>
          </a:p>
          <a:p>
            <a:pPr marL="342900" indent="-342900" algn="l">
              <a:buClr>
                <a:srgbClr val="0070C0"/>
              </a:buClr>
              <a:buSzPct val="80000"/>
              <a:buFont typeface="Wingdings" pitchFamily="2" charset="2"/>
              <a:buChar char="u"/>
            </a:pPr>
            <a:r>
              <a:rPr lang="en-US" sz="1800" b="1" dirty="0">
                <a:solidFill>
                  <a:schemeClr val="tx1"/>
                </a:solidFill>
              </a:rPr>
              <a:t>HTML5+</a:t>
            </a:r>
          </a:p>
          <a:p>
            <a:pPr marL="342900" indent="-342900" algn="l">
              <a:buClr>
                <a:srgbClr val="0070C0"/>
              </a:buClr>
              <a:buSzPct val="80000"/>
              <a:buFont typeface="Wingdings" pitchFamily="2" charset="2"/>
              <a:buChar char="u"/>
            </a:pPr>
            <a:r>
              <a:rPr lang="en-US" sz="1800" dirty="0">
                <a:solidFill>
                  <a:schemeClr val="tx1"/>
                </a:solidFill>
              </a:rPr>
              <a:t>And if it’s </a:t>
            </a:r>
            <a:r>
              <a:rPr lang="en-US" sz="1800" b="1" dirty="0">
                <a:solidFill>
                  <a:schemeClr val="tx1"/>
                </a:solidFill>
              </a:rPr>
              <a:t>HTML5 doctype </a:t>
            </a:r>
            <a:r>
              <a:rPr lang="en-US" sz="1800" dirty="0">
                <a:solidFill>
                  <a:schemeClr val="tx1"/>
                </a:solidFill>
              </a:rPr>
              <a:t>then this meta tag gets written like this (note the quotation mark in front of the utf-8):</a:t>
            </a:r>
          </a:p>
          <a:p>
            <a:pPr marL="800100" lvl="1" indent="-342900" algn="l">
              <a:buClr>
                <a:srgbClr val="0070C0"/>
              </a:buClr>
              <a:buSzPct val="80000"/>
              <a:buFont typeface="Wingdings" pitchFamily="2" charset="2"/>
              <a:buChar char="u"/>
            </a:pPr>
            <a:r>
              <a:rPr lang="en-US" sz="1800" b="1" dirty="0">
                <a:solidFill>
                  <a:schemeClr val="tx1"/>
                </a:solidFill>
              </a:rPr>
              <a:t>&lt;meta charset="utf-8"&gt;</a:t>
            </a:r>
          </a:p>
          <a:p>
            <a:pPr marL="342900" indent="-342900" algn="l">
              <a:buClr>
                <a:srgbClr val="0070C0"/>
              </a:buClr>
              <a:buSzPct val="80000"/>
              <a:buFont typeface="Wingdings" pitchFamily="2" charset="2"/>
              <a:buChar char="u"/>
            </a:pPr>
            <a:r>
              <a:rPr lang="en-US" sz="1800" dirty="0">
                <a:solidFill>
                  <a:schemeClr val="tx1"/>
                </a:solidFill>
              </a:rPr>
              <a:t>As you can see, HTML5 has shortened the </a:t>
            </a:r>
            <a:r>
              <a:rPr lang="en-US" sz="1800" b="1" dirty="0">
                <a:solidFill>
                  <a:schemeClr val="tx1"/>
                </a:solidFill>
              </a:rPr>
              <a:t>&lt;meta&gt;</a:t>
            </a:r>
            <a:r>
              <a:rPr lang="en-US" sz="1800" dirty="0">
                <a:solidFill>
                  <a:schemeClr val="tx1"/>
                </a:solidFill>
              </a:rPr>
              <a:t> tag content significantly.</a:t>
            </a:r>
          </a:p>
          <a:p>
            <a:pPr marL="342900" indent="-342900" algn="l">
              <a:buClr>
                <a:srgbClr val="0070C0"/>
              </a:buClr>
              <a:buSzPct val="80000"/>
              <a:buFont typeface="Wingdings" pitchFamily="2" charset="2"/>
              <a:buChar char="u"/>
            </a:pP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339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96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Character Entities</a:t>
            </a:r>
          </a:p>
          <a:p>
            <a:pPr marL="342900" indent="-342900" algn="l">
              <a:buClr>
                <a:srgbClr val="0070C0"/>
              </a:buClr>
              <a:buSzPct val="80000"/>
              <a:buFont typeface="Wingdings" pitchFamily="2" charset="2"/>
              <a:buChar char="u"/>
            </a:pPr>
            <a:r>
              <a:rPr lang="en-US" sz="1800" b="1" dirty="0">
                <a:solidFill>
                  <a:schemeClr val="tx1"/>
                </a:solidFill>
              </a:rPr>
              <a:t>NOTES:</a:t>
            </a:r>
          </a:p>
          <a:p>
            <a:pPr marL="342900" indent="-342900" algn="l">
              <a:buClr>
                <a:srgbClr val="0070C0"/>
              </a:buClr>
              <a:buSzPct val="80000"/>
              <a:buFont typeface="Wingdings" pitchFamily="2" charset="2"/>
              <a:buChar char="u"/>
            </a:pPr>
            <a:r>
              <a:rPr lang="en-US" sz="1800" dirty="0">
                <a:solidFill>
                  <a:schemeClr val="tx1"/>
                </a:solidFill>
              </a:rPr>
              <a:t>The value </a:t>
            </a:r>
            <a:r>
              <a:rPr lang="en-US" sz="1800" b="1" dirty="0">
                <a:solidFill>
                  <a:schemeClr val="tx1"/>
                </a:solidFill>
              </a:rPr>
              <a:t>utf-8</a:t>
            </a:r>
            <a:r>
              <a:rPr lang="en-US" sz="1800" dirty="0">
                <a:solidFill>
                  <a:schemeClr val="tx1"/>
                </a:solidFill>
              </a:rPr>
              <a:t> is case-insensitive so, UTF-8 and utf-8 both work just fine, however, be consistent and keep everything lower-case.</a:t>
            </a:r>
          </a:p>
          <a:p>
            <a:pPr marL="342900" indent="-342900" algn="l">
              <a:buClr>
                <a:srgbClr val="0070C0"/>
              </a:buClr>
              <a:buSzPct val="80000"/>
              <a:buFont typeface="Wingdings" pitchFamily="2" charset="2"/>
              <a:buChar char="u"/>
            </a:pPr>
            <a:r>
              <a:rPr lang="en-US" sz="1800" dirty="0">
                <a:solidFill>
                  <a:schemeClr val="tx1"/>
                </a:solidFill>
              </a:rPr>
              <a:t>There is no closing </a:t>
            </a:r>
            <a:r>
              <a:rPr lang="en-US" sz="1800" b="1" dirty="0">
                <a:solidFill>
                  <a:schemeClr val="tx1"/>
                </a:solidFill>
              </a:rPr>
              <a:t>&lt;meta&gt;</a:t>
            </a:r>
            <a:r>
              <a:rPr lang="en-US" sz="1800" dirty="0">
                <a:solidFill>
                  <a:schemeClr val="tx1"/>
                </a:solidFill>
              </a:rPr>
              <a:t> tag because it is not a container tag which is why for XHTML you put in the forward slash at the end of the tag.</a:t>
            </a:r>
          </a:p>
          <a:p>
            <a:pPr marL="342900" indent="-342900" algn="l">
              <a:buClr>
                <a:srgbClr val="0070C0"/>
              </a:buClr>
              <a:buSzPct val="80000"/>
              <a:buFont typeface="Wingdings" pitchFamily="2" charset="2"/>
              <a:buChar char="u"/>
            </a:pP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6795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0407.1 Meta Tag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66266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Video:</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98E56B0-D0E3-443F-AF42-7E889765A6F1}"/>
              </a:ext>
            </a:extLst>
          </p:cNvPr>
          <p:cNvPicPr>
            <a:picLocks noChangeAspect="1"/>
          </p:cNvPicPr>
          <p:nvPr/>
        </p:nvPicPr>
        <p:blipFill>
          <a:blip r:embed="rId3"/>
          <a:stretch>
            <a:fillRect/>
          </a:stretch>
        </p:blipFill>
        <p:spPr>
          <a:xfrm>
            <a:off x="2267744" y="1929191"/>
            <a:ext cx="4000500" cy="819150"/>
          </a:xfrm>
          <a:prstGeom prst="rect">
            <a:avLst/>
          </a:prstGeom>
          <a:ln>
            <a:solidFill>
              <a:srgbClr val="C00000"/>
            </a:solidFill>
          </a:ln>
        </p:spPr>
      </p:pic>
      <p:pic>
        <p:nvPicPr>
          <p:cNvPr id="11" name="Picture 10">
            <a:extLst>
              <a:ext uri="{FF2B5EF4-FFF2-40B4-BE49-F238E27FC236}">
                <a16:creationId xmlns:a16="http://schemas.microsoft.com/office/drawing/2014/main" id="{1DAEE3A6-3AE4-443F-AA51-072DD667EAF1}"/>
              </a:ext>
            </a:extLst>
          </p:cNvPr>
          <p:cNvPicPr>
            <a:picLocks noChangeAspect="1"/>
          </p:cNvPicPr>
          <p:nvPr/>
        </p:nvPicPr>
        <p:blipFill>
          <a:blip r:embed="rId4"/>
          <a:stretch>
            <a:fillRect/>
          </a:stretch>
        </p:blipFill>
        <p:spPr>
          <a:xfrm>
            <a:off x="1729581" y="3108106"/>
            <a:ext cx="5076825" cy="2219325"/>
          </a:xfrm>
          <a:prstGeom prst="rect">
            <a:avLst/>
          </a:prstGeom>
          <a:ln>
            <a:solidFill>
              <a:srgbClr val="C00000"/>
            </a:solidFill>
          </a:ln>
        </p:spPr>
      </p:pic>
    </p:spTree>
    <p:extLst>
      <p:ext uri="{BB962C8B-B14F-4D97-AF65-F5344CB8AC3E}">
        <p14:creationId xmlns:p14="http://schemas.microsoft.com/office/powerpoint/2010/main" val="244768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Video:</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4DE0A417-42E9-4898-8B20-DAD946E73F27}"/>
              </a:ext>
            </a:extLst>
          </p:cNvPr>
          <p:cNvPicPr>
            <a:picLocks noChangeAspect="1"/>
          </p:cNvPicPr>
          <p:nvPr/>
        </p:nvPicPr>
        <p:blipFill>
          <a:blip r:embed="rId3"/>
          <a:stretch>
            <a:fillRect/>
          </a:stretch>
        </p:blipFill>
        <p:spPr>
          <a:xfrm>
            <a:off x="1952625" y="2105025"/>
            <a:ext cx="5238750" cy="2647950"/>
          </a:xfrm>
          <a:prstGeom prst="rect">
            <a:avLst/>
          </a:prstGeom>
          <a:ln>
            <a:solidFill>
              <a:srgbClr val="C00000"/>
            </a:solidFill>
          </a:ln>
        </p:spPr>
      </p:pic>
    </p:spTree>
    <p:extLst>
      <p:ext uri="{BB962C8B-B14F-4D97-AF65-F5344CB8AC3E}">
        <p14:creationId xmlns:p14="http://schemas.microsoft.com/office/powerpoint/2010/main" val="383474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Video:</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58225EB-71A1-4734-85C2-58B63581FB6A}"/>
              </a:ext>
            </a:extLst>
          </p:cNvPr>
          <p:cNvPicPr>
            <a:picLocks noChangeAspect="1"/>
          </p:cNvPicPr>
          <p:nvPr/>
        </p:nvPicPr>
        <p:blipFill>
          <a:blip r:embed="rId3"/>
          <a:stretch>
            <a:fillRect/>
          </a:stretch>
        </p:blipFill>
        <p:spPr>
          <a:xfrm>
            <a:off x="1691680" y="2123512"/>
            <a:ext cx="5305425" cy="1847850"/>
          </a:xfrm>
          <a:prstGeom prst="rect">
            <a:avLst/>
          </a:prstGeom>
          <a:ln>
            <a:solidFill>
              <a:srgbClr val="C00000"/>
            </a:solidFill>
          </a:ln>
        </p:spPr>
      </p:pic>
    </p:spTree>
    <p:extLst>
      <p:ext uri="{BB962C8B-B14F-4D97-AF65-F5344CB8AC3E}">
        <p14:creationId xmlns:p14="http://schemas.microsoft.com/office/powerpoint/2010/main" val="379716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0407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0407 Meta Tag Video:</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3F4BA52B-9E60-4457-A31B-25AF7A4E57BB}"/>
              </a:ext>
            </a:extLst>
          </p:cNvPr>
          <p:cNvPicPr>
            <a:picLocks noChangeAspect="1"/>
          </p:cNvPicPr>
          <p:nvPr/>
        </p:nvPicPr>
        <p:blipFill>
          <a:blip r:embed="rId3"/>
          <a:stretch>
            <a:fillRect/>
          </a:stretch>
        </p:blipFill>
        <p:spPr>
          <a:xfrm>
            <a:off x="1909762" y="2433637"/>
            <a:ext cx="5324475" cy="1990725"/>
          </a:xfrm>
          <a:prstGeom prst="rect">
            <a:avLst/>
          </a:prstGeom>
          <a:ln>
            <a:solidFill>
              <a:srgbClr val="C00000"/>
            </a:solidFill>
          </a:ln>
        </p:spPr>
      </p:pic>
    </p:spTree>
    <p:extLst>
      <p:ext uri="{BB962C8B-B14F-4D97-AF65-F5344CB8AC3E}">
        <p14:creationId xmlns:p14="http://schemas.microsoft.com/office/powerpoint/2010/main" val="11772380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386</Words>
  <Application>Microsoft Office PowerPoint</Application>
  <PresentationFormat>On-screen Show (4:3)</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0407 Meta Tag</vt:lpstr>
      <vt:lpstr>0407 Meta Tag</vt:lpstr>
      <vt:lpstr>0407 Meta Tag</vt:lpstr>
      <vt:lpstr>0407 Meta Tag</vt:lpstr>
      <vt:lpstr>0407.1 Meta Tag Video</vt:lpstr>
      <vt:lpstr>0407 Meta Tag Video</vt:lpstr>
      <vt:lpstr>0407 Meta Tag Video</vt:lpstr>
      <vt:lpstr>0407 Meta Tag Video</vt:lpstr>
      <vt:lpstr>0407 Meta Tag Video</vt:lpstr>
      <vt:lpstr>0407 Meta Tag Video</vt:lpstr>
      <vt:lpstr>0407 Meta Tag Video</vt:lpstr>
      <vt:lpstr>0407 Meta Tag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443</cp:revision>
  <dcterms:created xsi:type="dcterms:W3CDTF">2018-09-28T16:40:41Z</dcterms:created>
  <dcterms:modified xsi:type="dcterms:W3CDTF">2019-09-30T04:19:28Z</dcterms:modified>
</cp:coreProperties>
</file>