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3" r:id="rId3"/>
    <p:sldId id="268" r:id="rId4"/>
    <p:sldId id="269" r:id="rId5"/>
    <p:sldId id="270" r:id="rId6"/>
    <p:sldId id="271" r:id="rId7"/>
    <p:sldId id="272" r:id="rId8"/>
    <p:sldId id="273" r:id="rId9"/>
    <p:sldId id="274" r:id="rId10"/>
    <p:sldId id="275" r:id="rId11"/>
    <p:sldId id="276" r:id="rId12"/>
    <p:sldId id="277" r:id="rId13"/>
    <p:sldId id="266" r:id="rId14"/>
    <p:sldId id="26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searchengineland.com/google-drops-support-meta-news-keywords-tag-29249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archenginewatch.com/" TargetMode="External"/><Relationship Id="rId2" Type="http://schemas.openxmlformats.org/officeDocument/2006/relationships/hyperlink" Target="https://developer.mozilla.org/en-US/docs/Web/HTML/Element/meta" TargetMode="External"/><Relationship Id="rId1" Type="http://schemas.openxmlformats.org/officeDocument/2006/relationships/slideLayout" Target="../slideLayouts/slideLayout1.xml"/><Relationship Id="rId5" Type="http://schemas.openxmlformats.org/officeDocument/2006/relationships/hyperlink" Target="https://ucsc-extension.instructure.com/courses/3825/pages/1-dot-1-welcome?module_item_id=42202" TargetMode="External"/><Relationship Id="rId4" Type="http://schemas.openxmlformats.org/officeDocument/2006/relationships/hyperlink" Target="http://searchengineland.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lassroom.ucsc-extension.edu/courses/3825/pages/4-dot-8-other-meta-tags?module_item_id=42232#robots" TargetMode="External"/><Relationship Id="rId2" Type="http://schemas.openxmlformats.org/officeDocument/2006/relationships/hyperlink" Target="https://classroom.ucsc-extension.edu/courses/3825/pages/4-dot-8-other-meta-tags?module_item_id=42232#desc" TargetMode="External"/><Relationship Id="rId1" Type="http://schemas.openxmlformats.org/officeDocument/2006/relationships/slideLayout" Target="../slideLayouts/slideLayout1.xml"/><Relationship Id="rId6" Type="http://schemas.openxmlformats.org/officeDocument/2006/relationships/hyperlink" Target="https://ucsc-extension.instructure.com/courses/3825/pages/1-dot-1-welcome?module_item_id=42202" TargetMode="External"/><Relationship Id="rId5" Type="http://schemas.openxmlformats.org/officeDocument/2006/relationships/hyperlink" Target="https://classroom.ucsc-extension.edu/courses/3825/pages/4-dot-8-other-meta-tags?module_item_id=42232#vid" TargetMode="External"/><Relationship Id="rId4" Type="http://schemas.openxmlformats.org/officeDocument/2006/relationships/hyperlink" Target="https://classroom.ucsc-extension.edu/courses/3825/pages/4-dot-8-other-meta-tags?module_item_id=42232#ke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searchenginewatch.com/2016/05/26/how-to-write-meta-descriptions-for-seo-with-good-and-bad-exampl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ucsc-extension.instructure.com/courses/3825/pages/1-dot-1-welcome?module_item_id=42202" TargetMode="External"/><Relationship Id="rId2" Type="http://schemas.openxmlformats.org/officeDocument/2006/relationships/hyperlink" Target="https://www.bkacontent.com/google-raises-search-results-snippets-from-160-to-320-characte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searchenginejournal.com/google-longer-snippets/228779/" TargetMode="External"/><Relationship Id="rId2" Type="http://schemas.openxmlformats.org/officeDocument/2006/relationships/hyperlink" Target="https://moz.com/learn/seo/schema-structured-data" TargetMode="External"/><Relationship Id="rId1" Type="http://schemas.openxmlformats.org/officeDocument/2006/relationships/slideLayout" Target="../slideLayouts/slideLayout1.xml"/><Relationship Id="rId5" Type="http://schemas.openxmlformats.org/officeDocument/2006/relationships/hyperlink" Target="https://ucsc-extension.instructure.com/courses/3825/pages/1-dot-1-welcome?module_item_id=42202" TargetMode="External"/><Relationship Id="rId4" Type="http://schemas.openxmlformats.org/officeDocument/2006/relationships/hyperlink" Target="https://yoast.com/meta-description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engineland.com/rip-dmoz-open-directory-project-closing-270291" TargetMode="External"/><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hyperlink" Target="https://www.google.com/support/webmasters/bin/answer.py?hl=en&amp;answer=798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support/webmasters/bin/answer.py?hl=en&amp;answer=79812" TargetMode="External"/><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hyperlink" Target="https://www.google.com/support/webmasters/bin/answer.py?answer=353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0408 Other Meta Tags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01583"/>
            <a:ext cx="8185266" cy="2631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 </a:t>
            </a:r>
          </a:p>
          <a:p>
            <a:pPr marL="342900" indent="-342900" algn="l">
              <a:buClr>
                <a:srgbClr val="0070C0"/>
              </a:buClr>
              <a:buSzPct val="80000"/>
              <a:buFont typeface="Wingdings" pitchFamily="2" charset="2"/>
              <a:buChar char="u"/>
            </a:pPr>
            <a:r>
              <a:rPr lang="en-US" sz="1800" dirty="0">
                <a:solidFill>
                  <a:schemeClr val="tx1"/>
                </a:solidFill>
              </a:rPr>
              <a:t>When in development mode, you can use a couple of values such as: </a:t>
            </a:r>
          </a:p>
          <a:p>
            <a:pPr marL="800100" lvl="1" indent="-342900" algn="l">
              <a:buClr>
                <a:srgbClr val="0070C0"/>
              </a:buClr>
              <a:buSzPct val="80000"/>
              <a:buFont typeface="Wingdings" pitchFamily="2" charset="2"/>
              <a:buChar char="u"/>
            </a:pPr>
            <a:r>
              <a:rPr lang="en-US" sz="1800" b="1" dirty="0">
                <a:solidFill>
                  <a:schemeClr val="tx1"/>
                </a:solidFill>
              </a:rPr>
              <a:t>&lt;meta name="robots" value="</a:t>
            </a:r>
            <a:r>
              <a:rPr lang="en-US" sz="1800" b="1" dirty="0" err="1">
                <a:solidFill>
                  <a:schemeClr val="tx1"/>
                </a:solidFill>
              </a:rPr>
              <a:t>noindex</a:t>
            </a:r>
            <a:r>
              <a:rPr lang="en-US" sz="1800" b="1" dirty="0">
                <a:solidFill>
                  <a:schemeClr val="tx1"/>
                </a:solidFill>
              </a:rPr>
              <a:t>, </a:t>
            </a:r>
            <a:r>
              <a:rPr lang="en-US" sz="1800" b="1" dirty="0" err="1">
                <a:solidFill>
                  <a:schemeClr val="tx1"/>
                </a:solidFill>
              </a:rPr>
              <a:t>nofollow</a:t>
            </a:r>
            <a:r>
              <a:rPr lang="en-US" sz="1800" b="1" dirty="0">
                <a:solidFill>
                  <a:schemeClr val="tx1"/>
                </a:solidFill>
              </a:rPr>
              <a:t>"&gt;</a:t>
            </a:r>
          </a:p>
          <a:p>
            <a:pPr marL="342900" indent="-342900" algn="l">
              <a:buClr>
                <a:srgbClr val="0070C0"/>
              </a:buClr>
              <a:buSzPct val="80000"/>
              <a:buFont typeface="Wingdings" pitchFamily="2" charset="2"/>
              <a:buChar char="u"/>
            </a:pPr>
            <a:r>
              <a:rPr lang="en-US" sz="1800" dirty="0">
                <a:solidFill>
                  <a:schemeClr val="tx1"/>
                </a:solidFill>
              </a:rPr>
              <a:t>This might be used when you are testing a website and don't want the search engines to list this page in their database just yet! When ready, you can write</a:t>
            </a:r>
            <a:r>
              <a:rPr lang="en-US" sz="1800" b="1" dirty="0">
                <a:solidFill>
                  <a:schemeClr val="tx1"/>
                </a:solidFill>
              </a:rPr>
              <a:t> </a:t>
            </a:r>
            <a:r>
              <a:rPr lang="en-US" sz="1800" b="1" dirty="0" err="1">
                <a:solidFill>
                  <a:schemeClr val="tx1"/>
                </a:solidFill>
              </a:rPr>
              <a:t>index,follow</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NYT website, for example uses: </a:t>
            </a:r>
          </a:p>
          <a:p>
            <a:pPr marL="800100" lvl="1" indent="-342900" algn="l">
              <a:buClr>
                <a:srgbClr val="0070C0"/>
              </a:buClr>
              <a:buSzPct val="80000"/>
              <a:buFont typeface="Wingdings" pitchFamily="2" charset="2"/>
              <a:buChar char="u"/>
            </a:pPr>
            <a:r>
              <a:rPr lang="en-US" sz="1800" b="1" dirty="0">
                <a:solidFill>
                  <a:schemeClr val="tx1"/>
                </a:solidFill>
              </a:rPr>
              <a:t>&lt;meta name="robots" content="</a:t>
            </a:r>
            <a:r>
              <a:rPr lang="en-US" sz="1800" b="1" dirty="0" err="1">
                <a:solidFill>
                  <a:schemeClr val="tx1"/>
                </a:solidFill>
              </a:rPr>
              <a:t>noarchive,noodp,noydir</a:t>
            </a:r>
            <a:r>
              <a:rPr lang="en-US" sz="1800" b="1" dirty="0">
                <a:solidFill>
                  <a:schemeClr val="tx1"/>
                </a:solidFill>
              </a:rPr>
              <a:t>"&gt;</a:t>
            </a:r>
            <a:endParaRPr lang="en-US" sz="1800" dirty="0">
              <a:solidFill>
                <a:schemeClr val="tx1"/>
              </a:solidFill>
            </a:endParaRPr>
          </a:p>
          <a:p>
            <a:pPr algn="l"/>
            <a:br>
              <a:rPr lang="en-US" sz="1800" dirty="0">
                <a:solidFill>
                  <a:schemeClr val="tx1"/>
                </a:solidFill>
              </a:rPr>
            </a:b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637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01583"/>
            <a:ext cx="8185266" cy="1839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 </a:t>
            </a:r>
          </a:p>
          <a:p>
            <a:pPr marL="342900" indent="-342900" algn="l">
              <a:buClr>
                <a:srgbClr val="0070C0"/>
              </a:buClr>
              <a:buSzPct val="80000"/>
              <a:buFont typeface="Wingdings" pitchFamily="2" charset="2"/>
              <a:buChar char="u"/>
            </a:pPr>
            <a:r>
              <a:rPr lang="en-US" sz="1800" b="1" dirty="0">
                <a:solidFill>
                  <a:schemeClr val="tx1"/>
                </a:solidFill>
              </a:rPr>
              <a:t>The "keywords" value: </a:t>
            </a:r>
          </a:p>
          <a:p>
            <a:pPr marL="342900" indent="-342900" algn="l">
              <a:buClr>
                <a:srgbClr val="0070C0"/>
              </a:buClr>
              <a:buSzPct val="80000"/>
              <a:buFont typeface="Wingdings" pitchFamily="2" charset="2"/>
              <a:buChar char="u"/>
            </a:pPr>
            <a:r>
              <a:rPr lang="en-US" sz="1800" dirty="0">
                <a:solidFill>
                  <a:schemeClr val="tx1"/>
                </a:solidFill>
              </a:rPr>
              <a:t>The meta for </a:t>
            </a:r>
            <a:r>
              <a:rPr lang="en-US" sz="1800" b="1" dirty="0">
                <a:solidFill>
                  <a:schemeClr val="tx1"/>
                </a:solidFill>
              </a:rPr>
              <a:t>keywords</a:t>
            </a:r>
            <a:r>
              <a:rPr lang="en-US" sz="1800" dirty="0">
                <a:solidFill>
                  <a:schemeClr val="tx1"/>
                </a:solidFill>
              </a:rPr>
              <a:t> is gone down because search engines like </a:t>
            </a:r>
            <a:r>
              <a:rPr lang="en-US" sz="1800" b="1" i="1" dirty="0">
                <a:solidFill>
                  <a:schemeClr val="tx1"/>
                </a:solidFill>
              </a:rPr>
              <a:t>Google do not use this meta tag</a:t>
            </a:r>
            <a:r>
              <a:rPr lang="en-US" sz="1800" dirty="0">
                <a:solidFill>
                  <a:schemeClr val="tx1"/>
                </a:solidFill>
              </a:rPr>
              <a:t>!  Up until 2017, Google had a meta tag called </a:t>
            </a:r>
            <a:r>
              <a:rPr lang="en-US" sz="1800" dirty="0" err="1">
                <a:solidFill>
                  <a:schemeClr val="tx1"/>
                </a:solidFill>
              </a:rPr>
              <a:t>news_keywords</a:t>
            </a:r>
            <a:r>
              <a:rPr lang="en-US" sz="1800" dirty="0">
                <a:solidFill>
                  <a:schemeClr val="tx1"/>
                </a:solidFill>
              </a:rPr>
              <a:t> but stopped supporting it. “</a:t>
            </a:r>
            <a:r>
              <a:rPr lang="en-US" sz="1800" u="sng" dirty="0">
                <a:solidFill>
                  <a:schemeClr val="tx1"/>
                </a:solidFill>
                <a:hlinkClick r:id="rId2">
                  <a:extLst>
                    <a:ext uri="{A12FA001-AC4F-418D-AE19-62706E023703}">
                      <ahyp:hlinkClr xmlns:ahyp="http://schemas.microsoft.com/office/drawing/2018/hyperlinkcolor" val="tx"/>
                    </a:ext>
                  </a:extLst>
                </a:hlinkClick>
              </a:rPr>
              <a:t>Google drops support for meta news keywords tag (Links to an external site.)</a:t>
            </a:r>
            <a:r>
              <a:rPr lang="en-US" sz="1800" dirty="0">
                <a:solidFill>
                  <a:schemeClr val="tx1"/>
                </a:solidFill>
              </a:rPr>
              <a:t>” Feb. 2017.</a:t>
            </a:r>
          </a:p>
          <a:p>
            <a:pPr algn="l"/>
            <a:br>
              <a:rPr lang="en-US" sz="1800" dirty="0">
                <a:solidFill>
                  <a:schemeClr val="tx1"/>
                </a:solidFill>
              </a:rPr>
            </a:b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844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01583"/>
            <a:ext cx="8185266" cy="2919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 </a:t>
            </a:r>
          </a:p>
          <a:p>
            <a:pPr marL="342900" indent="-342900" algn="l">
              <a:buClr>
                <a:srgbClr val="0070C0"/>
              </a:buClr>
              <a:buSzPct val="80000"/>
              <a:buFont typeface="Wingdings" pitchFamily="2" charset="2"/>
              <a:buChar char="u"/>
            </a:pPr>
            <a:r>
              <a:rPr lang="en-US" sz="1800" dirty="0">
                <a:solidFill>
                  <a:schemeClr val="tx1"/>
                </a:solidFill>
              </a:rPr>
              <a:t>Want to learn more? Here are links for further reading:</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&lt;meta&gt;</a:t>
            </a:r>
            <a:r>
              <a:rPr lang="en-US" sz="1800" dirty="0">
                <a:solidFill>
                  <a:schemeClr val="tx1"/>
                </a:solidFill>
              </a:rPr>
              <a:t> tag for the purpose’s of making the search engines happy is an evolving process that changes constantly.  For more information and the latest news, I find it useful to follow on Twitter or visit these websites:</a:t>
            </a:r>
          </a:p>
          <a:p>
            <a:pPr marL="342900" indent="-342900" algn="l">
              <a:buClr>
                <a:srgbClr val="0070C0"/>
              </a:buClr>
              <a:buSzPct val="80000"/>
              <a:buFont typeface="Wingdings" pitchFamily="2" charset="2"/>
              <a:buChar char="u"/>
            </a:pPr>
            <a:r>
              <a:rPr lang="en-US" sz="1800" b="1" dirty="0">
                <a:solidFill>
                  <a:schemeClr val="tx1"/>
                </a:solidFill>
              </a:rPr>
              <a:t>Here are a few of resources: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u="sng" dirty="0">
                <a:solidFill>
                  <a:schemeClr val="tx1"/>
                </a:solidFill>
                <a:hlinkClick r:id="rId2">
                  <a:extLst>
                    <a:ext uri="{A12FA001-AC4F-418D-AE19-62706E023703}">
                      <ahyp:hlinkClr xmlns:ahyp="http://schemas.microsoft.com/office/drawing/2018/hyperlinkcolor" val="tx"/>
                    </a:ext>
                  </a:extLst>
                </a:hlinkClick>
              </a:rPr>
              <a:t>Mozilla Development (Links to an external site.)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u="sng" dirty="0">
                <a:solidFill>
                  <a:schemeClr val="tx1"/>
                </a:solidFill>
                <a:hlinkClick r:id="rId3">
                  <a:extLst>
                    <a:ext uri="{A12FA001-AC4F-418D-AE19-62706E023703}">
                      <ahyp:hlinkClr xmlns:ahyp="http://schemas.microsoft.com/office/drawing/2018/hyperlinkcolor" val="tx"/>
                    </a:ext>
                  </a:extLst>
                </a:hlinkClick>
              </a:rPr>
              <a:t>Search Engine Watch (Links to an external site.)</a:t>
            </a:r>
            <a:r>
              <a:rPr lang="en-US" sz="1800" b="1" dirty="0">
                <a:solidFill>
                  <a:schemeClr val="tx1"/>
                </a:solidFill>
              </a:rPr>
              <a:t> </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u="sng" dirty="0">
                <a:solidFill>
                  <a:schemeClr val="tx1"/>
                </a:solidFill>
                <a:hlinkClick r:id="rId4">
                  <a:extLst>
                    <a:ext uri="{A12FA001-AC4F-418D-AE19-62706E023703}">
                      <ahyp:hlinkClr xmlns:ahyp="http://schemas.microsoft.com/office/drawing/2018/hyperlinkcolor" val="tx"/>
                    </a:ext>
                  </a:extLst>
                </a:hlinkClick>
              </a:rPr>
              <a:t>Search Engine Land</a:t>
            </a:r>
            <a:endParaRPr lang="en-US" sz="1800" dirty="0">
              <a:solidFill>
                <a:schemeClr val="tx1"/>
              </a:solidFill>
            </a:endParaRPr>
          </a:p>
          <a:p>
            <a:pPr algn="l"/>
            <a:br>
              <a:rPr lang="en-US" sz="1800" dirty="0">
                <a:solidFill>
                  <a:schemeClr val="tx1"/>
                </a:solidFill>
              </a:rPr>
            </a:b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5"/>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57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0408.1 Other Meta Tag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66266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460122"/>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This video (6:22) goes over the other key meta tags used for providing information to the Search Engines, such as description, robots and keywords.  The lecture can help you better understand what these meta tags are use for and how they are applied in your web pages!</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92A702B3-8EC5-446A-ABB0-4D74E293D0DC}"/>
              </a:ext>
            </a:extLst>
          </p:cNvPr>
          <p:cNvPicPr>
            <a:picLocks noChangeAspect="1"/>
          </p:cNvPicPr>
          <p:nvPr/>
        </p:nvPicPr>
        <p:blipFill>
          <a:blip r:embed="rId3"/>
          <a:stretch>
            <a:fillRect/>
          </a:stretch>
        </p:blipFill>
        <p:spPr>
          <a:xfrm>
            <a:off x="3214687" y="2990850"/>
            <a:ext cx="2714625" cy="876300"/>
          </a:xfrm>
          <a:prstGeom prst="rect">
            <a:avLst/>
          </a:prstGeom>
          <a:ln>
            <a:solidFill>
              <a:srgbClr val="C00000"/>
            </a:solidFill>
          </a:ln>
        </p:spPr>
      </p:pic>
      <p:pic>
        <p:nvPicPr>
          <p:cNvPr id="13" name="Picture 12">
            <a:extLst>
              <a:ext uri="{FF2B5EF4-FFF2-40B4-BE49-F238E27FC236}">
                <a16:creationId xmlns:a16="http://schemas.microsoft.com/office/drawing/2014/main" id="{E6497343-913D-4E5D-88E6-E7EC59603313}"/>
              </a:ext>
            </a:extLst>
          </p:cNvPr>
          <p:cNvPicPr>
            <a:picLocks noChangeAspect="1"/>
          </p:cNvPicPr>
          <p:nvPr/>
        </p:nvPicPr>
        <p:blipFill>
          <a:blip r:embed="rId4"/>
          <a:stretch>
            <a:fillRect/>
          </a:stretch>
        </p:blipFill>
        <p:spPr>
          <a:xfrm>
            <a:off x="2195736" y="4077072"/>
            <a:ext cx="5305425" cy="2190750"/>
          </a:xfrm>
          <a:prstGeom prst="rect">
            <a:avLst/>
          </a:prstGeom>
          <a:ln>
            <a:solidFill>
              <a:srgbClr val="C00000"/>
            </a:solidFill>
          </a:ln>
        </p:spPr>
      </p:pic>
    </p:spTree>
    <p:extLst>
      <p:ext uri="{BB962C8B-B14F-4D97-AF65-F5344CB8AC3E}">
        <p14:creationId xmlns:p14="http://schemas.microsoft.com/office/powerpoint/2010/main" val="244768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99BE229-CF05-45AF-B910-241D6B31528B}"/>
              </a:ext>
            </a:extLst>
          </p:cNvPr>
          <p:cNvPicPr>
            <a:picLocks noChangeAspect="1"/>
          </p:cNvPicPr>
          <p:nvPr/>
        </p:nvPicPr>
        <p:blipFill>
          <a:blip r:embed="rId3"/>
          <a:stretch>
            <a:fillRect/>
          </a:stretch>
        </p:blipFill>
        <p:spPr>
          <a:xfrm>
            <a:off x="1835696" y="2060848"/>
            <a:ext cx="5200650" cy="2390775"/>
          </a:xfrm>
          <a:prstGeom prst="rect">
            <a:avLst/>
          </a:prstGeom>
          <a:ln>
            <a:solidFill>
              <a:srgbClr val="C00000"/>
            </a:solidFill>
          </a:ln>
        </p:spPr>
      </p:pic>
    </p:spTree>
    <p:extLst>
      <p:ext uri="{BB962C8B-B14F-4D97-AF65-F5344CB8AC3E}">
        <p14:creationId xmlns:p14="http://schemas.microsoft.com/office/powerpoint/2010/main" val="75890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515F2C96-DD40-4359-96C8-32D45DECFB38}"/>
              </a:ext>
            </a:extLst>
          </p:cNvPr>
          <p:cNvPicPr>
            <a:picLocks noChangeAspect="1"/>
          </p:cNvPicPr>
          <p:nvPr/>
        </p:nvPicPr>
        <p:blipFill>
          <a:blip r:embed="rId3"/>
          <a:stretch>
            <a:fillRect/>
          </a:stretch>
        </p:blipFill>
        <p:spPr>
          <a:xfrm>
            <a:off x="1907704" y="1958423"/>
            <a:ext cx="4924425" cy="2200275"/>
          </a:xfrm>
          <a:prstGeom prst="rect">
            <a:avLst/>
          </a:prstGeom>
          <a:ln>
            <a:solidFill>
              <a:srgbClr val="C00000"/>
            </a:solidFill>
          </a:ln>
        </p:spPr>
      </p:pic>
    </p:spTree>
    <p:extLst>
      <p:ext uri="{BB962C8B-B14F-4D97-AF65-F5344CB8AC3E}">
        <p14:creationId xmlns:p14="http://schemas.microsoft.com/office/powerpoint/2010/main" val="302678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FB0727E-D208-4CB2-BC69-815448BE021B}"/>
              </a:ext>
            </a:extLst>
          </p:cNvPr>
          <p:cNvPicPr>
            <a:picLocks noChangeAspect="1"/>
          </p:cNvPicPr>
          <p:nvPr/>
        </p:nvPicPr>
        <p:blipFill>
          <a:blip r:embed="rId3"/>
          <a:stretch>
            <a:fillRect/>
          </a:stretch>
        </p:blipFill>
        <p:spPr>
          <a:xfrm>
            <a:off x="2024062" y="2128837"/>
            <a:ext cx="5095875" cy="2600325"/>
          </a:xfrm>
          <a:prstGeom prst="rect">
            <a:avLst/>
          </a:prstGeom>
          <a:ln>
            <a:solidFill>
              <a:srgbClr val="C00000"/>
            </a:solidFill>
          </a:ln>
        </p:spPr>
      </p:pic>
    </p:spTree>
    <p:extLst>
      <p:ext uri="{BB962C8B-B14F-4D97-AF65-F5344CB8AC3E}">
        <p14:creationId xmlns:p14="http://schemas.microsoft.com/office/powerpoint/2010/main" val="39132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7199267F-DE90-4161-ADDE-BBD39436A2F4}"/>
              </a:ext>
            </a:extLst>
          </p:cNvPr>
          <p:cNvPicPr>
            <a:picLocks noChangeAspect="1"/>
          </p:cNvPicPr>
          <p:nvPr/>
        </p:nvPicPr>
        <p:blipFill>
          <a:blip r:embed="rId3"/>
          <a:stretch>
            <a:fillRect/>
          </a:stretch>
        </p:blipFill>
        <p:spPr>
          <a:xfrm>
            <a:off x="1950979" y="1973506"/>
            <a:ext cx="5286375" cy="2219325"/>
          </a:xfrm>
          <a:prstGeom prst="rect">
            <a:avLst/>
          </a:prstGeom>
          <a:ln>
            <a:solidFill>
              <a:srgbClr val="C00000"/>
            </a:solidFill>
          </a:ln>
        </p:spPr>
      </p:pic>
    </p:spTree>
    <p:extLst>
      <p:ext uri="{BB962C8B-B14F-4D97-AF65-F5344CB8AC3E}">
        <p14:creationId xmlns:p14="http://schemas.microsoft.com/office/powerpoint/2010/main" val="321761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969B4BF-D7A6-4771-8768-C74486BCF980}"/>
              </a:ext>
            </a:extLst>
          </p:cNvPr>
          <p:cNvPicPr>
            <a:picLocks noChangeAspect="1"/>
          </p:cNvPicPr>
          <p:nvPr/>
        </p:nvPicPr>
        <p:blipFill>
          <a:blip r:embed="rId3"/>
          <a:stretch>
            <a:fillRect/>
          </a:stretch>
        </p:blipFill>
        <p:spPr>
          <a:xfrm>
            <a:off x="1876425" y="2214562"/>
            <a:ext cx="5391150" cy="2428875"/>
          </a:xfrm>
          <a:prstGeom prst="rect">
            <a:avLst/>
          </a:prstGeom>
          <a:ln>
            <a:solidFill>
              <a:srgbClr val="C00000"/>
            </a:solidFill>
          </a:ln>
        </p:spPr>
      </p:pic>
    </p:spTree>
    <p:extLst>
      <p:ext uri="{BB962C8B-B14F-4D97-AF65-F5344CB8AC3E}">
        <p14:creationId xmlns:p14="http://schemas.microsoft.com/office/powerpoint/2010/main" val="46158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61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a:t>
            </a:r>
          </a:p>
          <a:p>
            <a:pPr marL="342900" indent="-342900" algn="l">
              <a:buClr>
                <a:srgbClr val="0070C0"/>
              </a:buClr>
              <a:buSzPct val="80000"/>
              <a:buFont typeface="Wingdings" pitchFamily="2" charset="2"/>
              <a:buChar char="u"/>
            </a:pPr>
            <a:r>
              <a:rPr lang="en-US" sz="1800" b="1" dirty="0">
                <a:solidFill>
                  <a:schemeClr val="tx1"/>
                </a:solidFill>
              </a:rPr>
              <a:t>Other  &lt;meta&gt; Tags:</a:t>
            </a:r>
          </a:p>
          <a:p>
            <a:pPr marL="342900" indent="-342900" algn="l">
              <a:buClr>
                <a:srgbClr val="0070C0"/>
              </a:buClr>
              <a:buSzPct val="80000"/>
              <a:buFont typeface="Wingdings" pitchFamily="2" charset="2"/>
              <a:buChar char="u"/>
            </a:pPr>
            <a:r>
              <a:rPr lang="en-US" sz="1800" dirty="0">
                <a:solidFill>
                  <a:schemeClr val="tx1"/>
                </a:solidFill>
              </a:rPr>
              <a:t>There area many other uses of the meta tag and in this page we will look at the application of two very important ones that provide both the search engines and the users of search engines some additional information about your web page!</a:t>
            </a:r>
          </a:p>
          <a:p>
            <a:pPr marL="800100" lvl="1" indent="-342900" algn="l">
              <a:buClr>
                <a:srgbClr val="0070C0"/>
              </a:buClr>
              <a:buSzPct val="80000"/>
              <a:buFont typeface="Wingdings" pitchFamily="2" charset="2"/>
              <a:buChar char="u"/>
            </a:pPr>
            <a:r>
              <a:rPr lang="en-US" sz="1800" u="sng" dirty="0">
                <a:solidFill>
                  <a:schemeClr val="tx1"/>
                </a:solidFill>
                <a:hlinkClick r:id="rId2">
                  <a:extLst>
                    <a:ext uri="{A12FA001-AC4F-418D-AE19-62706E023703}">
                      <ahyp:hlinkClr xmlns:ahyp="http://schemas.microsoft.com/office/drawing/2018/hyperlinkcolor" val="tx"/>
                    </a:ext>
                  </a:extLst>
                </a:hlinkClick>
              </a:rPr>
              <a:t>Description</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a:solidFill>
                  <a:schemeClr val="tx1"/>
                </a:solidFill>
                <a:hlinkClick r:id="rId3">
                  <a:extLst>
                    <a:ext uri="{A12FA001-AC4F-418D-AE19-62706E023703}">
                      <ahyp:hlinkClr xmlns:ahyp="http://schemas.microsoft.com/office/drawing/2018/hyperlinkcolor" val="tx"/>
                    </a:ext>
                  </a:extLst>
                </a:hlinkClick>
              </a:rPr>
              <a:t>Robots</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u="sng" dirty="0" err="1">
                <a:solidFill>
                  <a:schemeClr val="tx1"/>
                </a:solidFill>
                <a:hlinkClick r:id="rId4">
                  <a:extLst>
                    <a:ext uri="{A12FA001-AC4F-418D-AE19-62706E023703}">
                      <ahyp:hlinkClr xmlns:ahyp="http://schemas.microsoft.com/office/drawing/2018/hyperlinkcolor" val="tx"/>
                    </a:ext>
                  </a:extLst>
                </a:hlinkClick>
              </a:rPr>
              <a:t>Keywords</a:t>
            </a:r>
            <a:r>
              <a:rPr lang="en-US" sz="1800" u="sng" dirty="0" err="1">
                <a:solidFill>
                  <a:schemeClr val="tx1"/>
                </a:solidFill>
                <a:hlinkClick r:id="rId5">
                  <a:extLst>
                    <a:ext uri="{A12FA001-AC4F-418D-AE19-62706E023703}">
                      <ahyp:hlinkClr xmlns:ahyp="http://schemas.microsoft.com/office/drawing/2018/hyperlinkcolor" val="tx"/>
                    </a:ext>
                  </a:extLst>
                </a:hlinkClick>
              </a:rPr>
              <a:t>Video</a:t>
            </a:r>
            <a:r>
              <a:rPr lang="en-US" sz="1800" u="sng" dirty="0">
                <a:solidFill>
                  <a:schemeClr val="tx1"/>
                </a:solidFill>
                <a:hlinkClick r:id="rId5">
                  <a:extLst>
                    <a:ext uri="{A12FA001-AC4F-418D-AE19-62706E023703}">
                      <ahyp:hlinkClr xmlns:ahyp="http://schemas.microsoft.com/office/drawing/2018/hyperlinkcolor" val="tx"/>
                    </a:ext>
                  </a:extLst>
                </a:hlinkClick>
              </a:rPr>
              <a:t> Demo</a:t>
            </a: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6"/>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BB94907-E5A4-49B7-BE1B-C849AC6E89D2}"/>
              </a:ext>
            </a:extLst>
          </p:cNvPr>
          <p:cNvPicPr>
            <a:picLocks noChangeAspect="1"/>
          </p:cNvPicPr>
          <p:nvPr/>
        </p:nvPicPr>
        <p:blipFill>
          <a:blip r:embed="rId3"/>
          <a:stretch>
            <a:fillRect/>
          </a:stretch>
        </p:blipFill>
        <p:spPr>
          <a:xfrm>
            <a:off x="1835696" y="2132495"/>
            <a:ext cx="5314950" cy="2457450"/>
          </a:xfrm>
          <a:prstGeom prst="rect">
            <a:avLst/>
          </a:prstGeom>
          <a:ln>
            <a:solidFill>
              <a:srgbClr val="C00000"/>
            </a:solidFill>
          </a:ln>
        </p:spPr>
      </p:pic>
    </p:spTree>
    <p:extLst>
      <p:ext uri="{BB962C8B-B14F-4D97-AF65-F5344CB8AC3E}">
        <p14:creationId xmlns:p14="http://schemas.microsoft.com/office/powerpoint/2010/main" val="272601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DE11A53-9E24-4FB8-99F4-B8D855E10B48}"/>
              </a:ext>
            </a:extLst>
          </p:cNvPr>
          <p:cNvPicPr>
            <a:picLocks noChangeAspect="1"/>
          </p:cNvPicPr>
          <p:nvPr/>
        </p:nvPicPr>
        <p:blipFill>
          <a:blip r:embed="rId3"/>
          <a:stretch>
            <a:fillRect/>
          </a:stretch>
        </p:blipFill>
        <p:spPr>
          <a:xfrm>
            <a:off x="1928812" y="2324100"/>
            <a:ext cx="5286375" cy="2209800"/>
          </a:xfrm>
          <a:prstGeom prst="rect">
            <a:avLst/>
          </a:prstGeom>
          <a:ln>
            <a:solidFill>
              <a:srgbClr val="C00000"/>
            </a:solidFill>
          </a:ln>
        </p:spPr>
      </p:pic>
    </p:spTree>
    <p:extLst>
      <p:ext uri="{BB962C8B-B14F-4D97-AF65-F5344CB8AC3E}">
        <p14:creationId xmlns:p14="http://schemas.microsoft.com/office/powerpoint/2010/main" val="157261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E9C079A-CB36-405C-8444-3C544898A651}"/>
              </a:ext>
            </a:extLst>
          </p:cNvPr>
          <p:cNvPicPr>
            <a:picLocks noChangeAspect="1"/>
          </p:cNvPicPr>
          <p:nvPr/>
        </p:nvPicPr>
        <p:blipFill>
          <a:blip r:embed="rId3"/>
          <a:stretch>
            <a:fillRect/>
          </a:stretch>
        </p:blipFill>
        <p:spPr>
          <a:xfrm>
            <a:off x="1895475" y="2228850"/>
            <a:ext cx="5353050" cy="2400300"/>
          </a:xfrm>
          <a:prstGeom prst="rect">
            <a:avLst/>
          </a:prstGeom>
          <a:ln>
            <a:solidFill>
              <a:srgbClr val="C00000"/>
            </a:solidFill>
          </a:ln>
        </p:spPr>
      </p:pic>
    </p:spTree>
    <p:extLst>
      <p:ext uri="{BB962C8B-B14F-4D97-AF65-F5344CB8AC3E}">
        <p14:creationId xmlns:p14="http://schemas.microsoft.com/office/powerpoint/2010/main" val="4285324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4A6135D-4E01-4767-A3A2-17E786C67450}"/>
              </a:ext>
            </a:extLst>
          </p:cNvPr>
          <p:cNvPicPr>
            <a:picLocks noChangeAspect="1"/>
          </p:cNvPicPr>
          <p:nvPr/>
        </p:nvPicPr>
        <p:blipFill>
          <a:blip r:embed="rId3"/>
          <a:stretch>
            <a:fillRect/>
          </a:stretch>
        </p:blipFill>
        <p:spPr>
          <a:xfrm>
            <a:off x="1876425" y="2314575"/>
            <a:ext cx="5391150" cy="2228850"/>
          </a:xfrm>
          <a:prstGeom prst="rect">
            <a:avLst/>
          </a:prstGeom>
          <a:ln>
            <a:solidFill>
              <a:srgbClr val="C00000"/>
            </a:solidFill>
          </a:ln>
        </p:spPr>
      </p:pic>
    </p:spTree>
    <p:extLst>
      <p:ext uri="{BB962C8B-B14F-4D97-AF65-F5344CB8AC3E}">
        <p14:creationId xmlns:p14="http://schemas.microsoft.com/office/powerpoint/2010/main" val="3171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AA6E8B9-8F4C-47A0-BF10-C1C58C2C6993}"/>
              </a:ext>
            </a:extLst>
          </p:cNvPr>
          <p:cNvPicPr>
            <a:picLocks noChangeAspect="1"/>
          </p:cNvPicPr>
          <p:nvPr/>
        </p:nvPicPr>
        <p:blipFill>
          <a:blip r:embed="rId3"/>
          <a:stretch>
            <a:fillRect/>
          </a:stretch>
        </p:blipFill>
        <p:spPr>
          <a:xfrm>
            <a:off x="1962150" y="2276872"/>
            <a:ext cx="5219700" cy="1971675"/>
          </a:xfrm>
          <a:prstGeom prst="rect">
            <a:avLst/>
          </a:prstGeom>
          <a:ln>
            <a:solidFill>
              <a:srgbClr val="C00000"/>
            </a:solidFill>
          </a:ln>
        </p:spPr>
      </p:pic>
    </p:spTree>
    <p:extLst>
      <p:ext uri="{BB962C8B-B14F-4D97-AF65-F5344CB8AC3E}">
        <p14:creationId xmlns:p14="http://schemas.microsoft.com/office/powerpoint/2010/main" val="191964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 Bot (Robot)</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329F32F-FBBB-4DDB-828F-A7548AFCEBD7}"/>
              </a:ext>
            </a:extLst>
          </p:cNvPr>
          <p:cNvPicPr>
            <a:picLocks noChangeAspect="1"/>
          </p:cNvPicPr>
          <p:nvPr/>
        </p:nvPicPr>
        <p:blipFill>
          <a:blip r:embed="rId3"/>
          <a:stretch>
            <a:fillRect/>
          </a:stretch>
        </p:blipFill>
        <p:spPr>
          <a:xfrm>
            <a:off x="1905000" y="2095500"/>
            <a:ext cx="5334000" cy="2667000"/>
          </a:xfrm>
          <a:prstGeom prst="rect">
            <a:avLst/>
          </a:prstGeom>
          <a:ln>
            <a:solidFill>
              <a:srgbClr val="C00000"/>
            </a:solidFill>
          </a:ln>
        </p:spPr>
      </p:pic>
    </p:spTree>
    <p:extLst>
      <p:ext uri="{BB962C8B-B14F-4D97-AF65-F5344CB8AC3E}">
        <p14:creationId xmlns:p14="http://schemas.microsoft.com/office/powerpoint/2010/main" val="288646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7F24CF82-CF56-4BFF-B374-CE3EEABDA84F}"/>
              </a:ext>
            </a:extLst>
          </p:cNvPr>
          <p:cNvPicPr>
            <a:picLocks noChangeAspect="1"/>
          </p:cNvPicPr>
          <p:nvPr/>
        </p:nvPicPr>
        <p:blipFill>
          <a:blip r:embed="rId3"/>
          <a:stretch>
            <a:fillRect/>
          </a:stretch>
        </p:blipFill>
        <p:spPr>
          <a:xfrm>
            <a:off x="1247800" y="1963154"/>
            <a:ext cx="6372200" cy="3524802"/>
          </a:xfrm>
          <a:prstGeom prst="rect">
            <a:avLst/>
          </a:prstGeom>
          <a:ln>
            <a:solidFill>
              <a:srgbClr val="C00000"/>
            </a:solidFill>
          </a:ln>
        </p:spPr>
      </p:pic>
    </p:spTree>
    <p:extLst>
      <p:ext uri="{BB962C8B-B14F-4D97-AF65-F5344CB8AC3E}">
        <p14:creationId xmlns:p14="http://schemas.microsoft.com/office/powerpoint/2010/main" val="220739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421304D-D993-46C8-8E29-B408491B37F7}"/>
              </a:ext>
            </a:extLst>
          </p:cNvPr>
          <p:cNvPicPr>
            <a:picLocks noChangeAspect="1"/>
          </p:cNvPicPr>
          <p:nvPr/>
        </p:nvPicPr>
        <p:blipFill>
          <a:blip r:embed="rId3"/>
          <a:stretch>
            <a:fillRect/>
          </a:stretch>
        </p:blipFill>
        <p:spPr>
          <a:xfrm>
            <a:off x="984918" y="1903625"/>
            <a:ext cx="6942435" cy="3712420"/>
          </a:xfrm>
          <a:prstGeom prst="rect">
            <a:avLst/>
          </a:prstGeom>
          <a:ln>
            <a:solidFill>
              <a:srgbClr val="C00000"/>
            </a:solidFill>
          </a:ln>
        </p:spPr>
      </p:pic>
    </p:spTree>
    <p:extLst>
      <p:ext uri="{BB962C8B-B14F-4D97-AF65-F5344CB8AC3E}">
        <p14:creationId xmlns:p14="http://schemas.microsoft.com/office/powerpoint/2010/main" val="2097547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DFAB211-84D1-4E55-B23E-99B68994726F}"/>
              </a:ext>
            </a:extLst>
          </p:cNvPr>
          <p:cNvPicPr>
            <a:picLocks noChangeAspect="1"/>
          </p:cNvPicPr>
          <p:nvPr/>
        </p:nvPicPr>
        <p:blipFill>
          <a:blip r:embed="rId3"/>
          <a:stretch>
            <a:fillRect/>
          </a:stretch>
        </p:blipFill>
        <p:spPr>
          <a:xfrm>
            <a:off x="1524000" y="2102909"/>
            <a:ext cx="5353050" cy="2486025"/>
          </a:xfrm>
          <a:prstGeom prst="rect">
            <a:avLst/>
          </a:prstGeom>
          <a:ln>
            <a:solidFill>
              <a:srgbClr val="C00000"/>
            </a:solidFill>
          </a:ln>
        </p:spPr>
      </p:pic>
    </p:spTree>
    <p:extLst>
      <p:ext uri="{BB962C8B-B14F-4D97-AF65-F5344CB8AC3E}">
        <p14:creationId xmlns:p14="http://schemas.microsoft.com/office/powerpoint/2010/main" val="2653593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EBA1A8D-A157-49A1-8710-F5C2F867FB69}"/>
              </a:ext>
            </a:extLst>
          </p:cNvPr>
          <p:cNvPicPr>
            <a:picLocks noChangeAspect="1"/>
          </p:cNvPicPr>
          <p:nvPr/>
        </p:nvPicPr>
        <p:blipFill>
          <a:blip r:embed="rId3"/>
          <a:stretch>
            <a:fillRect/>
          </a:stretch>
        </p:blipFill>
        <p:spPr>
          <a:xfrm>
            <a:off x="1905000" y="2138362"/>
            <a:ext cx="5334000" cy="2581275"/>
          </a:xfrm>
          <a:prstGeom prst="rect">
            <a:avLst/>
          </a:prstGeom>
          <a:ln>
            <a:solidFill>
              <a:srgbClr val="C00000"/>
            </a:solidFill>
          </a:ln>
        </p:spPr>
      </p:pic>
    </p:spTree>
    <p:extLst>
      <p:ext uri="{BB962C8B-B14F-4D97-AF65-F5344CB8AC3E}">
        <p14:creationId xmlns:p14="http://schemas.microsoft.com/office/powerpoint/2010/main" val="195709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535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a:t>
            </a:r>
          </a:p>
          <a:p>
            <a:pPr marL="342900" indent="-342900" algn="l">
              <a:buClr>
                <a:srgbClr val="0070C0"/>
              </a:buClr>
              <a:buSzPct val="80000"/>
              <a:buFont typeface="Wingdings" pitchFamily="2" charset="2"/>
              <a:buChar char="u"/>
            </a:pPr>
            <a:r>
              <a:rPr lang="en-US" sz="1800" b="1" dirty="0">
                <a:solidFill>
                  <a:schemeClr val="tx1"/>
                </a:solidFill>
              </a:rPr>
              <a:t>The "description" value:</a:t>
            </a:r>
          </a:p>
          <a:p>
            <a:pPr marL="342900" indent="-342900" algn="l">
              <a:buClr>
                <a:srgbClr val="0070C0"/>
              </a:buClr>
              <a:buSzPct val="80000"/>
              <a:buFont typeface="Wingdings" pitchFamily="2" charset="2"/>
              <a:buChar char="u"/>
            </a:pPr>
            <a:r>
              <a:rPr lang="en-US" sz="1800" dirty="0">
                <a:solidFill>
                  <a:schemeClr val="tx1"/>
                </a:solidFill>
              </a:rPr>
              <a:t>There are additional </a:t>
            </a:r>
            <a:r>
              <a:rPr lang="en-US" sz="1800" b="1" dirty="0">
                <a:solidFill>
                  <a:schemeClr val="tx1"/>
                </a:solidFill>
              </a:rPr>
              <a:t>&lt;meta&gt;</a:t>
            </a:r>
            <a:r>
              <a:rPr lang="en-US" sz="1800" dirty="0">
                <a:solidFill>
                  <a:schemeClr val="tx1"/>
                </a:solidFill>
              </a:rPr>
              <a:t> tags that are used to present information to search engines (robots and spiders) and browsers, but not to your readers.  Most use the </a:t>
            </a:r>
            <a:r>
              <a:rPr lang="en-US" sz="1800" b="1" dirty="0">
                <a:solidFill>
                  <a:schemeClr val="tx1"/>
                </a:solidFill>
              </a:rPr>
              <a:t>name</a:t>
            </a:r>
            <a:r>
              <a:rPr lang="en-US" sz="1800" dirty="0">
                <a:solidFill>
                  <a:schemeClr val="tx1"/>
                </a:solidFill>
              </a:rPr>
              <a:t> and </a:t>
            </a:r>
            <a:r>
              <a:rPr lang="en-US" sz="1800" b="1" dirty="0">
                <a:solidFill>
                  <a:schemeClr val="tx1"/>
                </a:solidFill>
              </a:rPr>
              <a:t>content</a:t>
            </a:r>
            <a:r>
              <a:rPr lang="en-US" sz="1800" dirty="0">
                <a:solidFill>
                  <a:schemeClr val="tx1"/>
                </a:solidFill>
              </a:rPr>
              <a:t> attributes:</a:t>
            </a:r>
          </a:p>
          <a:p>
            <a:pPr marL="800100" lvl="1" indent="-342900" algn="l">
              <a:buClr>
                <a:srgbClr val="0070C0"/>
              </a:buClr>
              <a:buSzPct val="80000"/>
              <a:buFont typeface="Wingdings" pitchFamily="2" charset="2"/>
              <a:buChar char="u"/>
            </a:pPr>
            <a:r>
              <a:rPr lang="en-US" sz="1800" b="1" dirty="0">
                <a:solidFill>
                  <a:schemeClr val="tx1"/>
                </a:solidFill>
              </a:rPr>
              <a:t>&lt;meta name="description" content="this is a page about stuff."&gt;</a:t>
            </a:r>
          </a:p>
          <a:p>
            <a:pPr marL="342900" indent="-342900" algn="l">
              <a:buClr>
                <a:srgbClr val="0070C0"/>
              </a:buClr>
              <a:buSzPct val="80000"/>
              <a:buFont typeface="Wingdings" pitchFamily="2" charset="2"/>
              <a:buChar char="u"/>
            </a:pPr>
            <a:r>
              <a:rPr lang="en-US" sz="1800" dirty="0">
                <a:solidFill>
                  <a:schemeClr val="tx1"/>
                </a:solidFill>
              </a:rPr>
              <a:t>This &lt;</a:t>
            </a:r>
            <a:r>
              <a:rPr lang="en-US" sz="1800" b="1" dirty="0">
                <a:solidFill>
                  <a:schemeClr val="tx1"/>
                </a:solidFill>
              </a:rPr>
              <a:t>meta&gt; tag</a:t>
            </a:r>
            <a:r>
              <a:rPr lang="en-US" sz="1800" dirty="0">
                <a:solidFill>
                  <a:schemeClr val="tx1"/>
                </a:solidFill>
              </a:rPr>
              <a:t> assists search engines in indexing your site.  Another, very similar value for </a:t>
            </a:r>
            <a:r>
              <a:rPr lang="en-US" sz="1800" b="1" dirty="0">
                <a:solidFill>
                  <a:schemeClr val="tx1"/>
                </a:solidFill>
              </a:rPr>
              <a:t>name</a:t>
            </a:r>
            <a:r>
              <a:rPr lang="en-US" sz="1800" dirty="0">
                <a:solidFill>
                  <a:schemeClr val="tx1"/>
                </a:solidFill>
              </a:rPr>
              <a:t> was the keyword meta tag (see below).  </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description</a:t>
            </a:r>
            <a:r>
              <a:rPr lang="en-US" sz="1800" dirty="0">
                <a:solidFill>
                  <a:schemeClr val="tx1"/>
                </a:solidFill>
              </a:rPr>
              <a:t> meta tag is picked up by Google search results and is displayed for the user on the Search Engine Results Page (SERP). For this reason, it is essential to write a good description that is loaded with keywords that people would use to search your website. </a:t>
            </a:r>
          </a:p>
          <a:p>
            <a:pPr marL="342900" indent="-342900" algn="l">
              <a:buClr>
                <a:srgbClr val="0070C0"/>
              </a:buClr>
              <a:buSzPct val="80000"/>
              <a:buFont typeface="Wingdings" pitchFamily="2" charset="2"/>
              <a:buChar char="u"/>
            </a:pPr>
            <a:r>
              <a:rPr lang="en-US" sz="1800" dirty="0">
                <a:solidFill>
                  <a:schemeClr val="tx1"/>
                </a:solidFill>
              </a:rPr>
              <a:t>If using an </a:t>
            </a:r>
            <a:r>
              <a:rPr lang="en-US" sz="1800" b="1" dirty="0">
                <a:solidFill>
                  <a:schemeClr val="tx1"/>
                </a:solidFill>
              </a:rPr>
              <a:t>XHTML</a:t>
            </a:r>
            <a:r>
              <a:rPr lang="en-US" sz="1800" dirty="0">
                <a:solidFill>
                  <a:schemeClr val="tx1"/>
                </a:solidFill>
              </a:rPr>
              <a:t> </a:t>
            </a:r>
            <a:r>
              <a:rPr lang="en-US" sz="1800" b="1" dirty="0">
                <a:solidFill>
                  <a:schemeClr val="tx1"/>
                </a:solidFill>
              </a:rPr>
              <a:t>&lt;!DOCTYPE&gt;</a:t>
            </a:r>
            <a:r>
              <a:rPr lang="en-US" sz="1800" dirty="0">
                <a:solidFill>
                  <a:schemeClr val="tx1"/>
                </a:solidFill>
              </a:rPr>
              <a:t> you must close the meta tag with a space and a forward slash at the end of the opening element.</a:t>
            </a:r>
          </a:p>
          <a:p>
            <a:pPr marL="800100" lvl="1" indent="-342900" algn="l">
              <a:buClr>
                <a:srgbClr val="0070C0"/>
              </a:buClr>
              <a:buSzPct val="80000"/>
              <a:buFont typeface="Wingdings" pitchFamily="2" charset="2"/>
              <a:buChar char="u"/>
            </a:pPr>
            <a:r>
              <a:rPr lang="en-US" sz="1800" b="1" dirty="0">
                <a:solidFill>
                  <a:schemeClr val="tx1"/>
                </a:solidFill>
              </a:rPr>
              <a:t>&lt;meta name="description" content="Stuff that people want." /&gt;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97795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48028ED-DBF2-48D0-AA18-5D2C01835507}"/>
              </a:ext>
            </a:extLst>
          </p:cNvPr>
          <p:cNvPicPr>
            <a:picLocks noChangeAspect="1"/>
          </p:cNvPicPr>
          <p:nvPr/>
        </p:nvPicPr>
        <p:blipFill>
          <a:blip r:embed="rId3"/>
          <a:stretch>
            <a:fillRect/>
          </a:stretch>
        </p:blipFill>
        <p:spPr>
          <a:xfrm>
            <a:off x="1890712" y="2109787"/>
            <a:ext cx="5362575" cy="2638425"/>
          </a:xfrm>
          <a:prstGeom prst="rect">
            <a:avLst/>
          </a:prstGeom>
          <a:ln>
            <a:solidFill>
              <a:srgbClr val="C00000"/>
            </a:solidFill>
          </a:ln>
        </p:spPr>
      </p:pic>
    </p:spTree>
    <p:extLst>
      <p:ext uri="{BB962C8B-B14F-4D97-AF65-F5344CB8AC3E}">
        <p14:creationId xmlns:p14="http://schemas.microsoft.com/office/powerpoint/2010/main" val="700978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0408.1 Other Meta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0408.1 Other Meta Tag Video:</a:t>
            </a: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140561-9E81-4546-A2E3-34FB74525C67}"/>
              </a:ext>
            </a:extLst>
          </p:cNvPr>
          <p:cNvPicPr>
            <a:picLocks noChangeAspect="1"/>
          </p:cNvPicPr>
          <p:nvPr/>
        </p:nvPicPr>
        <p:blipFill>
          <a:blip r:embed="rId3"/>
          <a:stretch>
            <a:fillRect/>
          </a:stretch>
        </p:blipFill>
        <p:spPr>
          <a:xfrm>
            <a:off x="1914525" y="2600325"/>
            <a:ext cx="5314950" cy="1657350"/>
          </a:xfrm>
          <a:prstGeom prst="rect">
            <a:avLst/>
          </a:prstGeom>
          <a:ln>
            <a:solidFill>
              <a:srgbClr val="C00000"/>
            </a:solidFill>
          </a:ln>
        </p:spPr>
      </p:pic>
    </p:spTree>
    <p:extLst>
      <p:ext uri="{BB962C8B-B14F-4D97-AF65-F5344CB8AC3E}">
        <p14:creationId xmlns:p14="http://schemas.microsoft.com/office/powerpoint/2010/main" val="307846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67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a:t>
            </a:r>
          </a:p>
          <a:p>
            <a:pPr marL="342900" indent="-342900" algn="l">
              <a:buClr>
                <a:srgbClr val="0070C0"/>
              </a:buClr>
              <a:buSzPct val="80000"/>
              <a:buFont typeface="Wingdings" pitchFamily="2" charset="2"/>
              <a:buChar char="u"/>
            </a:pPr>
            <a:r>
              <a:rPr lang="en-US" sz="1800" dirty="0">
                <a:solidFill>
                  <a:schemeClr val="tx1"/>
                </a:solidFill>
              </a:rPr>
              <a:t>The meta tag should be no more then 135 to 160 characters in length, however, just recently, Google did officially raise that to 320 characters! This article from </a:t>
            </a:r>
            <a:r>
              <a:rPr lang="en-US" sz="1800" u="sng" dirty="0">
                <a:solidFill>
                  <a:schemeClr val="tx1"/>
                </a:solidFill>
                <a:hlinkClick r:id="rId2">
                  <a:extLst>
                    <a:ext uri="{A12FA001-AC4F-418D-AE19-62706E023703}">
                      <ahyp:hlinkClr xmlns:ahyp="http://schemas.microsoft.com/office/drawing/2018/hyperlinkcolor" val="tx"/>
                    </a:ext>
                  </a:extLst>
                </a:hlinkClick>
              </a:rPr>
              <a:t>Search Engine Watch (Links to an external site.)</a:t>
            </a:r>
            <a:r>
              <a:rPr lang="en-US" sz="1800" dirty="0">
                <a:solidFill>
                  <a:schemeClr val="tx1"/>
                </a:solidFill>
              </a:rPr>
              <a:t> (2016) also had a nice checklist of writing the content for the meta description:</a:t>
            </a: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185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50355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a:t>
            </a:r>
          </a:p>
          <a:p>
            <a:pPr marL="342900" indent="-342900" algn="l">
              <a:buClr>
                <a:srgbClr val="0070C0"/>
              </a:buClr>
              <a:buSzPct val="80000"/>
              <a:buFont typeface="Wingdings" pitchFamily="2" charset="2"/>
              <a:buChar char="u"/>
            </a:pPr>
            <a:r>
              <a:rPr lang="en-US" sz="1800" b="1" dirty="0">
                <a:solidFill>
                  <a:schemeClr val="tx1"/>
                </a:solidFill>
              </a:rPr>
              <a:t>How to write a great meta description</a:t>
            </a:r>
          </a:p>
          <a:p>
            <a:pPr marL="342900" indent="-342900" algn="l">
              <a:buClr>
                <a:srgbClr val="0070C0"/>
              </a:buClr>
              <a:buSzPct val="80000"/>
              <a:buFont typeface="Wingdings" pitchFamily="2" charset="2"/>
              <a:buChar char="u"/>
            </a:pPr>
            <a:r>
              <a:rPr lang="en-US" sz="1800" b="1" dirty="0">
                <a:solidFill>
                  <a:schemeClr val="tx1"/>
                </a:solidFill>
              </a:rPr>
              <a:t>Meta description checklist (1)</a:t>
            </a:r>
          </a:p>
          <a:p>
            <a:pPr marL="800100" lvl="1" indent="-342900" algn="l">
              <a:buClr>
                <a:srgbClr val="0070C0"/>
              </a:buClr>
              <a:buSzPct val="80000"/>
              <a:buFont typeface="Wingdings" pitchFamily="2" charset="2"/>
              <a:buChar char="u"/>
            </a:pPr>
            <a:r>
              <a:rPr lang="en-US" sz="1800" b="1" dirty="0">
                <a:solidFill>
                  <a:schemeClr val="tx1"/>
                </a:solidFill>
              </a:rPr>
              <a:t>Keywords:</a:t>
            </a:r>
            <a:r>
              <a:rPr lang="en-US" sz="1800" dirty="0">
                <a:solidFill>
                  <a:schemeClr val="tx1"/>
                </a:solidFill>
              </a:rPr>
              <a:t> do make sure your most important keywords for the webpage show up in the meta description. Often search engines will highlight in</a:t>
            </a:r>
            <a:r>
              <a:rPr lang="en-US" sz="1800" b="1" dirty="0">
                <a:solidFill>
                  <a:schemeClr val="tx1"/>
                </a:solidFill>
              </a:rPr>
              <a:t> bold </a:t>
            </a:r>
            <a:r>
              <a:rPr lang="en-US" sz="1800" dirty="0">
                <a:solidFill>
                  <a:schemeClr val="tx1"/>
                </a:solidFill>
              </a:rPr>
              <a:t>where it finds the searchers query in your snippet.</a:t>
            </a:r>
          </a:p>
          <a:p>
            <a:pPr marL="800100" lvl="1" indent="-342900" algn="l">
              <a:buClr>
                <a:srgbClr val="0070C0"/>
              </a:buClr>
              <a:buSzPct val="80000"/>
              <a:buFont typeface="Wingdings" pitchFamily="2" charset="2"/>
              <a:buChar char="u"/>
            </a:pPr>
            <a:r>
              <a:rPr lang="en-US" sz="1800" b="1" dirty="0">
                <a:solidFill>
                  <a:schemeClr val="tx1"/>
                </a:solidFill>
              </a:rPr>
              <a:t>Write legible, readable copy:</a:t>
            </a:r>
            <a:r>
              <a:rPr lang="en-US" sz="1800" dirty="0">
                <a:solidFill>
                  <a:schemeClr val="tx1"/>
                </a:solidFill>
              </a:rPr>
              <a:t> this is essential. Keyword stuffing your meta description is bad and it doesn’t help the searcher as they’ll assume your result leads to a spammy website. Make sure your description reads like a normal, human-written sentence.</a:t>
            </a:r>
          </a:p>
          <a:p>
            <a:pPr marL="800100" lvl="1" indent="-342900" algn="l">
              <a:buClr>
                <a:srgbClr val="0070C0"/>
              </a:buClr>
              <a:buSzPct val="80000"/>
              <a:buFont typeface="Wingdings" pitchFamily="2" charset="2"/>
              <a:buChar char="u"/>
            </a:pPr>
            <a:r>
              <a:rPr lang="en-US" sz="1800" b="1" dirty="0">
                <a:solidFill>
                  <a:schemeClr val="tx1"/>
                </a:solidFill>
              </a:rPr>
              <a:t>Treat the meta description as if it’s an advert for your web-page: </a:t>
            </a:r>
            <a:r>
              <a:rPr lang="en-US" sz="1800" dirty="0">
                <a:solidFill>
                  <a:schemeClr val="tx1"/>
                </a:solidFill>
              </a:rPr>
              <a:t>make it as compelling and as relevant as possible. The description MUST match the content on the page, but you should also make it as appealing as possible.</a:t>
            </a:r>
          </a:p>
          <a:p>
            <a:pPr marL="800100" lvl="1" indent="-342900" algn="l">
              <a:buClr>
                <a:srgbClr val="0070C0"/>
              </a:buClr>
              <a:buSzPct val="80000"/>
              <a:buFont typeface="Wingdings" pitchFamily="2" charset="2"/>
              <a:buChar char="u"/>
            </a:pPr>
            <a:r>
              <a:rPr lang="en-US" sz="1800" b="1" dirty="0">
                <a:solidFill>
                  <a:schemeClr val="tx1"/>
                </a:solidFill>
              </a:rPr>
              <a:t>Length:</a:t>
            </a:r>
            <a:r>
              <a:rPr lang="en-US" sz="1800" dirty="0">
                <a:solidFill>
                  <a:schemeClr val="tx1"/>
                </a:solidFill>
              </a:rPr>
              <a:t> a meta description should be no longer than </a:t>
            </a:r>
            <a:r>
              <a:rPr lang="en-US" sz="1800" b="1" dirty="0">
                <a:solidFill>
                  <a:schemeClr val="tx1"/>
                </a:solidFill>
              </a:rPr>
              <a:t>135 – 160 characters long</a:t>
            </a:r>
            <a:r>
              <a:rPr lang="en-US" sz="1800" dirty="0">
                <a:solidFill>
                  <a:schemeClr val="tx1"/>
                </a:solidFill>
              </a:rPr>
              <a:t> (</a:t>
            </a:r>
            <a:r>
              <a:rPr lang="en-US" sz="1800" u="sng" dirty="0">
                <a:solidFill>
                  <a:schemeClr val="tx1"/>
                </a:solidFill>
                <a:hlinkClick r:id="rId2">
                  <a:extLst>
                    <a:ext uri="{A12FA001-AC4F-418D-AE19-62706E023703}">
                      <ahyp:hlinkClr xmlns:ahyp="http://schemas.microsoft.com/office/drawing/2018/hyperlinkcolor" val="tx"/>
                    </a:ext>
                  </a:extLst>
                </a:hlinkClick>
              </a:rPr>
              <a:t>Google increased the amount to 320 characters in 2018 (Links to an external site.)</a:t>
            </a:r>
            <a:r>
              <a:rPr lang="en-US" sz="1800" dirty="0">
                <a:solidFill>
                  <a:schemeClr val="tx1"/>
                </a:solidFill>
              </a:rPr>
              <a:t>!). Any longer and search engines will chop the end off, so make sure any important keywords are nearer the front.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763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9165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a:t>
            </a:r>
          </a:p>
          <a:p>
            <a:pPr marL="342900" indent="-342900" algn="l">
              <a:buClr>
                <a:srgbClr val="0070C0"/>
              </a:buClr>
              <a:buSzPct val="80000"/>
              <a:buFont typeface="Wingdings" pitchFamily="2" charset="2"/>
              <a:buChar char="u"/>
            </a:pPr>
            <a:r>
              <a:rPr lang="en-US" sz="1800" b="1" dirty="0">
                <a:solidFill>
                  <a:schemeClr val="tx1"/>
                </a:solidFill>
              </a:rPr>
              <a:t>How to write a great meta description</a:t>
            </a:r>
          </a:p>
          <a:p>
            <a:pPr marL="342900" indent="-342900" algn="l">
              <a:buClr>
                <a:srgbClr val="0070C0"/>
              </a:buClr>
              <a:buSzPct val="80000"/>
              <a:buFont typeface="Wingdings" pitchFamily="2" charset="2"/>
              <a:buChar char="u"/>
            </a:pPr>
            <a:r>
              <a:rPr lang="en-US" sz="1800" b="1" dirty="0">
                <a:solidFill>
                  <a:schemeClr val="tx1"/>
                </a:solidFill>
              </a:rPr>
              <a:t>Meta description checklist (2)</a:t>
            </a:r>
          </a:p>
          <a:p>
            <a:pPr marL="800100" lvl="1" indent="-342900" algn="l">
              <a:buClr>
                <a:srgbClr val="0070C0"/>
              </a:buClr>
              <a:buSzPct val="80000"/>
              <a:buFont typeface="Wingdings" pitchFamily="2" charset="2"/>
              <a:buChar char="u"/>
            </a:pPr>
            <a:r>
              <a:rPr lang="en-US" sz="1800" b="1" dirty="0">
                <a:solidFill>
                  <a:schemeClr val="tx1"/>
                </a:solidFill>
              </a:rPr>
              <a:t>Do not duplicate meta descriptions:</a:t>
            </a:r>
            <a:r>
              <a:rPr lang="en-US" sz="1800" dirty="0">
                <a:solidFill>
                  <a:schemeClr val="tx1"/>
                </a:solidFill>
              </a:rPr>
              <a:t> As with title tags, the meta descriptions must be written differently for every page. Google may penalize you for mass duplicating your meta descriptions.</a:t>
            </a:r>
          </a:p>
          <a:p>
            <a:pPr marL="800100" lvl="1" indent="-342900" algn="l">
              <a:buClr>
                <a:srgbClr val="0070C0"/>
              </a:buClr>
              <a:buSzPct val="80000"/>
              <a:buFont typeface="Wingdings" pitchFamily="2" charset="2"/>
              <a:buChar char="u"/>
            </a:pPr>
            <a:r>
              <a:rPr lang="en-US" sz="1800" b="1" dirty="0">
                <a:solidFill>
                  <a:schemeClr val="tx1"/>
                </a:solidFill>
              </a:rPr>
              <a:t>Consider using rich snippets:</a:t>
            </a:r>
            <a:r>
              <a:rPr lang="en-US" sz="1800" dirty="0">
                <a:solidFill>
                  <a:schemeClr val="tx1"/>
                </a:solidFill>
              </a:rPr>
              <a:t> by using schema markup you can add elements to the snippets to increase their appeal. For instance: star ratings, customer ratings, product information, calorie counts etc. [Goes beyond the scope of this class however, if interested in reading what this means, read:</a:t>
            </a:r>
            <a:r>
              <a:rPr lang="en-US" sz="1800" u="sng" dirty="0">
                <a:solidFill>
                  <a:schemeClr val="tx1"/>
                </a:solidFill>
                <a:hlinkClick r:id="rId2">
                  <a:extLst>
                    <a:ext uri="{A12FA001-AC4F-418D-AE19-62706E023703}">
                      <ahyp:hlinkClr xmlns:ahyp="http://schemas.microsoft.com/office/drawing/2018/hyperlinkcolor" val="tx"/>
                    </a:ext>
                  </a:extLst>
                </a:hlinkClick>
              </a:rPr>
              <a:t> What is Schema Markup? (Links to an external site.)</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Further Reading: </a:t>
            </a:r>
          </a:p>
          <a:p>
            <a:pPr marL="800100" lvl="1" indent="-342900" algn="l">
              <a:buClr>
                <a:srgbClr val="0070C0"/>
              </a:buClr>
              <a:buSzPct val="80000"/>
              <a:buFont typeface="Wingdings" pitchFamily="2" charset="2"/>
              <a:buChar char="u"/>
            </a:pPr>
            <a:r>
              <a:rPr lang="en-US" sz="1800" u="sng" dirty="0">
                <a:solidFill>
                  <a:schemeClr val="tx1"/>
                </a:solidFill>
                <a:hlinkClick r:id="rId3">
                  <a:extLst>
                    <a:ext uri="{A12FA001-AC4F-418D-AE19-62706E023703}">
                      <ahyp:hlinkClr xmlns:ahyp="http://schemas.microsoft.com/office/drawing/2018/hyperlinkcolor" val="tx"/>
                    </a:ext>
                  </a:extLst>
                </a:hlinkClick>
              </a:rPr>
              <a:t>Google Featuring Longer Snippets: What to do now? (Links to an external site.)</a:t>
            </a:r>
            <a:r>
              <a:rPr lang="en-US" sz="1800" dirty="0">
                <a:solidFill>
                  <a:schemeClr val="tx1"/>
                </a:solidFill>
              </a:rPr>
              <a:t> (Search Engine Journal, 12/22/2017)</a:t>
            </a:r>
          </a:p>
          <a:p>
            <a:pPr marL="800100" lvl="1" indent="-342900" algn="l">
              <a:buClr>
                <a:srgbClr val="0070C0"/>
              </a:buClr>
              <a:buSzPct val="80000"/>
              <a:buFont typeface="Wingdings" pitchFamily="2" charset="2"/>
              <a:buChar char="u"/>
            </a:pPr>
            <a:r>
              <a:rPr lang="en-US" sz="1800" u="sng" dirty="0">
                <a:solidFill>
                  <a:schemeClr val="tx1"/>
                </a:solidFill>
                <a:hlinkClick r:id="rId4">
                  <a:extLst>
                    <a:ext uri="{A12FA001-AC4F-418D-AE19-62706E023703}">
                      <ahyp:hlinkClr xmlns:ahyp="http://schemas.microsoft.com/office/drawing/2018/hyperlinkcolor" val="tx"/>
                    </a:ext>
                  </a:extLst>
                </a:hlinkClick>
              </a:rPr>
              <a:t>How to create the right meta description (Links to an external site.)</a:t>
            </a:r>
            <a:r>
              <a:rPr lang="en-US" sz="1800" dirty="0">
                <a:solidFill>
                  <a:schemeClr val="tx1"/>
                </a:solidFill>
              </a:rPr>
              <a:t> (Yoast, 1/18/2018)</a:t>
            </a:r>
          </a:p>
          <a:p>
            <a:pPr marL="800100" lvl="1" indent="-342900" algn="l">
              <a:buClr>
                <a:srgbClr val="0070C0"/>
              </a:buClr>
              <a:buSzPct val="80000"/>
              <a:buFont typeface="Wingdings" pitchFamily="2" charset="2"/>
              <a:buChar char="u"/>
            </a:pP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5"/>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00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01582"/>
            <a:ext cx="8185266" cy="28087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a:t>
            </a:r>
          </a:p>
          <a:p>
            <a:pPr marL="342900" indent="-342900" algn="l">
              <a:buClr>
                <a:srgbClr val="0070C0"/>
              </a:buClr>
              <a:buSzPct val="80000"/>
              <a:buFont typeface="Wingdings" pitchFamily="2" charset="2"/>
              <a:buChar char="u"/>
            </a:pPr>
            <a:r>
              <a:rPr lang="en-US" sz="1800" b="1" dirty="0">
                <a:solidFill>
                  <a:schemeClr val="tx1"/>
                </a:solidFill>
              </a:rPr>
              <a:t>The "robots" value:</a:t>
            </a:r>
          </a:p>
          <a:p>
            <a:pPr marL="342900" indent="-342900" algn="l">
              <a:buClr>
                <a:srgbClr val="0070C0"/>
              </a:buClr>
              <a:buSzPct val="80000"/>
              <a:buFont typeface="Wingdings" pitchFamily="2" charset="2"/>
              <a:buChar char="u"/>
            </a:pPr>
            <a:r>
              <a:rPr lang="en-US" sz="1800" dirty="0">
                <a:solidFill>
                  <a:schemeClr val="tx1"/>
                </a:solidFill>
              </a:rPr>
              <a:t>Another meta tags that you will include let’s the search engine know if you want your page indexed (or not) within their database.  It also tells the search engines whether to follow (or not) your external links.</a:t>
            </a:r>
          </a:p>
          <a:p>
            <a:pPr marL="342900" indent="-342900" algn="l">
              <a:buClr>
                <a:srgbClr val="0070C0"/>
              </a:buClr>
              <a:buSzPct val="80000"/>
              <a:buFont typeface="Wingdings" pitchFamily="2" charset="2"/>
              <a:buChar char="u"/>
            </a:pPr>
            <a:r>
              <a:rPr lang="en-US" sz="1800" dirty="0">
                <a:solidFill>
                  <a:schemeClr val="tx1"/>
                </a:solidFill>
              </a:rPr>
              <a:t>robots, defining the behavior that cooperative crawlers should have with the page. It is a comma-separated list of values from the following list:</a:t>
            </a:r>
          </a:p>
          <a:p>
            <a:pPr marL="342900" indent="-342900" algn="l">
              <a:buClr>
                <a:srgbClr val="0070C0"/>
              </a:buClr>
              <a:buSzPct val="80000"/>
              <a:buFont typeface="Wingdings" pitchFamily="2" charset="2"/>
              <a:buChar char="u"/>
            </a:pPr>
            <a:r>
              <a:rPr lang="en-US" sz="1800" b="1" dirty="0">
                <a:solidFill>
                  <a:schemeClr val="tx1"/>
                </a:solidFill>
              </a:rPr>
              <a:t>Values for the content of</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&lt;meta name="robots" value="____"&gt;</a:t>
            </a:r>
            <a:endParaRPr lang="en-US" sz="1800"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974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0158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 </a:t>
            </a:r>
            <a:r>
              <a:rPr lang="en-US" sz="1800" dirty="0">
                <a:solidFill>
                  <a:schemeClr val="tx1"/>
                </a:solidFill>
              </a:rPr>
              <a:t>Meta Robot Name Attribute Value</a:t>
            </a: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10">
            <a:extLst>
              <a:ext uri="{FF2B5EF4-FFF2-40B4-BE49-F238E27FC236}">
                <a16:creationId xmlns:a16="http://schemas.microsoft.com/office/drawing/2014/main" id="{20C4DB8D-009A-46C9-8648-66E86A289DC2}"/>
              </a:ext>
            </a:extLst>
          </p:cNvPr>
          <p:cNvGraphicFramePr>
            <a:graphicFrameLocks noGrp="1"/>
          </p:cNvGraphicFramePr>
          <p:nvPr>
            <p:extLst>
              <p:ext uri="{D42A27DB-BD31-4B8C-83A1-F6EECF244321}">
                <p14:modId xmlns:p14="http://schemas.microsoft.com/office/powerpoint/2010/main" val="4047192343"/>
              </p:ext>
            </p:extLst>
          </p:nvPr>
        </p:nvGraphicFramePr>
        <p:xfrm>
          <a:off x="523238" y="1811339"/>
          <a:ext cx="7978949" cy="3517900"/>
        </p:xfrm>
        <a:graphic>
          <a:graphicData uri="http://schemas.openxmlformats.org/drawingml/2006/table">
            <a:tbl>
              <a:tblPr firstRow="1" bandRow="1">
                <a:tableStyleId>{5C22544A-7EE6-4342-B048-85BDC9FD1C3A}</a:tableStyleId>
              </a:tblPr>
              <a:tblGrid>
                <a:gridCol w="1552004">
                  <a:extLst>
                    <a:ext uri="{9D8B030D-6E8A-4147-A177-3AD203B41FA5}">
                      <a16:colId xmlns:a16="http://schemas.microsoft.com/office/drawing/2014/main" val="4187763555"/>
                    </a:ext>
                  </a:extLst>
                </a:gridCol>
                <a:gridCol w="4947539">
                  <a:extLst>
                    <a:ext uri="{9D8B030D-6E8A-4147-A177-3AD203B41FA5}">
                      <a16:colId xmlns:a16="http://schemas.microsoft.com/office/drawing/2014/main" val="1641103033"/>
                    </a:ext>
                  </a:extLst>
                </a:gridCol>
                <a:gridCol w="1479406">
                  <a:extLst>
                    <a:ext uri="{9D8B030D-6E8A-4147-A177-3AD203B41FA5}">
                      <a16:colId xmlns:a16="http://schemas.microsoft.com/office/drawing/2014/main" val="3096940543"/>
                    </a:ext>
                  </a:extLst>
                </a:gridCol>
              </a:tblGrid>
              <a:tr h="370840">
                <a:tc>
                  <a:txBody>
                    <a:bodyPr/>
                    <a:lstStyle/>
                    <a:p>
                      <a:r>
                        <a:rPr lang="en-US" dirty="0">
                          <a:effectLst/>
                        </a:rPr>
                        <a:t>Value</a:t>
                      </a:r>
                    </a:p>
                  </a:txBody>
                  <a:tcPr anchor="ctr"/>
                </a:tc>
                <a:tc>
                  <a:txBody>
                    <a:bodyPr/>
                    <a:lstStyle/>
                    <a:p>
                      <a:r>
                        <a:rPr lang="en-US">
                          <a:effectLst/>
                        </a:rPr>
                        <a:t>Description</a:t>
                      </a:r>
                    </a:p>
                  </a:txBody>
                  <a:tcPr anchor="ctr"/>
                </a:tc>
                <a:tc>
                  <a:txBody>
                    <a:bodyPr/>
                    <a:lstStyle/>
                    <a:p>
                      <a:r>
                        <a:rPr lang="en-US">
                          <a:effectLst/>
                        </a:rPr>
                        <a:t>Used by</a:t>
                      </a:r>
                    </a:p>
                  </a:txBody>
                  <a:tcPr marL="95250" marR="95250" marT="28575" marB="28575" anchor="ctr"/>
                </a:tc>
                <a:extLst>
                  <a:ext uri="{0D108BD9-81ED-4DB2-BD59-A6C34878D82A}">
                    <a16:rowId xmlns:a16="http://schemas.microsoft.com/office/drawing/2014/main" val="3941890738"/>
                  </a:ext>
                </a:extLst>
              </a:tr>
              <a:tr h="370840">
                <a:tc>
                  <a:txBody>
                    <a:bodyPr/>
                    <a:lstStyle/>
                    <a:p>
                      <a:r>
                        <a:rPr lang="en-US" dirty="0">
                          <a:effectLst/>
                        </a:rPr>
                        <a:t>index</a:t>
                      </a:r>
                    </a:p>
                  </a:txBody>
                  <a:tcPr marL="95250" marR="95250" marT="28575" marB="28575" anchor="ctr"/>
                </a:tc>
                <a:tc>
                  <a:txBody>
                    <a:bodyPr/>
                    <a:lstStyle/>
                    <a:p>
                      <a:r>
                        <a:rPr lang="en-US">
                          <a:effectLst/>
                        </a:rPr>
                        <a:t>Allows the robot to index the page</a:t>
                      </a:r>
                    </a:p>
                  </a:txBody>
                  <a:tcPr marL="95250" marR="95250" marT="28575" marB="28575" anchor="ctr"/>
                </a:tc>
                <a:tc>
                  <a:txBody>
                    <a:bodyPr/>
                    <a:lstStyle/>
                    <a:p>
                      <a:r>
                        <a:rPr lang="en-US">
                          <a:effectLst/>
                        </a:rPr>
                        <a:t>All</a:t>
                      </a:r>
                    </a:p>
                  </a:txBody>
                  <a:tcPr marL="95250" marR="95250" marT="28575" marB="28575" anchor="ctr"/>
                </a:tc>
                <a:extLst>
                  <a:ext uri="{0D108BD9-81ED-4DB2-BD59-A6C34878D82A}">
                    <a16:rowId xmlns:a16="http://schemas.microsoft.com/office/drawing/2014/main" val="380609839"/>
                  </a:ext>
                </a:extLst>
              </a:tr>
              <a:tr h="370840">
                <a:tc>
                  <a:txBody>
                    <a:bodyPr/>
                    <a:lstStyle/>
                    <a:p>
                      <a:r>
                        <a:rPr lang="en-US">
                          <a:effectLst/>
                        </a:rPr>
                        <a:t>noindex</a:t>
                      </a:r>
                    </a:p>
                  </a:txBody>
                  <a:tcPr marL="95250" marR="95250" marT="28575" marB="28575" anchor="ctr"/>
                </a:tc>
                <a:tc>
                  <a:txBody>
                    <a:bodyPr/>
                    <a:lstStyle/>
                    <a:p>
                      <a:r>
                        <a:rPr lang="en-US">
                          <a:effectLst/>
                        </a:rPr>
                        <a:t>Prevents the robot from indexing the page</a:t>
                      </a:r>
                    </a:p>
                  </a:txBody>
                  <a:tcPr marL="95250" marR="95250" marT="28575" marB="28575" anchor="ctr"/>
                </a:tc>
                <a:tc>
                  <a:txBody>
                    <a:bodyPr/>
                    <a:lstStyle/>
                    <a:p>
                      <a:r>
                        <a:rPr lang="en-US">
                          <a:effectLst/>
                        </a:rPr>
                        <a:t>All</a:t>
                      </a:r>
                    </a:p>
                  </a:txBody>
                  <a:tcPr marL="95250" marR="95250" marT="28575" marB="28575" anchor="ctr"/>
                </a:tc>
                <a:extLst>
                  <a:ext uri="{0D108BD9-81ED-4DB2-BD59-A6C34878D82A}">
                    <a16:rowId xmlns:a16="http://schemas.microsoft.com/office/drawing/2014/main" val="1212393986"/>
                  </a:ext>
                </a:extLst>
              </a:tr>
              <a:tr h="370840">
                <a:tc>
                  <a:txBody>
                    <a:bodyPr/>
                    <a:lstStyle/>
                    <a:p>
                      <a:r>
                        <a:rPr lang="en-US">
                          <a:effectLst/>
                        </a:rPr>
                        <a:t>follow</a:t>
                      </a:r>
                    </a:p>
                  </a:txBody>
                  <a:tcPr marL="95250" marR="95250" marT="28575" marB="28575" anchor="ctr"/>
                </a:tc>
                <a:tc>
                  <a:txBody>
                    <a:bodyPr/>
                    <a:lstStyle/>
                    <a:p>
                      <a:r>
                        <a:rPr lang="en-US">
                          <a:effectLst/>
                        </a:rPr>
                        <a:t>Allows the robot to follow the links on the page</a:t>
                      </a:r>
                    </a:p>
                  </a:txBody>
                  <a:tcPr marL="95250" marR="95250" marT="28575" marB="28575" anchor="ctr"/>
                </a:tc>
                <a:tc>
                  <a:txBody>
                    <a:bodyPr/>
                    <a:lstStyle/>
                    <a:p>
                      <a:r>
                        <a:rPr lang="en-US">
                          <a:effectLst/>
                        </a:rPr>
                        <a:t>All</a:t>
                      </a:r>
                    </a:p>
                  </a:txBody>
                  <a:tcPr marL="95250" marR="95250" marT="28575" marB="28575" anchor="ctr"/>
                </a:tc>
                <a:extLst>
                  <a:ext uri="{0D108BD9-81ED-4DB2-BD59-A6C34878D82A}">
                    <a16:rowId xmlns:a16="http://schemas.microsoft.com/office/drawing/2014/main" val="2775751861"/>
                  </a:ext>
                </a:extLst>
              </a:tr>
              <a:tr h="370840">
                <a:tc>
                  <a:txBody>
                    <a:bodyPr/>
                    <a:lstStyle/>
                    <a:p>
                      <a:r>
                        <a:rPr lang="en-US">
                          <a:effectLst/>
                        </a:rPr>
                        <a:t>nofollow</a:t>
                      </a:r>
                    </a:p>
                  </a:txBody>
                  <a:tcPr marL="95250" marR="95250" marT="28575" marB="28575" anchor="ctr"/>
                </a:tc>
                <a:tc>
                  <a:txBody>
                    <a:bodyPr/>
                    <a:lstStyle/>
                    <a:p>
                      <a:r>
                        <a:rPr lang="en-US">
                          <a:effectLst/>
                        </a:rPr>
                        <a:t>Prevents the robot from following the links on the page</a:t>
                      </a:r>
                    </a:p>
                  </a:txBody>
                  <a:tcPr marL="95250" marR="95250" marT="28575" marB="28575" anchor="ctr"/>
                </a:tc>
                <a:tc>
                  <a:txBody>
                    <a:bodyPr/>
                    <a:lstStyle/>
                    <a:p>
                      <a:r>
                        <a:rPr lang="en-US">
                          <a:effectLst/>
                        </a:rPr>
                        <a:t>All</a:t>
                      </a:r>
                    </a:p>
                  </a:txBody>
                  <a:tcPr marL="95250" marR="95250" marT="28575" marB="28575" anchor="ctr"/>
                </a:tc>
                <a:extLst>
                  <a:ext uri="{0D108BD9-81ED-4DB2-BD59-A6C34878D82A}">
                    <a16:rowId xmlns:a16="http://schemas.microsoft.com/office/drawing/2014/main" val="858588061"/>
                  </a:ext>
                </a:extLst>
              </a:tr>
              <a:tr h="370840">
                <a:tc>
                  <a:txBody>
                    <a:bodyPr/>
                    <a:lstStyle/>
                    <a:p>
                      <a:r>
                        <a:rPr lang="en-US">
                          <a:effectLst/>
                        </a:rPr>
                        <a:t>noodp</a:t>
                      </a:r>
                    </a:p>
                  </a:txBody>
                  <a:tcPr marL="95250" marR="95250" marT="28575" marB="28575" anchor="ctr"/>
                </a:tc>
                <a:tc>
                  <a:txBody>
                    <a:bodyPr/>
                    <a:lstStyle/>
                    <a:p>
                      <a:r>
                        <a:rPr lang="en-US">
                          <a:effectLst/>
                        </a:rPr>
                        <a:t>Prevents the usage of the Open Directory Project (ODP) description, if any, as the description of the page in the search engine results page. Note that the </a:t>
                      </a:r>
                      <a:r>
                        <a:rPr lang="en-US" u="sng">
                          <a:effectLst/>
                          <a:hlinkClick r:id="rId3" tooltip="Search EngineLand article on closing of ODP and a bit of history!"/>
                        </a:rPr>
                        <a:t>ODP closed down March 14, 2017 (Links to an external site.)</a:t>
                      </a:r>
                      <a:r>
                        <a:rPr lang="en-US">
                          <a:effectLst/>
                        </a:rPr>
                        <a:t>.</a:t>
                      </a:r>
                    </a:p>
                  </a:txBody>
                  <a:tcPr marL="95250" marR="95250" marT="28575" marB="28575" anchor="ctr"/>
                </a:tc>
                <a:tc>
                  <a:txBody>
                    <a:bodyPr/>
                    <a:lstStyle/>
                    <a:p>
                      <a:r>
                        <a:rPr lang="en-US" u="sng" dirty="0">
                          <a:effectLst/>
                          <a:hlinkClick r:id="rId4"/>
                        </a:rPr>
                        <a:t>Google (Links to an external site.)</a:t>
                      </a:r>
                      <a:r>
                        <a:rPr lang="en-US" dirty="0">
                          <a:effectLst/>
                        </a:rPr>
                        <a:t>, Yahoo, Bing</a:t>
                      </a:r>
                    </a:p>
                  </a:txBody>
                  <a:tcPr marL="95250" marR="95250" marT="28575" marB="28575" anchor="ctr"/>
                </a:tc>
                <a:extLst>
                  <a:ext uri="{0D108BD9-81ED-4DB2-BD59-A6C34878D82A}">
                    <a16:rowId xmlns:a16="http://schemas.microsoft.com/office/drawing/2014/main" val="586565713"/>
                  </a:ext>
                </a:extLst>
              </a:tr>
            </a:tbl>
          </a:graphicData>
        </a:graphic>
      </p:graphicFrame>
    </p:spTree>
    <p:extLst>
      <p:ext uri="{BB962C8B-B14F-4D97-AF65-F5344CB8AC3E}">
        <p14:creationId xmlns:p14="http://schemas.microsoft.com/office/powerpoint/2010/main" val="311984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0408 Other Meta Tags</a:t>
            </a:r>
            <a:endParaRPr lang="zh-TW" altLang="en-US" b="1" dirty="0">
              <a:solidFill>
                <a:srgbClr val="FFFF00"/>
              </a:solidFill>
            </a:endParaRPr>
          </a:p>
        </p:txBody>
      </p:sp>
      <p:sp>
        <p:nvSpPr>
          <p:cNvPr id="3" name="副標題 2"/>
          <p:cNvSpPr>
            <a:spLocks noGrp="1"/>
          </p:cNvSpPr>
          <p:nvPr>
            <p:ph type="subTitle" idx="1"/>
          </p:nvPr>
        </p:nvSpPr>
        <p:spPr>
          <a:xfrm>
            <a:off x="501534" y="130158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0408 Other Meta Tags: </a:t>
            </a:r>
            <a:r>
              <a:rPr lang="en-US" sz="1800" dirty="0">
                <a:solidFill>
                  <a:schemeClr val="tx1"/>
                </a:solidFill>
              </a:rPr>
              <a:t>Meta Robot Name Attribute Value</a:t>
            </a: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2019/9/29</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10">
            <a:extLst>
              <a:ext uri="{FF2B5EF4-FFF2-40B4-BE49-F238E27FC236}">
                <a16:creationId xmlns:a16="http://schemas.microsoft.com/office/drawing/2014/main" id="{20C4DB8D-009A-46C9-8648-66E86A289DC2}"/>
              </a:ext>
            </a:extLst>
          </p:cNvPr>
          <p:cNvGraphicFramePr>
            <a:graphicFrameLocks noGrp="1"/>
          </p:cNvGraphicFramePr>
          <p:nvPr>
            <p:extLst>
              <p:ext uri="{D42A27DB-BD31-4B8C-83A1-F6EECF244321}">
                <p14:modId xmlns:p14="http://schemas.microsoft.com/office/powerpoint/2010/main" val="2043294955"/>
              </p:ext>
            </p:extLst>
          </p:nvPr>
        </p:nvGraphicFramePr>
        <p:xfrm>
          <a:off x="523238" y="1811339"/>
          <a:ext cx="7978949" cy="3656330"/>
        </p:xfrm>
        <a:graphic>
          <a:graphicData uri="http://schemas.openxmlformats.org/drawingml/2006/table">
            <a:tbl>
              <a:tblPr firstRow="1" bandRow="1">
                <a:tableStyleId>{5C22544A-7EE6-4342-B048-85BDC9FD1C3A}</a:tableStyleId>
              </a:tblPr>
              <a:tblGrid>
                <a:gridCol w="1552004">
                  <a:extLst>
                    <a:ext uri="{9D8B030D-6E8A-4147-A177-3AD203B41FA5}">
                      <a16:colId xmlns:a16="http://schemas.microsoft.com/office/drawing/2014/main" val="4187763555"/>
                    </a:ext>
                  </a:extLst>
                </a:gridCol>
                <a:gridCol w="4947539">
                  <a:extLst>
                    <a:ext uri="{9D8B030D-6E8A-4147-A177-3AD203B41FA5}">
                      <a16:colId xmlns:a16="http://schemas.microsoft.com/office/drawing/2014/main" val="1641103033"/>
                    </a:ext>
                  </a:extLst>
                </a:gridCol>
                <a:gridCol w="1479406">
                  <a:extLst>
                    <a:ext uri="{9D8B030D-6E8A-4147-A177-3AD203B41FA5}">
                      <a16:colId xmlns:a16="http://schemas.microsoft.com/office/drawing/2014/main" val="3096940543"/>
                    </a:ext>
                  </a:extLst>
                </a:gridCol>
              </a:tblGrid>
              <a:tr h="370840">
                <a:tc>
                  <a:txBody>
                    <a:bodyPr/>
                    <a:lstStyle/>
                    <a:p>
                      <a:r>
                        <a:rPr lang="en-US" dirty="0">
                          <a:effectLst/>
                        </a:rPr>
                        <a:t>Value</a:t>
                      </a:r>
                    </a:p>
                  </a:txBody>
                  <a:tcPr anchor="ctr"/>
                </a:tc>
                <a:tc>
                  <a:txBody>
                    <a:bodyPr/>
                    <a:lstStyle/>
                    <a:p>
                      <a:r>
                        <a:rPr lang="en-US">
                          <a:effectLst/>
                        </a:rPr>
                        <a:t>Description</a:t>
                      </a:r>
                    </a:p>
                  </a:txBody>
                  <a:tcPr anchor="ctr"/>
                </a:tc>
                <a:tc>
                  <a:txBody>
                    <a:bodyPr/>
                    <a:lstStyle/>
                    <a:p>
                      <a:r>
                        <a:rPr lang="en-US">
                          <a:effectLst/>
                        </a:rPr>
                        <a:t>Used by</a:t>
                      </a:r>
                    </a:p>
                  </a:txBody>
                  <a:tcPr marL="95250" marR="95250" marT="28575" marB="28575" anchor="ctr"/>
                </a:tc>
                <a:extLst>
                  <a:ext uri="{0D108BD9-81ED-4DB2-BD59-A6C34878D82A}">
                    <a16:rowId xmlns:a16="http://schemas.microsoft.com/office/drawing/2014/main" val="3941890738"/>
                  </a:ext>
                </a:extLst>
              </a:tr>
              <a:tr h="370840">
                <a:tc>
                  <a:txBody>
                    <a:bodyPr/>
                    <a:lstStyle/>
                    <a:p>
                      <a:r>
                        <a:rPr lang="en-US" dirty="0" err="1">
                          <a:effectLst/>
                        </a:rPr>
                        <a:t>noarchive</a:t>
                      </a:r>
                      <a:endParaRPr lang="en-US" dirty="0">
                        <a:effectLst/>
                      </a:endParaRPr>
                    </a:p>
                  </a:txBody>
                  <a:tcPr marL="95250" marR="95250" marT="28575" marB="28575" anchor="ctr"/>
                </a:tc>
                <a:tc>
                  <a:txBody>
                    <a:bodyPr/>
                    <a:lstStyle/>
                    <a:p>
                      <a:r>
                        <a:rPr lang="en-US">
                          <a:effectLst/>
                        </a:rPr>
                        <a:t>Prevents the search engine from caching the content of the page</a:t>
                      </a:r>
                    </a:p>
                  </a:txBody>
                  <a:tcPr marL="95250" marR="95250" marT="28575" marB="28575" anchor="ctr"/>
                </a:tc>
                <a:tc>
                  <a:txBody>
                    <a:bodyPr/>
                    <a:lstStyle/>
                    <a:p>
                      <a:r>
                        <a:rPr lang="en-US" u="sng" dirty="0">
                          <a:effectLst/>
                          <a:hlinkClick r:id="rId3"/>
                        </a:rPr>
                        <a:t>Google (Links to an external site.)</a:t>
                      </a:r>
                      <a:r>
                        <a:rPr lang="en-US" dirty="0">
                          <a:effectLst/>
                        </a:rPr>
                        <a:t>, Yahoo</a:t>
                      </a:r>
                    </a:p>
                  </a:txBody>
                  <a:tcPr marL="95250" marR="95250" marT="28575" marB="28575" anchor="ctr"/>
                </a:tc>
                <a:extLst>
                  <a:ext uri="{0D108BD9-81ED-4DB2-BD59-A6C34878D82A}">
                    <a16:rowId xmlns:a16="http://schemas.microsoft.com/office/drawing/2014/main" val="3612435612"/>
                  </a:ext>
                </a:extLst>
              </a:tr>
              <a:tr h="370840">
                <a:tc>
                  <a:txBody>
                    <a:bodyPr/>
                    <a:lstStyle/>
                    <a:p>
                      <a:r>
                        <a:rPr lang="en-US">
                          <a:effectLst/>
                        </a:rPr>
                        <a:t>nosnippet</a:t>
                      </a:r>
                    </a:p>
                  </a:txBody>
                  <a:tcPr marL="95250" marR="95250" marT="28575" marB="28575" anchor="ctr"/>
                </a:tc>
                <a:tc>
                  <a:txBody>
                    <a:bodyPr/>
                    <a:lstStyle/>
                    <a:p>
                      <a:r>
                        <a:rPr lang="en-US">
                          <a:effectLst/>
                        </a:rPr>
                        <a:t>Prevents the display of any description of the page in the search engine results page</a:t>
                      </a:r>
                    </a:p>
                  </a:txBody>
                  <a:tcPr marL="95250" marR="95250" marT="28575" marB="28575" anchor="ctr"/>
                </a:tc>
                <a:tc>
                  <a:txBody>
                    <a:bodyPr/>
                    <a:lstStyle/>
                    <a:p>
                      <a:r>
                        <a:rPr lang="en-US" u="sng">
                          <a:effectLst/>
                          <a:hlinkClick r:id="rId4"/>
                        </a:rPr>
                        <a:t>Google (Links to an external site.)</a:t>
                      </a:r>
                      <a:endParaRPr lang="en-US">
                        <a:effectLst/>
                      </a:endParaRPr>
                    </a:p>
                  </a:txBody>
                  <a:tcPr marL="95250" marR="95250" marT="28575" marB="28575" anchor="ctr"/>
                </a:tc>
                <a:extLst>
                  <a:ext uri="{0D108BD9-81ED-4DB2-BD59-A6C34878D82A}">
                    <a16:rowId xmlns:a16="http://schemas.microsoft.com/office/drawing/2014/main" val="32122393"/>
                  </a:ext>
                </a:extLst>
              </a:tr>
              <a:tr h="370840">
                <a:tc>
                  <a:txBody>
                    <a:bodyPr/>
                    <a:lstStyle/>
                    <a:p>
                      <a:r>
                        <a:rPr lang="en-US">
                          <a:effectLst/>
                        </a:rPr>
                        <a:t>noimageindex</a:t>
                      </a:r>
                    </a:p>
                  </a:txBody>
                  <a:tcPr marL="95250" marR="95250" marT="28575" marB="28575" anchor="ctr"/>
                </a:tc>
                <a:tc>
                  <a:txBody>
                    <a:bodyPr/>
                    <a:lstStyle/>
                    <a:p>
                      <a:r>
                        <a:rPr lang="en-US">
                          <a:effectLst/>
                        </a:rPr>
                        <a:t>Prevents this page from appearing as the referring page of an indexed image</a:t>
                      </a:r>
                    </a:p>
                  </a:txBody>
                  <a:tcPr marL="95250" marR="95250" marT="28575" marB="28575" anchor="ctr"/>
                </a:tc>
                <a:tc>
                  <a:txBody>
                    <a:bodyPr/>
                    <a:lstStyle/>
                    <a:p>
                      <a:r>
                        <a:rPr lang="en-US" u="sng">
                          <a:effectLst/>
                          <a:hlinkClick r:id="rId3"/>
                        </a:rPr>
                        <a:t>Google (Links to an external site.)</a:t>
                      </a:r>
                      <a:endParaRPr lang="en-US">
                        <a:effectLst/>
                      </a:endParaRPr>
                    </a:p>
                  </a:txBody>
                  <a:tcPr marL="95250" marR="95250" marT="28575" marB="28575" anchor="ctr"/>
                </a:tc>
                <a:extLst>
                  <a:ext uri="{0D108BD9-81ED-4DB2-BD59-A6C34878D82A}">
                    <a16:rowId xmlns:a16="http://schemas.microsoft.com/office/drawing/2014/main" val="604860941"/>
                  </a:ext>
                </a:extLst>
              </a:tr>
              <a:tr h="370840">
                <a:tc>
                  <a:txBody>
                    <a:bodyPr/>
                    <a:lstStyle/>
                    <a:p>
                      <a:r>
                        <a:rPr lang="en-US">
                          <a:effectLst/>
                        </a:rPr>
                        <a:t>nocache</a:t>
                      </a:r>
                    </a:p>
                  </a:txBody>
                  <a:tcPr marL="95250" marR="95250" marT="28575" marB="28575" anchor="ctr"/>
                </a:tc>
                <a:tc>
                  <a:txBody>
                    <a:bodyPr/>
                    <a:lstStyle/>
                    <a:p>
                      <a:r>
                        <a:rPr lang="en-US">
                          <a:effectLst/>
                        </a:rPr>
                        <a:t>Synonym of noarchive</a:t>
                      </a:r>
                    </a:p>
                  </a:txBody>
                  <a:tcPr marL="95250" marR="95250" marT="28575" marB="28575" anchor="ctr"/>
                </a:tc>
                <a:tc>
                  <a:txBody>
                    <a:bodyPr/>
                    <a:lstStyle/>
                    <a:p>
                      <a:r>
                        <a:rPr lang="en-US" dirty="0">
                          <a:effectLst/>
                        </a:rPr>
                        <a:t>Bing</a:t>
                      </a:r>
                    </a:p>
                  </a:txBody>
                  <a:tcPr marL="95250" marR="95250" marT="28575" marB="28575" anchor="ctr"/>
                </a:tc>
                <a:extLst>
                  <a:ext uri="{0D108BD9-81ED-4DB2-BD59-A6C34878D82A}">
                    <a16:rowId xmlns:a16="http://schemas.microsoft.com/office/drawing/2014/main" val="2593626847"/>
                  </a:ext>
                </a:extLst>
              </a:tr>
            </a:tbl>
          </a:graphicData>
        </a:graphic>
      </p:graphicFrame>
    </p:spTree>
    <p:extLst>
      <p:ext uri="{BB962C8B-B14F-4D97-AF65-F5344CB8AC3E}">
        <p14:creationId xmlns:p14="http://schemas.microsoft.com/office/powerpoint/2010/main" val="11352264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1318</Words>
  <Application>Microsoft Office PowerPoint</Application>
  <PresentationFormat>On-screen Show (4:3)</PresentationFormat>
  <Paragraphs>247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佈景主題</vt:lpstr>
      <vt:lpstr>0408 Other Meta Tags</vt:lpstr>
      <vt:lpstr>0408 Other Meta Tags</vt:lpstr>
      <vt:lpstr>0408 Other Meta Tags</vt:lpstr>
      <vt:lpstr>0408 Other Meta Tags</vt:lpstr>
      <vt:lpstr>0408 Other Meta Tags</vt:lpstr>
      <vt:lpstr>0408 Other Meta Tags</vt:lpstr>
      <vt:lpstr>0408 Other Meta Tags</vt:lpstr>
      <vt:lpstr>0408 Other Meta Tags</vt:lpstr>
      <vt:lpstr>0408 Other Meta Tags</vt:lpstr>
      <vt:lpstr>0408 Other Meta Tags</vt:lpstr>
      <vt:lpstr>0408 Other Meta Tags</vt:lpstr>
      <vt:lpstr>0408 Other Meta Tags</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0408.1 Other Meta Tag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485</cp:revision>
  <dcterms:created xsi:type="dcterms:W3CDTF">2018-09-28T16:40:41Z</dcterms:created>
  <dcterms:modified xsi:type="dcterms:W3CDTF">2019-09-30T05:14:35Z</dcterms:modified>
</cp:coreProperties>
</file>