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3" r:id="rId3"/>
    <p:sldId id="268" r:id="rId4"/>
    <p:sldId id="269" r:id="rId5"/>
    <p:sldId id="266" r:id="rId6"/>
    <p:sldId id="267" r:id="rId7"/>
    <p:sldId id="270" r:id="rId8"/>
    <p:sldId id="271" r:id="rId9"/>
    <p:sldId id="272" r:id="rId10"/>
    <p:sldId id="273" r:id="rId11"/>
    <p:sldId id="274" r:id="rId12"/>
    <p:sldId id="275" r:id="rId13"/>
    <p:sldId id="276" r:id="rId14"/>
    <p:sldId id="277" r:id="rId15"/>
    <p:sldId id="278" r:id="rId16"/>
    <p:sldId id="279" r:id="rId17"/>
    <p:sldId id="280" r:id="rId18"/>
    <p:sldId id="259" r:id="rId1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30" autoAdjust="0"/>
    <p:restoredTop sz="94660"/>
  </p:normalViewPr>
  <p:slideViewPr>
    <p:cSldViewPr>
      <p:cViewPr varScale="1">
        <p:scale>
          <a:sx n="80" d="100"/>
          <a:sy n="80" d="100"/>
        </p:scale>
        <p:origin x="474" y="15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2019/9/30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2019/9/30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2019/9/30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2019/9/30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2019/9/30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2019/9/30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2019/9/30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2019/9/30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2019/9/30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2019/9/30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2019/9/30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2019/9/30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2019/9/30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0409 Title Tag</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2019/9/30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sv-SE" altLang="zh-TW" b="1" dirty="0">
                <a:solidFill>
                  <a:srgbClr val="FFFF00"/>
                </a:solidFill>
              </a:rPr>
              <a:t>0409.1 Title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sv-SE" altLang="en-US" sz="1800" b="1" dirty="0">
                <a:solidFill>
                  <a:schemeClr val="tx1"/>
                </a:solidFill>
              </a:rPr>
              <a:t>0409.1 Title Tag Video</a:t>
            </a:r>
            <a:endParaRPr lang="en-US" altLang="en-US" sz="1800" b="1" dirty="0">
              <a:solidFill>
                <a:schemeClr val="tx1"/>
              </a:solidFill>
            </a:endParaRPr>
          </a:p>
          <a:p>
            <a:pPr marL="800100" lvl="1"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A65FB215-8791-4D74-A5D0-9F2C10452062}"/>
              </a:ext>
            </a:extLst>
          </p:cNvPr>
          <p:cNvPicPr>
            <a:picLocks noChangeAspect="1"/>
          </p:cNvPicPr>
          <p:nvPr/>
        </p:nvPicPr>
        <p:blipFill>
          <a:blip r:embed="rId3"/>
          <a:stretch>
            <a:fillRect/>
          </a:stretch>
        </p:blipFill>
        <p:spPr>
          <a:xfrm>
            <a:off x="760846" y="1876908"/>
            <a:ext cx="7668344" cy="3908601"/>
          </a:xfrm>
          <a:prstGeom prst="rect">
            <a:avLst/>
          </a:prstGeom>
          <a:ln>
            <a:solidFill>
              <a:srgbClr val="C00000"/>
            </a:solidFill>
          </a:ln>
        </p:spPr>
      </p:pic>
    </p:spTree>
    <p:extLst>
      <p:ext uri="{BB962C8B-B14F-4D97-AF65-F5344CB8AC3E}">
        <p14:creationId xmlns:p14="http://schemas.microsoft.com/office/powerpoint/2010/main" val="4188288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sv-SE" altLang="zh-TW" b="1" dirty="0">
                <a:solidFill>
                  <a:srgbClr val="FFFF00"/>
                </a:solidFill>
              </a:rPr>
              <a:t>0409.1 Title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sv-SE" altLang="en-US" sz="1800" b="1" dirty="0">
                <a:solidFill>
                  <a:schemeClr val="tx1"/>
                </a:solidFill>
              </a:rPr>
              <a:t>0409.1 Title Tag Video</a:t>
            </a:r>
            <a:endParaRPr lang="en-US" altLang="en-US" sz="1800" b="1" dirty="0">
              <a:solidFill>
                <a:schemeClr val="tx1"/>
              </a:solidFill>
            </a:endParaRPr>
          </a:p>
          <a:p>
            <a:pPr marL="800100" lvl="1"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DF98C5CB-3677-4224-AC51-88A5C4E26258}"/>
              </a:ext>
            </a:extLst>
          </p:cNvPr>
          <p:cNvPicPr>
            <a:picLocks noChangeAspect="1"/>
          </p:cNvPicPr>
          <p:nvPr/>
        </p:nvPicPr>
        <p:blipFill>
          <a:blip r:embed="rId3"/>
          <a:stretch>
            <a:fillRect/>
          </a:stretch>
        </p:blipFill>
        <p:spPr>
          <a:xfrm>
            <a:off x="978772" y="1881842"/>
            <a:ext cx="7186455" cy="3928134"/>
          </a:xfrm>
          <a:prstGeom prst="rect">
            <a:avLst/>
          </a:prstGeom>
          <a:ln>
            <a:solidFill>
              <a:srgbClr val="C00000"/>
            </a:solidFill>
          </a:ln>
        </p:spPr>
      </p:pic>
    </p:spTree>
    <p:extLst>
      <p:ext uri="{BB962C8B-B14F-4D97-AF65-F5344CB8AC3E}">
        <p14:creationId xmlns:p14="http://schemas.microsoft.com/office/powerpoint/2010/main" val="3760249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sv-SE" altLang="zh-TW" b="1" dirty="0">
                <a:solidFill>
                  <a:srgbClr val="FFFF00"/>
                </a:solidFill>
              </a:rPr>
              <a:t>0409.1 Title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sv-SE" altLang="en-US" sz="1800" b="1" dirty="0">
                <a:solidFill>
                  <a:schemeClr val="tx1"/>
                </a:solidFill>
              </a:rPr>
              <a:t>0409.1 Title Tag Video</a:t>
            </a:r>
            <a:endParaRPr lang="en-US" altLang="en-US" sz="1800" b="1" dirty="0">
              <a:solidFill>
                <a:schemeClr val="tx1"/>
              </a:solidFill>
            </a:endParaRPr>
          </a:p>
          <a:p>
            <a:pPr marL="800100" lvl="1"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61FEC48E-5961-44A7-8B3A-F0F0BFE8D2E1}"/>
              </a:ext>
            </a:extLst>
          </p:cNvPr>
          <p:cNvPicPr>
            <a:picLocks noChangeAspect="1"/>
          </p:cNvPicPr>
          <p:nvPr/>
        </p:nvPicPr>
        <p:blipFill>
          <a:blip r:embed="rId3"/>
          <a:stretch>
            <a:fillRect/>
          </a:stretch>
        </p:blipFill>
        <p:spPr>
          <a:xfrm>
            <a:off x="755583" y="1911517"/>
            <a:ext cx="7703840" cy="4252737"/>
          </a:xfrm>
          <a:prstGeom prst="rect">
            <a:avLst/>
          </a:prstGeom>
          <a:ln>
            <a:solidFill>
              <a:srgbClr val="C00000"/>
            </a:solidFill>
          </a:ln>
        </p:spPr>
      </p:pic>
    </p:spTree>
    <p:extLst>
      <p:ext uri="{BB962C8B-B14F-4D97-AF65-F5344CB8AC3E}">
        <p14:creationId xmlns:p14="http://schemas.microsoft.com/office/powerpoint/2010/main" val="1256177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sv-SE" altLang="zh-TW" b="1" dirty="0">
                <a:solidFill>
                  <a:srgbClr val="FFFF00"/>
                </a:solidFill>
              </a:rPr>
              <a:t>0409.1 Title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sv-SE" altLang="en-US" sz="1800" b="1" dirty="0">
                <a:solidFill>
                  <a:schemeClr val="tx1"/>
                </a:solidFill>
              </a:rPr>
              <a:t>0409.1 Title Tag Video</a:t>
            </a:r>
            <a:endParaRPr lang="en-US" altLang="en-US" sz="1800" b="1" dirty="0">
              <a:solidFill>
                <a:schemeClr val="tx1"/>
              </a:solidFill>
            </a:endParaRPr>
          </a:p>
          <a:p>
            <a:pPr marL="800100" lvl="1"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EEA254E8-797A-436A-BE2D-63961AB7B235}"/>
              </a:ext>
            </a:extLst>
          </p:cNvPr>
          <p:cNvPicPr>
            <a:picLocks noChangeAspect="1"/>
          </p:cNvPicPr>
          <p:nvPr/>
        </p:nvPicPr>
        <p:blipFill>
          <a:blip r:embed="rId3"/>
          <a:stretch>
            <a:fillRect/>
          </a:stretch>
        </p:blipFill>
        <p:spPr>
          <a:xfrm>
            <a:off x="1866900" y="2276475"/>
            <a:ext cx="5410200" cy="2305050"/>
          </a:xfrm>
          <a:prstGeom prst="rect">
            <a:avLst/>
          </a:prstGeom>
          <a:ln>
            <a:solidFill>
              <a:srgbClr val="C00000"/>
            </a:solidFill>
          </a:ln>
        </p:spPr>
      </p:pic>
    </p:spTree>
    <p:extLst>
      <p:ext uri="{BB962C8B-B14F-4D97-AF65-F5344CB8AC3E}">
        <p14:creationId xmlns:p14="http://schemas.microsoft.com/office/powerpoint/2010/main" val="566723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sv-SE" altLang="zh-TW" b="1" dirty="0">
                <a:solidFill>
                  <a:srgbClr val="FFFF00"/>
                </a:solidFill>
              </a:rPr>
              <a:t>0409.1 Title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sv-SE" altLang="en-US" sz="1800" b="1" dirty="0">
                <a:solidFill>
                  <a:schemeClr val="tx1"/>
                </a:solidFill>
              </a:rPr>
              <a:t>0409.1 Title Tag Video</a:t>
            </a:r>
            <a:endParaRPr lang="en-US" altLang="en-US" sz="1800" b="1" dirty="0">
              <a:solidFill>
                <a:schemeClr val="tx1"/>
              </a:solidFill>
            </a:endParaRPr>
          </a:p>
          <a:p>
            <a:pPr marL="800100" lvl="1"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61FA3D6D-2EAD-487F-8F2B-2ACEAC3E512B}"/>
              </a:ext>
            </a:extLst>
          </p:cNvPr>
          <p:cNvPicPr>
            <a:picLocks noChangeAspect="1"/>
          </p:cNvPicPr>
          <p:nvPr/>
        </p:nvPicPr>
        <p:blipFill>
          <a:blip r:embed="rId3"/>
          <a:stretch>
            <a:fillRect/>
          </a:stretch>
        </p:blipFill>
        <p:spPr>
          <a:xfrm>
            <a:off x="1871662" y="2176462"/>
            <a:ext cx="5400675" cy="2505075"/>
          </a:xfrm>
          <a:prstGeom prst="rect">
            <a:avLst/>
          </a:prstGeom>
          <a:ln>
            <a:solidFill>
              <a:srgbClr val="C00000"/>
            </a:solidFill>
          </a:ln>
        </p:spPr>
      </p:pic>
    </p:spTree>
    <p:extLst>
      <p:ext uri="{BB962C8B-B14F-4D97-AF65-F5344CB8AC3E}">
        <p14:creationId xmlns:p14="http://schemas.microsoft.com/office/powerpoint/2010/main" val="3830432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sv-SE" altLang="zh-TW" b="1" dirty="0">
                <a:solidFill>
                  <a:srgbClr val="FFFF00"/>
                </a:solidFill>
              </a:rPr>
              <a:t>0409.1 Title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sv-SE" altLang="en-US" sz="1800" b="1" dirty="0">
                <a:solidFill>
                  <a:schemeClr val="tx1"/>
                </a:solidFill>
              </a:rPr>
              <a:t>0409.1 Title Tag Video</a:t>
            </a:r>
            <a:endParaRPr lang="en-US" altLang="en-US" sz="1800" b="1" dirty="0">
              <a:solidFill>
                <a:schemeClr val="tx1"/>
              </a:solidFill>
            </a:endParaRPr>
          </a:p>
          <a:p>
            <a:pPr marL="800100" lvl="1"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D676C7BA-1CFD-407E-9515-9D3EF95094C2}"/>
              </a:ext>
            </a:extLst>
          </p:cNvPr>
          <p:cNvPicPr>
            <a:picLocks noChangeAspect="1"/>
          </p:cNvPicPr>
          <p:nvPr/>
        </p:nvPicPr>
        <p:blipFill>
          <a:blip r:embed="rId3"/>
          <a:stretch>
            <a:fillRect/>
          </a:stretch>
        </p:blipFill>
        <p:spPr>
          <a:xfrm>
            <a:off x="1111250" y="1988797"/>
            <a:ext cx="7330471" cy="4076351"/>
          </a:xfrm>
          <a:prstGeom prst="rect">
            <a:avLst/>
          </a:prstGeom>
          <a:ln>
            <a:solidFill>
              <a:srgbClr val="C00000"/>
            </a:solidFill>
          </a:ln>
        </p:spPr>
      </p:pic>
    </p:spTree>
    <p:extLst>
      <p:ext uri="{BB962C8B-B14F-4D97-AF65-F5344CB8AC3E}">
        <p14:creationId xmlns:p14="http://schemas.microsoft.com/office/powerpoint/2010/main" val="3510184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sv-SE" altLang="zh-TW" b="1" dirty="0">
                <a:solidFill>
                  <a:srgbClr val="FFFF00"/>
                </a:solidFill>
              </a:rPr>
              <a:t>0409.1 Title Tag Video</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2789549"/>
          </a:xfrm>
          <a:ln>
            <a:solidFill>
              <a:srgbClr val="C00000"/>
            </a:solidFill>
          </a:ln>
        </p:spPr>
        <p:txBody>
          <a:bodyPr>
            <a:noAutofit/>
          </a:bodyPr>
          <a:lstStyle/>
          <a:p>
            <a:pPr marL="342900" indent="-342900" algn="l">
              <a:buClr>
                <a:srgbClr val="0070C0"/>
              </a:buClr>
              <a:buSzPct val="80000"/>
              <a:buFont typeface="Wingdings" pitchFamily="2" charset="2"/>
              <a:buChar char="u"/>
            </a:pPr>
            <a:r>
              <a:rPr lang="sv-SE" altLang="en-US" sz="1800" b="1" dirty="0">
                <a:solidFill>
                  <a:schemeClr val="tx1"/>
                </a:solidFill>
              </a:rPr>
              <a:t>0409.1 Title Tag Video</a:t>
            </a:r>
          </a:p>
          <a:p>
            <a:pPr marL="342900" indent="-342900" algn="l">
              <a:buClr>
                <a:srgbClr val="0070C0"/>
              </a:buClr>
              <a:buSzPct val="80000"/>
              <a:buFont typeface="Wingdings" pitchFamily="2" charset="2"/>
              <a:buChar char="u"/>
            </a:pPr>
            <a:r>
              <a:rPr lang="en-US" altLang="en-US" sz="1800" dirty="0">
                <a:solidFill>
                  <a:srgbClr val="242729"/>
                </a:solidFill>
                <a:latin typeface="Consolas" panose="020B0609020204030204" pitchFamily="49" charset="0"/>
                <a:cs typeface="Arial" panose="020B0604020202020204" pitchFamily="34" charset="0"/>
              </a:rPr>
              <a:t>&amp;</a:t>
            </a:r>
            <a:r>
              <a:rPr lang="en-US" altLang="en-US" sz="1800" dirty="0">
                <a:solidFill>
                  <a:srgbClr val="242729"/>
                </a:solidFill>
                <a:latin typeface="Arial" panose="020B0604020202020204" pitchFamily="34" charset="0"/>
                <a:cs typeface="Arial" panose="020B0604020202020204" pitchFamily="34" charset="0"/>
              </a:rPr>
              <a:t> is HTML for "Start of a character reference".</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242729"/>
                </a:solidFill>
                <a:latin typeface="Consolas" panose="020B0609020204030204" pitchFamily="49" charset="0"/>
                <a:cs typeface="Arial" panose="020B0604020202020204" pitchFamily="34" charset="0"/>
              </a:rPr>
              <a:t>&amp;amp;</a:t>
            </a:r>
            <a:r>
              <a:rPr lang="en-US" altLang="en-US" sz="1800" dirty="0">
                <a:solidFill>
                  <a:srgbClr val="242729"/>
                </a:solidFill>
                <a:latin typeface="Arial" panose="020B0604020202020204" pitchFamily="34" charset="0"/>
                <a:cs typeface="Arial" panose="020B0604020202020204" pitchFamily="34" charset="0"/>
              </a:rPr>
              <a:t> is the character reference for "An ampersand".</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242729"/>
                </a:solidFill>
                <a:latin typeface="Consolas" panose="020B0609020204030204" pitchFamily="49" charset="0"/>
                <a:cs typeface="Arial" panose="020B0604020202020204" pitchFamily="34" charset="0"/>
              </a:rPr>
              <a:t>&amp;current;</a:t>
            </a:r>
            <a:r>
              <a:rPr lang="en-US" altLang="en-US" sz="1800" dirty="0">
                <a:solidFill>
                  <a:srgbClr val="242729"/>
                </a:solidFill>
                <a:latin typeface="Arial" panose="020B0604020202020204" pitchFamily="34" charset="0"/>
                <a:cs typeface="Arial" panose="020B0604020202020204" pitchFamily="34" charset="0"/>
              </a:rPr>
              <a:t> is not a standard character reference and so is an error (browsers may try to perform error recovery but you should not depend on this).</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242729"/>
                </a:solidFill>
                <a:latin typeface="Arial" panose="020B0604020202020204" pitchFamily="34" charset="0"/>
                <a:cs typeface="Arial" panose="020B0604020202020204" pitchFamily="34" charset="0"/>
              </a:rPr>
              <a:t>If you used a character reference for a real character (e.g. </a:t>
            </a:r>
            <a:r>
              <a:rPr lang="en-US" altLang="en-US" sz="1800" dirty="0">
                <a:solidFill>
                  <a:srgbClr val="242729"/>
                </a:solidFill>
                <a:latin typeface="Consolas" panose="020B0609020204030204" pitchFamily="49" charset="0"/>
                <a:cs typeface="Arial" panose="020B0604020202020204" pitchFamily="34" charset="0"/>
              </a:rPr>
              <a:t>&amp;trade;</a:t>
            </a:r>
            <a:r>
              <a:rPr lang="en-US" altLang="en-US" sz="1800" dirty="0">
                <a:solidFill>
                  <a:srgbClr val="242729"/>
                </a:solidFill>
                <a:latin typeface="Arial" panose="020B0604020202020204" pitchFamily="34" charset="0"/>
                <a:cs typeface="Arial" panose="020B0604020202020204" pitchFamily="34" charset="0"/>
              </a:rPr>
              <a:t>) then it (™) would appear in the URL instead of the string you wanted.</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242729"/>
                </a:solidFill>
                <a:latin typeface="inherit"/>
                <a:cs typeface="Arial" panose="020B0604020202020204" pitchFamily="34" charset="0"/>
              </a:rPr>
              <a:t>HTML doesn't recognize the </a:t>
            </a:r>
            <a:r>
              <a:rPr lang="en-US" altLang="en-US" sz="1800" b="1" dirty="0">
                <a:solidFill>
                  <a:srgbClr val="242729"/>
                </a:solidFill>
                <a:latin typeface="inherit"/>
                <a:cs typeface="Arial" panose="020B0604020202020204" pitchFamily="34" charset="0"/>
              </a:rPr>
              <a:t>&amp;</a:t>
            </a:r>
            <a:r>
              <a:rPr lang="en-US" altLang="en-US" sz="1800" dirty="0">
                <a:solidFill>
                  <a:srgbClr val="242729"/>
                </a:solidFill>
                <a:latin typeface="inherit"/>
                <a:cs typeface="Arial" panose="020B0604020202020204" pitchFamily="34" charset="0"/>
              </a:rPr>
              <a:t> but it will recognize </a:t>
            </a:r>
            <a:r>
              <a:rPr lang="en-US" altLang="en-US" sz="1800" b="1" dirty="0">
                <a:solidFill>
                  <a:srgbClr val="242729"/>
                </a:solidFill>
                <a:latin typeface="Consolas" panose="020B0609020204030204" pitchFamily="49" charset="0"/>
                <a:cs typeface="Arial" panose="020B0604020202020204" pitchFamily="34" charset="0"/>
              </a:rPr>
              <a:t>&amp;amp;</a:t>
            </a:r>
            <a:r>
              <a:rPr lang="en-US" altLang="en-US" sz="1800" dirty="0">
                <a:solidFill>
                  <a:srgbClr val="242729"/>
                </a:solidFill>
                <a:latin typeface="inherit"/>
                <a:cs typeface="Arial" panose="020B0604020202020204" pitchFamily="34" charset="0"/>
              </a:rPr>
              <a:t> because it = &amp; in html</a:t>
            </a:r>
            <a:endParaRPr lang="en-US" altLang="en-US" sz="1800" dirty="0">
              <a:solidFill>
                <a:schemeClr val="tx1"/>
              </a:solidFill>
              <a:latin typeface="Arial" panose="020B0604020202020204" pitchFamily="34" charset="0"/>
            </a:endParaRPr>
          </a:p>
          <a:p>
            <a:pPr lvl="0" algn="l" eaLnBrk="0" fontAlgn="base" hangingPunct="0">
              <a:spcBef>
                <a:spcPct val="0"/>
              </a:spcBef>
              <a:spcAft>
                <a:spcPct val="0"/>
              </a:spcAft>
            </a:pP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sv-SE" altLang="en-US" sz="1800" b="1" dirty="0">
              <a:solidFill>
                <a:schemeClr val="tx1"/>
              </a:solidFill>
            </a:endParaRPr>
          </a:p>
          <a:p>
            <a:pPr marL="342900" indent="-342900" algn="l">
              <a:buClr>
                <a:srgbClr val="0070C0"/>
              </a:buClr>
              <a:buSzPct val="80000"/>
              <a:buFont typeface="Wingdings" pitchFamily="2" charset="2"/>
              <a:buChar char="u"/>
            </a:pPr>
            <a:endParaRPr lang="en-US" altLang="en-US" sz="1800" b="1" dirty="0">
              <a:solidFill>
                <a:schemeClr val="tx1"/>
              </a:solidFill>
            </a:endParaRPr>
          </a:p>
          <a:p>
            <a:pPr marL="800100" lvl="1"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16</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826444C4-857E-47BC-A75E-D585F54FF98E}"/>
              </a:ext>
            </a:extLst>
          </p:cNvPr>
          <p:cNvPicPr>
            <a:picLocks noChangeAspect="1"/>
          </p:cNvPicPr>
          <p:nvPr/>
        </p:nvPicPr>
        <p:blipFill>
          <a:blip r:embed="rId3"/>
          <a:stretch>
            <a:fillRect/>
          </a:stretch>
        </p:blipFill>
        <p:spPr>
          <a:xfrm>
            <a:off x="2590800" y="4251089"/>
            <a:ext cx="4404079" cy="2365301"/>
          </a:xfrm>
          <a:prstGeom prst="rect">
            <a:avLst/>
          </a:prstGeom>
          <a:ln>
            <a:solidFill>
              <a:srgbClr val="C00000"/>
            </a:solidFill>
          </a:ln>
        </p:spPr>
      </p:pic>
    </p:spTree>
    <p:extLst>
      <p:ext uri="{BB962C8B-B14F-4D97-AF65-F5344CB8AC3E}">
        <p14:creationId xmlns:p14="http://schemas.microsoft.com/office/powerpoint/2010/main" val="1039927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sv-SE" altLang="zh-TW" b="1" dirty="0">
                <a:solidFill>
                  <a:srgbClr val="FFFF00"/>
                </a:solidFill>
              </a:rPr>
              <a:t>0409.1 Title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sv-SE" altLang="en-US" sz="1800" b="1" dirty="0">
                <a:solidFill>
                  <a:schemeClr val="tx1"/>
                </a:solidFill>
              </a:rPr>
              <a:t>0409.1 Title Tag Video</a:t>
            </a:r>
            <a:endParaRPr lang="en-US" altLang="en-US" sz="1800" b="1" dirty="0">
              <a:solidFill>
                <a:schemeClr val="tx1"/>
              </a:solidFill>
            </a:endParaRPr>
          </a:p>
          <a:p>
            <a:pPr marL="800100" lvl="1"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17</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BA6BD13E-98F4-412A-AA9A-1BDC5F707FD4}"/>
              </a:ext>
            </a:extLst>
          </p:cNvPr>
          <p:cNvPicPr>
            <a:picLocks noChangeAspect="1"/>
          </p:cNvPicPr>
          <p:nvPr/>
        </p:nvPicPr>
        <p:blipFill>
          <a:blip r:embed="rId3"/>
          <a:stretch>
            <a:fillRect/>
          </a:stretch>
        </p:blipFill>
        <p:spPr>
          <a:xfrm>
            <a:off x="1331640" y="1988840"/>
            <a:ext cx="5410200" cy="2514600"/>
          </a:xfrm>
          <a:prstGeom prst="rect">
            <a:avLst/>
          </a:prstGeom>
          <a:ln>
            <a:solidFill>
              <a:srgbClr val="C00000"/>
            </a:solidFill>
          </a:ln>
        </p:spPr>
      </p:pic>
    </p:spTree>
    <p:extLst>
      <p:ext uri="{BB962C8B-B14F-4D97-AF65-F5344CB8AC3E}">
        <p14:creationId xmlns:p14="http://schemas.microsoft.com/office/powerpoint/2010/main" val="1222341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2019/9/30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0409 Title Tag</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33233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0409 Title Tag</a:t>
            </a:r>
          </a:p>
          <a:p>
            <a:pPr marL="342900" indent="-342900" algn="l">
              <a:buClr>
                <a:srgbClr val="0070C0"/>
              </a:buClr>
              <a:buSzPct val="80000"/>
              <a:buFont typeface="Wingdings" pitchFamily="2" charset="2"/>
              <a:buChar char="u"/>
            </a:pPr>
            <a:r>
              <a:rPr lang="en-US" sz="1800" b="1" dirty="0">
                <a:solidFill>
                  <a:schemeClr val="tx1"/>
                </a:solidFill>
              </a:rPr>
              <a:t>The &lt;title&gt; Tag</a:t>
            </a:r>
          </a:p>
          <a:p>
            <a:pPr marL="342900" indent="-342900" algn="l">
              <a:buClr>
                <a:srgbClr val="0070C0"/>
              </a:buClr>
              <a:buSzPct val="80000"/>
              <a:buFont typeface="Wingdings" pitchFamily="2" charset="2"/>
              <a:buChar char="u"/>
            </a:pPr>
            <a:r>
              <a:rPr lang="en-US" sz="1800" dirty="0">
                <a:solidFill>
                  <a:schemeClr val="tx1"/>
                </a:solidFill>
              </a:rPr>
              <a:t>The </a:t>
            </a:r>
            <a:r>
              <a:rPr lang="en-US" sz="1800" b="1" dirty="0">
                <a:solidFill>
                  <a:schemeClr val="tx1"/>
                </a:solidFill>
              </a:rPr>
              <a:t>title tag</a:t>
            </a:r>
            <a:r>
              <a:rPr lang="en-US" sz="1800" dirty="0">
                <a:solidFill>
                  <a:schemeClr val="tx1"/>
                </a:solidFill>
              </a:rPr>
              <a:t> goes between your opening &lt;head&gt; and closing &lt;/head&gt;.</a:t>
            </a:r>
          </a:p>
          <a:p>
            <a:pPr marL="800100" lvl="1" indent="-342900" algn="l">
              <a:buClr>
                <a:srgbClr val="0070C0"/>
              </a:buClr>
              <a:buSzPct val="80000"/>
              <a:buFont typeface="Wingdings" pitchFamily="2" charset="2"/>
              <a:buChar char="u"/>
            </a:pPr>
            <a:r>
              <a:rPr lang="en-US" sz="1800" b="1" dirty="0">
                <a:solidFill>
                  <a:schemeClr val="tx1"/>
                </a:solidFill>
              </a:rPr>
              <a:t>&lt;title&gt;</a:t>
            </a:r>
            <a:r>
              <a:rPr lang="en-US" sz="1800" dirty="0">
                <a:solidFill>
                  <a:schemeClr val="tx1"/>
                </a:solidFill>
              </a:rPr>
              <a:t> This is the title of my page. </a:t>
            </a:r>
            <a:r>
              <a:rPr lang="en-US" sz="1800" b="1" dirty="0">
                <a:solidFill>
                  <a:schemeClr val="tx1"/>
                </a:solidFill>
              </a:rPr>
              <a:t>&lt;/title&gt;</a:t>
            </a:r>
          </a:p>
          <a:p>
            <a:pPr marL="342900" indent="-342900" algn="l">
              <a:buClr>
                <a:srgbClr val="0070C0"/>
              </a:buClr>
              <a:buSzPct val="80000"/>
              <a:buFont typeface="Wingdings" pitchFamily="2" charset="2"/>
              <a:buChar char="u"/>
            </a:pPr>
            <a:r>
              <a:rPr lang="en-US" sz="1800" b="1" dirty="0">
                <a:solidFill>
                  <a:schemeClr val="tx1"/>
                </a:solidFill>
              </a:rPr>
              <a:t>Why is the title so important?</a:t>
            </a:r>
          </a:p>
          <a:p>
            <a:pPr marL="342900" indent="-342900" algn="l">
              <a:buClr>
                <a:srgbClr val="0070C0"/>
              </a:buClr>
              <a:buSzPct val="80000"/>
              <a:buFont typeface="Wingdings" pitchFamily="2" charset="2"/>
              <a:buChar char="u"/>
            </a:pPr>
            <a:r>
              <a:rPr lang="en-US" sz="1800" b="1" dirty="0">
                <a:solidFill>
                  <a:schemeClr val="tx1"/>
                </a:solidFill>
              </a:rPr>
              <a:t>The title tag is important because:</a:t>
            </a:r>
            <a:r>
              <a:rPr lang="en-US" sz="1800" dirty="0">
                <a:solidFill>
                  <a:schemeClr val="tx1"/>
                </a:solidFill>
              </a:rPr>
              <a:t> the text between the open and close </a:t>
            </a:r>
            <a:r>
              <a:rPr lang="en-US" sz="1800" b="1" dirty="0">
                <a:solidFill>
                  <a:schemeClr val="tx1"/>
                </a:solidFill>
              </a:rPr>
              <a:t>&lt;title&gt; </a:t>
            </a:r>
            <a:r>
              <a:rPr lang="en-US" sz="1800" dirty="0">
                <a:solidFill>
                  <a:schemeClr val="tx1"/>
                </a:solidFill>
              </a:rPr>
              <a:t>tags will be used by: </a:t>
            </a:r>
          </a:p>
          <a:p>
            <a:pPr marL="342900" indent="-342900" algn="l">
              <a:buClr>
                <a:srgbClr val="0070C0"/>
              </a:buClr>
              <a:buSzPct val="80000"/>
              <a:buFont typeface="+mj-lt"/>
              <a:buAutoNum type="arabicPeriod"/>
            </a:pPr>
            <a:r>
              <a:rPr lang="en-US" sz="1800" b="1" dirty="0">
                <a:solidFill>
                  <a:schemeClr val="tx1"/>
                </a:solidFill>
              </a:rPr>
              <a:t>Browser Window Title Bar </a:t>
            </a:r>
            <a:r>
              <a:rPr lang="en-US" sz="1800" dirty="0">
                <a:solidFill>
                  <a:schemeClr val="tx1"/>
                </a:solidFill>
              </a:rPr>
              <a:t>(see top of the browser window),</a:t>
            </a:r>
          </a:p>
          <a:p>
            <a:pPr marL="342900" indent="-342900" algn="l">
              <a:buClr>
                <a:srgbClr val="0070C0"/>
              </a:buClr>
              <a:buSzPct val="80000"/>
              <a:buFont typeface="+mj-lt"/>
              <a:buAutoNum type="arabicPeriod"/>
            </a:pPr>
            <a:r>
              <a:rPr lang="en-US" sz="1800" b="1" dirty="0">
                <a:solidFill>
                  <a:schemeClr val="tx1"/>
                </a:solidFill>
              </a:rPr>
              <a:t>Search engine's </a:t>
            </a:r>
            <a:r>
              <a:rPr lang="en-US" sz="1800" dirty="0">
                <a:solidFill>
                  <a:schemeClr val="tx1"/>
                </a:solidFill>
              </a:rPr>
              <a:t>looking for keywords to match a request and</a:t>
            </a:r>
          </a:p>
          <a:p>
            <a:pPr marL="342900" indent="-342900" algn="l">
              <a:buClr>
                <a:srgbClr val="0070C0"/>
              </a:buClr>
              <a:buSzPct val="80000"/>
              <a:buFont typeface="+mj-lt"/>
              <a:buAutoNum type="arabicPeriod"/>
            </a:pPr>
            <a:r>
              <a:rPr lang="en-US" sz="1800" dirty="0">
                <a:solidFill>
                  <a:schemeClr val="tx1"/>
                </a:solidFill>
              </a:rPr>
              <a:t>the user when they </a:t>
            </a:r>
            <a:r>
              <a:rPr lang="en-US" sz="1800" b="1" dirty="0">
                <a:solidFill>
                  <a:schemeClr val="tx1"/>
                </a:solidFill>
              </a:rPr>
              <a:t>Bookmarks/Favorites</a:t>
            </a:r>
            <a:r>
              <a:rPr lang="en-US" sz="1800" dirty="0">
                <a:solidFill>
                  <a:schemeClr val="tx1"/>
                </a:solidFill>
              </a:rPr>
              <a:t> a site.</a:t>
            </a:r>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0409 Title Tag</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13881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0409 Title Tag</a:t>
            </a:r>
          </a:p>
          <a:p>
            <a:pPr marL="342900" indent="-342900" algn="l">
              <a:buClr>
                <a:srgbClr val="0070C0"/>
              </a:buClr>
              <a:buSzPct val="80000"/>
              <a:buFont typeface="Wingdings" pitchFamily="2" charset="2"/>
              <a:buChar char="u"/>
            </a:pPr>
            <a:r>
              <a:rPr lang="en-US" sz="1800" dirty="0">
                <a:solidFill>
                  <a:schemeClr val="tx1"/>
                </a:solidFill>
              </a:rPr>
              <a:t>Here are three tabs of three major newspapers. </a:t>
            </a:r>
          </a:p>
          <a:p>
            <a:pPr marL="342900" indent="-342900" algn="l">
              <a:buClr>
                <a:srgbClr val="0070C0"/>
              </a:buClr>
              <a:buSzPct val="80000"/>
              <a:buFont typeface="Wingdings" pitchFamily="2" charset="2"/>
              <a:buChar char="u"/>
            </a:pPr>
            <a:r>
              <a:rPr lang="en-US" sz="1800" dirty="0">
                <a:solidFill>
                  <a:schemeClr val="tx1"/>
                </a:solidFill>
              </a:rPr>
              <a:t>You can see that SF Gate has a lot more words and they get cut off as seen by the ellipsis (three dots).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23AEB5A9-AAFA-455E-A630-C54C0AFF9D5D}"/>
              </a:ext>
            </a:extLst>
          </p:cNvPr>
          <p:cNvPicPr>
            <a:picLocks noChangeAspect="1"/>
          </p:cNvPicPr>
          <p:nvPr/>
        </p:nvPicPr>
        <p:blipFill>
          <a:blip r:embed="rId3"/>
          <a:stretch>
            <a:fillRect/>
          </a:stretch>
        </p:blipFill>
        <p:spPr>
          <a:xfrm>
            <a:off x="556547" y="2973998"/>
            <a:ext cx="8075240" cy="684721"/>
          </a:xfrm>
          <a:prstGeom prst="rect">
            <a:avLst/>
          </a:prstGeom>
          <a:ln>
            <a:solidFill>
              <a:srgbClr val="C00000"/>
            </a:solidFill>
          </a:ln>
        </p:spPr>
      </p:pic>
    </p:spTree>
    <p:extLst>
      <p:ext uri="{BB962C8B-B14F-4D97-AF65-F5344CB8AC3E}">
        <p14:creationId xmlns:p14="http://schemas.microsoft.com/office/powerpoint/2010/main" val="156169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0409 Title Tag</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50355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0409 Title Tag</a:t>
            </a:r>
          </a:p>
          <a:p>
            <a:pPr marL="342900" indent="-342900" algn="l">
              <a:buClr>
                <a:srgbClr val="0070C0"/>
              </a:buClr>
              <a:buSzPct val="80000"/>
              <a:buFont typeface="Wingdings" pitchFamily="2" charset="2"/>
              <a:buChar char="u"/>
            </a:pPr>
            <a:r>
              <a:rPr lang="en-US" sz="1800" b="1" dirty="0">
                <a:solidFill>
                  <a:schemeClr val="tx1"/>
                </a:solidFill>
              </a:rPr>
              <a:t>Tips and Tricks - Best Practices:</a:t>
            </a:r>
          </a:p>
          <a:p>
            <a:pPr marL="342900" indent="-342900" algn="l">
              <a:buClr>
                <a:srgbClr val="0070C0"/>
              </a:buClr>
              <a:buSzPct val="80000"/>
              <a:buFont typeface="Wingdings" pitchFamily="2" charset="2"/>
              <a:buChar char="u"/>
            </a:pPr>
            <a:r>
              <a:rPr lang="en-US" sz="1800" dirty="0">
                <a:solidFill>
                  <a:schemeClr val="tx1"/>
                </a:solidFill>
              </a:rPr>
              <a:t>With that in mind, you should keep these things in mind when writing a title for your web page (each web page gets a unique title):</a:t>
            </a:r>
          </a:p>
          <a:p>
            <a:pPr marL="800100" lvl="1" indent="-342900" algn="l">
              <a:buClr>
                <a:srgbClr val="0070C0"/>
              </a:buClr>
              <a:buSzPct val="80000"/>
              <a:buFont typeface="Wingdings" pitchFamily="2" charset="2"/>
              <a:buChar char="u"/>
            </a:pPr>
            <a:r>
              <a:rPr lang="en-US" sz="1800" b="1" dirty="0">
                <a:solidFill>
                  <a:schemeClr val="tx1"/>
                </a:solidFill>
              </a:rPr>
              <a:t>Keep the &lt;title&gt; information short.</a:t>
            </a:r>
            <a:r>
              <a:rPr lang="en-US" sz="1800" dirty="0">
                <a:solidFill>
                  <a:schemeClr val="tx1"/>
                </a:solidFill>
              </a:rPr>
              <a:t> Title information should not be more than 60 characters or 80 characters. This includes spaces, commas and carriage returns. Keep it short and sweet and use keywords that describe this site.</a:t>
            </a:r>
          </a:p>
          <a:p>
            <a:pPr marL="800100" lvl="1" indent="-342900" algn="l">
              <a:buClr>
                <a:srgbClr val="0070C0"/>
              </a:buClr>
              <a:buSzPct val="80000"/>
              <a:buFont typeface="Wingdings" pitchFamily="2" charset="2"/>
              <a:buChar char="u"/>
            </a:pPr>
            <a:r>
              <a:rPr lang="en-US" sz="1800" b="1" dirty="0">
                <a:solidFill>
                  <a:schemeClr val="tx1"/>
                </a:solidFill>
              </a:rPr>
              <a:t>Keep the &lt;title&gt; meaningful</a:t>
            </a:r>
            <a:r>
              <a:rPr lang="en-US" sz="1800" dirty="0">
                <a:solidFill>
                  <a:schemeClr val="tx1"/>
                </a:solidFill>
              </a:rPr>
              <a:t>. When coming up with a title, don’t say something like “Welcome to our site”.  Give the name of the company or your name.  “Ted’s Art Portfolio” is far better than “Welcome to Ted’s Site”, both for Search Engines but also for people who are going to bookmark your site.</a:t>
            </a:r>
          </a:p>
          <a:p>
            <a:pPr marL="800100" lvl="1" indent="-342900" algn="l">
              <a:buClr>
                <a:srgbClr val="0070C0"/>
              </a:buClr>
              <a:buSzPct val="80000"/>
              <a:buFont typeface="Wingdings" pitchFamily="2" charset="2"/>
              <a:buChar char="u"/>
            </a:pPr>
            <a:r>
              <a:rPr lang="en-US" sz="1800" b="1" dirty="0">
                <a:solidFill>
                  <a:schemeClr val="tx1"/>
                </a:solidFill>
              </a:rPr>
              <a:t>It’s a required tag:</a:t>
            </a:r>
            <a:r>
              <a:rPr lang="en-US" sz="1800" dirty="0">
                <a:solidFill>
                  <a:schemeClr val="tx1"/>
                </a:solidFill>
              </a:rPr>
              <a:t> HTML 4.01 specification states that all documents must contain a meaningful title within the &lt;head&gt; of the document. Titles should contain only ASCII characters (letters, numbers, base punctuation). Special characters such as “&amp;” should be referred to by their character entities, in this case “&amp;amp;”.</a:t>
            </a:r>
          </a:p>
          <a:p>
            <a:pPr algn="l"/>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3417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0409.1 Title Tag Video</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2019/9/30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extLst>
      <p:ext uri="{BB962C8B-B14F-4D97-AF65-F5344CB8AC3E}">
        <p14:creationId xmlns:p14="http://schemas.microsoft.com/office/powerpoint/2010/main" val="3662667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sv-SE" altLang="zh-TW" b="1" dirty="0">
                <a:solidFill>
                  <a:srgbClr val="FFFF00"/>
                </a:solidFill>
              </a:rPr>
              <a:t>0409.1 Title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sv-SE" altLang="en-US" sz="1800" b="1" dirty="0">
                <a:solidFill>
                  <a:schemeClr val="tx1"/>
                </a:solidFill>
              </a:rPr>
              <a:t>0409.1 Title Tag Video</a:t>
            </a:r>
            <a:endParaRPr lang="en-US" altLang="en-US" sz="1800" b="1" dirty="0">
              <a:solidFill>
                <a:schemeClr val="tx1"/>
              </a:solidFill>
            </a:endParaRPr>
          </a:p>
          <a:p>
            <a:pPr marL="800100" lvl="1"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E0BBF6EF-0A9F-46E1-ACC9-22E3F6B89FB4}"/>
              </a:ext>
            </a:extLst>
          </p:cNvPr>
          <p:cNvPicPr>
            <a:picLocks noChangeAspect="1"/>
          </p:cNvPicPr>
          <p:nvPr/>
        </p:nvPicPr>
        <p:blipFill>
          <a:blip r:embed="rId3"/>
          <a:stretch>
            <a:fillRect/>
          </a:stretch>
        </p:blipFill>
        <p:spPr>
          <a:xfrm>
            <a:off x="2771800" y="1877815"/>
            <a:ext cx="2371725" cy="857250"/>
          </a:xfrm>
          <a:prstGeom prst="rect">
            <a:avLst/>
          </a:prstGeom>
          <a:ln>
            <a:solidFill>
              <a:srgbClr val="C00000"/>
            </a:solidFill>
          </a:ln>
        </p:spPr>
      </p:pic>
      <p:pic>
        <p:nvPicPr>
          <p:cNvPr id="10" name="Picture 9">
            <a:extLst>
              <a:ext uri="{FF2B5EF4-FFF2-40B4-BE49-F238E27FC236}">
                <a16:creationId xmlns:a16="http://schemas.microsoft.com/office/drawing/2014/main" id="{42BAE887-C728-496D-B5A0-73F693F5A708}"/>
              </a:ext>
            </a:extLst>
          </p:cNvPr>
          <p:cNvPicPr>
            <a:picLocks noChangeAspect="1"/>
          </p:cNvPicPr>
          <p:nvPr/>
        </p:nvPicPr>
        <p:blipFill>
          <a:blip r:embed="rId4"/>
          <a:stretch>
            <a:fillRect/>
          </a:stretch>
        </p:blipFill>
        <p:spPr>
          <a:xfrm>
            <a:off x="1619672" y="3008511"/>
            <a:ext cx="5314950" cy="2228850"/>
          </a:xfrm>
          <a:prstGeom prst="rect">
            <a:avLst/>
          </a:prstGeom>
          <a:ln>
            <a:solidFill>
              <a:srgbClr val="C00000"/>
            </a:solidFill>
          </a:ln>
        </p:spPr>
      </p:pic>
    </p:spTree>
    <p:extLst>
      <p:ext uri="{BB962C8B-B14F-4D97-AF65-F5344CB8AC3E}">
        <p14:creationId xmlns:p14="http://schemas.microsoft.com/office/powerpoint/2010/main" val="2447682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sv-SE" altLang="zh-TW" b="1" dirty="0">
                <a:solidFill>
                  <a:srgbClr val="FFFF00"/>
                </a:solidFill>
              </a:rPr>
              <a:t>0409.1 Title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sv-SE" altLang="en-US" sz="1800" b="1" dirty="0">
                <a:solidFill>
                  <a:schemeClr val="tx1"/>
                </a:solidFill>
              </a:rPr>
              <a:t>0409.1 Title Tag Video</a:t>
            </a:r>
            <a:endParaRPr lang="en-US" altLang="en-US" sz="1800" b="1" dirty="0">
              <a:solidFill>
                <a:schemeClr val="tx1"/>
              </a:solidFill>
            </a:endParaRPr>
          </a:p>
          <a:p>
            <a:pPr marL="800100" lvl="1"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34945312-287A-45A4-8E69-666D82F1452F}"/>
              </a:ext>
            </a:extLst>
          </p:cNvPr>
          <p:cNvPicPr>
            <a:picLocks noChangeAspect="1"/>
          </p:cNvPicPr>
          <p:nvPr/>
        </p:nvPicPr>
        <p:blipFill>
          <a:blip r:embed="rId3"/>
          <a:stretch>
            <a:fillRect/>
          </a:stretch>
        </p:blipFill>
        <p:spPr>
          <a:xfrm>
            <a:off x="1835696" y="1970960"/>
            <a:ext cx="5343525" cy="2066925"/>
          </a:xfrm>
          <a:prstGeom prst="rect">
            <a:avLst/>
          </a:prstGeom>
          <a:ln>
            <a:solidFill>
              <a:srgbClr val="C00000"/>
            </a:solidFill>
          </a:ln>
        </p:spPr>
      </p:pic>
    </p:spTree>
    <p:extLst>
      <p:ext uri="{BB962C8B-B14F-4D97-AF65-F5344CB8AC3E}">
        <p14:creationId xmlns:p14="http://schemas.microsoft.com/office/powerpoint/2010/main" val="1122852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sv-SE" altLang="zh-TW" b="1" dirty="0">
                <a:solidFill>
                  <a:srgbClr val="FFFF00"/>
                </a:solidFill>
              </a:rPr>
              <a:t>0409.1 Title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sv-SE" altLang="en-US" sz="1800" b="1" dirty="0">
                <a:solidFill>
                  <a:schemeClr val="tx1"/>
                </a:solidFill>
              </a:rPr>
              <a:t>0409.1 Title Tag Video</a:t>
            </a:r>
            <a:endParaRPr lang="en-US" altLang="en-US" sz="1800" b="1" dirty="0">
              <a:solidFill>
                <a:schemeClr val="tx1"/>
              </a:solidFill>
            </a:endParaRPr>
          </a:p>
          <a:p>
            <a:pPr marL="800100" lvl="1"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EFA83B07-8446-422D-A2EE-AFFD9C606CE4}"/>
              </a:ext>
            </a:extLst>
          </p:cNvPr>
          <p:cNvPicPr>
            <a:picLocks noChangeAspect="1"/>
          </p:cNvPicPr>
          <p:nvPr/>
        </p:nvPicPr>
        <p:blipFill>
          <a:blip r:embed="rId3"/>
          <a:stretch>
            <a:fillRect/>
          </a:stretch>
        </p:blipFill>
        <p:spPr>
          <a:xfrm>
            <a:off x="1924050" y="2338387"/>
            <a:ext cx="5295900" cy="2181225"/>
          </a:xfrm>
          <a:prstGeom prst="rect">
            <a:avLst/>
          </a:prstGeom>
          <a:ln>
            <a:solidFill>
              <a:srgbClr val="C00000"/>
            </a:solidFill>
          </a:ln>
        </p:spPr>
      </p:pic>
    </p:spTree>
    <p:extLst>
      <p:ext uri="{BB962C8B-B14F-4D97-AF65-F5344CB8AC3E}">
        <p14:creationId xmlns:p14="http://schemas.microsoft.com/office/powerpoint/2010/main" val="1814750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sv-SE" altLang="zh-TW" b="1" dirty="0">
                <a:solidFill>
                  <a:srgbClr val="FFFF00"/>
                </a:solidFill>
              </a:rPr>
              <a:t>0409.1 Title Tag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sv-SE" altLang="en-US" sz="1800" b="1" dirty="0">
                <a:solidFill>
                  <a:schemeClr val="tx1"/>
                </a:solidFill>
              </a:rPr>
              <a:t>0409.1 Title Tag Video</a:t>
            </a:r>
            <a:endParaRPr lang="en-US" altLang="en-US" sz="1800" b="1" dirty="0">
              <a:solidFill>
                <a:schemeClr val="tx1"/>
              </a:solidFill>
            </a:endParaRPr>
          </a:p>
          <a:p>
            <a:pPr marL="800100" lvl="1"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2019/9/30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71F87F0E-09EB-4E5D-BFDD-5C0077847065}"/>
              </a:ext>
            </a:extLst>
          </p:cNvPr>
          <p:cNvPicPr>
            <a:picLocks noChangeAspect="1"/>
          </p:cNvPicPr>
          <p:nvPr/>
        </p:nvPicPr>
        <p:blipFill>
          <a:blip r:embed="rId3"/>
          <a:stretch>
            <a:fillRect/>
          </a:stretch>
        </p:blipFill>
        <p:spPr>
          <a:xfrm>
            <a:off x="1295400" y="1976836"/>
            <a:ext cx="6553200" cy="3466187"/>
          </a:xfrm>
          <a:prstGeom prst="rect">
            <a:avLst/>
          </a:prstGeom>
          <a:ln>
            <a:solidFill>
              <a:srgbClr val="C00000"/>
            </a:solidFill>
          </a:ln>
        </p:spPr>
      </p:pic>
    </p:spTree>
    <p:extLst>
      <p:ext uri="{BB962C8B-B14F-4D97-AF65-F5344CB8AC3E}">
        <p14:creationId xmlns:p14="http://schemas.microsoft.com/office/powerpoint/2010/main" val="413553446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765</TotalTime>
  <Words>589</Words>
  <Application>Microsoft Office PowerPoint</Application>
  <PresentationFormat>On-screen Show (4:3)</PresentationFormat>
  <Paragraphs>108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Consolas</vt:lpstr>
      <vt:lpstr>inherit</vt:lpstr>
      <vt:lpstr>Wingdings</vt:lpstr>
      <vt:lpstr>Office 佈景主題</vt:lpstr>
      <vt:lpstr>0409 Title Tag</vt:lpstr>
      <vt:lpstr>0409 Title Tag</vt:lpstr>
      <vt:lpstr>0409 Title Tag</vt:lpstr>
      <vt:lpstr>0409 Title Tag</vt:lpstr>
      <vt:lpstr>0409.1 Title Tag Video</vt:lpstr>
      <vt:lpstr>0409.1 Title Tag Video</vt:lpstr>
      <vt:lpstr>0409.1 Title Tag Video</vt:lpstr>
      <vt:lpstr>0409.1 Title Tag Video</vt:lpstr>
      <vt:lpstr>0409.1 Title Tag Video</vt:lpstr>
      <vt:lpstr>0409.1 Title Tag Video</vt:lpstr>
      <vt:lpstr>0409.1 Title Tag Video</vt:lpstr>
      <vt:lpstr>0409.1 Title Tag Video</vt:lpstr>
      <vt:lpstr>0409.1 Title Tag Video</vt:lpstr>
      <vt:lpstr>0409.1 Title Tag Video</vt:lpstr>
      <vt:lpstr>0409.1 Title Tag Video</vt:lpstr>
      <vt:lpstr>0409.1 Title Tag Video</vt:lpstr>
      <vt:lpstr>0409.1 Title Tag Video</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508</cp:revision>
  <dcterms:created xsi:type="dcterms:W3CDTF">2018-09-28T16:40:41Z</dcterms:created>
  <dcterms:modified xsi:type="dcterms:W3CDTF">2019-10-01T03:23:25Z</dcterms:modified>
</cp:coreProperties>
</file>