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3" r:id="rId3"/>
    <p:sldId id="264" r:id="rId4"/>
    <p:sldId id="265" r:id="rId5"/>
    <p:sldId id="266" r:id="rId6"/>
    <p:sldId id="267" r:id="rId7"/>
    <p:sldId id="268" r:id="rId8"/>
    <p:sldId id="269" r:id="rId9"/>
    <p:sldId id="270" r:id="rId10"/>
    <p:sldId id="271" r:id="rId11"/>
    <p:sldId id="25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30" autoAdjust="0"/>
    <p:restoredTop sz="94660"/>
  </p:normalViewPr>
  <p:slideViewPr>
    <p:cSldViewPr>
      <p:cViewPr varScale="1">
        <p:scale>
          <a:sx n="80" d="100"/>
          <a:sy n="80" d="100"/>
        </p:scale>
        <p:origin x="47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2019/9/30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2019/9/30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2019/9/30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2019/9/30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2019/9/30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2019/9/30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2019/9/30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2019/9/30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2019/9/30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2019/9/30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2019/9/30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2019/9/30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2019/9/30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0412 Heading Element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2019/9/30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0412.2 Heading and Assistive Technology</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49165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0412.2 Heading and Assistive Technology</a:t>
            </a:r>
          </a:p>
          <a:p>
            <a:pPr marL="342900" indent="-342900" algn="l">
              <a:buClr>
                <a:srgbClr val="0070C0"/>
              </a:buClr>
              <a:buSzPct val="80000"/>
              <a:buFont typeface="Wingdings" pitchFamily="2" charset="2"/>
              <a:buChar char="u"/>
            </a:pPr>
            <a:r>
              <a:rPr lang="en-US" sz="1800" dirty="0">
                <a:solidFill>
                  <a:schemeClr val="tx1"/>
                </a:solidFill>
              </a:rPr>
              <a:t>You will still see </a:t>
            </a:r>
            <a:r>
              <a:rPr lang="en-US" sz="1800" b="1" dirty="0">
                <a:solidFill>
                  <a:schemeClr val="tx1"/>
                </a:solidFill>
              </a:rPr>
              <a:t>align</a:t>
            </a:r>
            <a:r>
              <a:rPr lang="en-US" sz="1800" dirty="0">
                <a:solidFill>
                  <a:schemeClr val="tx1"/>
                </a:solidFill>
              </a:rPr>
              <a:t> used by older or amateur websites. Again, I show it only to make sure you are aware of what this attribute is and why you would want to remove it should you see it being used. This no longer done, but just so you know how it was written, here is what it would look like:</a:t>
            </a:r>
          </a:p>
          <a:p>
            <a:pPr marL="800100" lvl="1" indent="-342900" algn="l">
              <a:buClr>
                <a:srgbClr val="0070C0"/>
              </a:buClr>
              <a:buSzPct val="80000"/>
              <a:buFont typeface="Wingdings" pitchFamily="2" charset="2"/>
              <a:buChar char="u"/>
            </a:pPr>
            <a:r>
              <a:rPr lang="en-US" sz="1800" b="1" dirty="0">
                <a:solidFill>
                  <a:schemeClr val="tx1"/>
                </a:solidFill>
              </a:rPr>
              <a:t>align="center" or "left" or "right" </a:t>
            </a:r>
            <a:endParaRPr lang="en-US" sz="1800" dirty="0">
              <a:solidFill>
                <a:schemeClr val="tx1"/>
              </a:solidFill>
            </a:endParaRPr>
          </a:p>
          <a:p>
            <a:pPr marL="1257300" lvl="2" indent="-342900" algn="l">
              <a:buClr>
                <a:srgbClr val="0070C0"/>
              </a:buClr>
              <a:buSzPct val="80000"/>
              <a:buFont typeface="Wingdings" pitchFamily="2" charset="2"/>
              <a:buChar char="u"/>
            </a:pPr>
            <a:r>
              <a:rPr lang="en-US" sz="1800" b="1" dirty="0">
                <a:solidFill>
                  <a:schemeClr val="tx1"/>
                </a:solidFill>
              </a:rPr>
              <a:t>&lt;h1 align="center"&gt;</a:t>
            </a:r>
          </a:p>
          <a:p>
            <a:pPr marL="342900" indent="-342900" algn="l">
              <a:buClr>
                <a:srgbClr val="0070C0"/>
              </a:buClr>
              <a:buSzPct val="80000"/>
              <a:buFont typeface="Wingdings" pitchFamily="2" charset="2"/>
              <a:buChar char="u"/>
            </a:pPr>
            <a:r>
              <a:rPr lang="en-US" sz="1800" dirty="0">
                <a:solidFill>
                  <a:schemeClr val="tx1"/>
                </a:solidFill>
              </a:rPr>
              <a:t>This is a Heading Level 1 centered on the page.</a:t>
            </a:r>
            <a:r>
              <a:rPr lang="en-US" sz="1800" b="1" dirty="0">
                <a:solidFill>
                  <a:schemeClr val="tx1"/>
                </a:solidFill>
              </a:rPr>
              <a:t>&lt;/h1&gt;</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We will not be covering CSS styles in this class but I will demonstrate a simple way to achieve the same concept from HTML to CSS.  In the end, it’s best to not use any style attributes, as there is an even better way to do this – but that’s for the CSS class!</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89724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2019/9/30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0412 Heading Element</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448445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0412 Heading Element</a:t>
            </a:r>
          </a:p>
          <a:p>
            <a:pPr marL="342900" indent="-342900" algn="l">
              <a:buClr>
                <a:srgbClr val="0070C0"/>
              </a:buClr>
              <a:buSzPct val="80000"/>
              <a:buFont typeface="Wingdings" pitchFamily="2" charset="2"/>
              <a:buChar char="u"/>
            </a:pPr>
            <a:r>
              <a:rPr lang="en-US" sz="1800" b="1" dirty="0">
                <a:solidFill>
                  <a:schemeClr val="tx1"/>
                </a:solidFill>
              </a:rPr>
              <a:t>The Heading tag &lt;h1&gt;...&lt;/h1&gt;, &lt;h2&gt;...&lt;/h2&gt;, etc.</a:t>
            </a:r>
          </a:p>
          <a:p>
            <a:pPr marL="342900" indent="-342900" algn="l">
              <a:buClr>
                <a:srgbClr val="0070C0"/>
              </a:buClr>
              <a:buSzPct val="80000"/>
              <a:buFont typeface="Wingdings" pitchFamily="2" charset="2"/>
              <a:buChar char="u"/>
            </a:pPr>
            <a:r>
              <a:rPr lang="en-US" sz="1800" dirty="0">
                <a:solidFill>
                  <a:schemeClr val="tx1"/>
                </a:solidFill>
              </a:rPr>
              <a:t>Headings are block level elements that are, by default, displayed in bold text with pre-determined space above and below.</a:t>
            </a:r>
          </a:p>
          <a:p>
            <a:pPr marL="342900" indent="-342900" algn="l">
              <a:buClr>
                <a:srgbClr val="0070C0"/>
              </a:buClr>
              <a:buSzPct val="80000"/>
              <a:buFont typeface="Wingdings" pitchFamily="2" charset="2"/>
              <a:buChar char="u"/>
            </a:pPr>
            <a:r>
              <a:rPr lang="en-US" sz="1800" dirty="0">
                <a:solidFill>
                  <a:schemeClr val="tx1"/>
                </a:solidFill>
              </a:rPr>
              <a:t>There are 6 levels of headings </a:t>
            </a:r>
            <a:r>
              <a:rPr lang="en-US" sz="1800" b="1" dirty="0">
                <a:solidFill>
                  <a:schemeClr val="tx1"/>
                </a:solidFill>
              </a:rPr>
              <a:t>&lt;h1&gt; </a:t>
            </a:r>
            <a:r>
              <a:rPr lang="en-US" sz="1800" dirty="0">
                <a:solidFill>
                  <a:schemeClr val="tx1"/>
                </a:solidFill>
              </a:rPr>
              <a:t>to</a:t>
            </a:r>
            <a:r>
              <a:rPr lang="en-US" sz="1800" b="1" dirty="0">
                <a:solidFill>
                  <a:schemeClr val="tx1"/>
                </a:solidFill>
              </a:rPr>
              <a:t> &lt;h6&gt;, </a:t>
            </a:r>
            <a:r>
              <a:rPr lang="en-US" sz="1800" dirty="0">
                <a:solidFill>
                  <a:schemeClr val="tx1"/>
                </a:solidFill>
              </a:rPr>
              <a:t>with</a:t>
            </a:r>
            <a:r>
              <a:rPr lang="en-US" sz="1800" b="1" dirty="0">
                <a:solidFill>
                  <a:schemeClr val="tx1"/>
                </a:solidFill>
              </a:rPr>
              <a:t> &lt;h1&gt;</a:t>
            </a:r>
            <a:r>
              <a:rPr lang="en-US" sz="1800" dirty="0">
                <a:solidFill>
                  <a:schemeClr val="tx1"/>
                </a:solidFill>
              </a:rPr>
              <a:t> being the highest or top level heading and </a:t>
            </a:r>
            <a:r>
              <a:rPr lang="en-US" sz="1800" b="1" dirty="0">
                <a:solidFill>
                  <a:schemeClr val="tx1"/>
                </a:solidFill>
              </a:rPr>
              <a:t>&lt;h6&gt;</a:t>
            </a:r>
            <a:r>
              <a:rPr lang="en-US" sz="1800" dirty="0">
                <a:solidFill>
                  <a:schemeClr val="tx1"/>
                </a:solidFill>
              </a:rPr>
              <a:t> being the lowest or bottom-level element. </a:t>
            </a:r>
          </a:p>
          <a:p>
            <a:pPr marL="342900" indent="-342900" algn="l">
              <a:buClr>
                <a:srgbClr val="0070C0"/>
              </a:buClr>
              <a:buSzPct val="80000"/>
              <a:buFont typeface="Wingdings" pitchFamily="2" charset="2"/>
              <a:buChar char="u"/>
            </a:pPr>
            <a:r>
              <a:rPr lang="en-US" sz="1800" dirty="0">
                <a:solidFill>
                  <a:schemeClr val="tx1"/>
                </a:solidFill>
              </a:rPr>
              <a:t>You will see that the browsers will display these as different 'sizes' based on the default browser display settings.</a:t>
            </a:r>
          </a:p>
          <a:p>
            <a:pPr marL="342900" indent="-342900" algn="l">
              <a:buClr>
                <a:srgbClr val="0070C0"/>
              </a:buClr>
              <a:buSzPct val="80000"/>
              <a:buFont typeface="Wingdings" pitchFamily="2" charset="2"/>
              <a:buChar char="u"/>
            </a:pPr>
            <a:r>
              <a:rPr lang="en-US" sz="1800" b="1" dirty="0">
                <a:solidFill>
                  <a:schemeClr val="tx1"/>
                </a:solidFill>
              </a:rPr>
              <a:t>How to use these 6 levels of headings:</a:t>
            </a:r>
          </a:p>
          <a:p>
            <a:pPr marL="342900" indent="-342900" algn="l">
              <a:buClr>
                <a:srgbClr val="0070C0"/>
              </a:buClr>
              <a:buSzPct val="80000"/>
              <a:buFont typeface="Wingdings" pitchFamily="2" charset="2"/>
              <a:buChar char="u"/>
            </a:pPr>
            <a:r>
              <a:rPr lang="en-US" sz="1800" dirty="0">
                <a:solidFill>
                  <a:schemeClr val="tx1"/>
                </a:solidFill>
              </a:rPr>
              <a:t>Think of “headings” to be used like headlines for newspapers or magazine covers. </a:t>
            </a:r>
          </a:p>
          <a:p>
            <a:pPr marL="342900" indent="-342900" algn="l">
              <a:buClr>
                <a:srgbClr val="0070C0"/>
              </a:buClr>
              <a:buSzPct val="80000"/>
              <a:buFont typeface="Wingdings" pitchFamily="2" charset="2"/>
              <a:buChar char="u"/>
            </a:pPr>
            <a:r>
              <a:rPr lang="en-US" sz="1800" dirty="0">
                <a:solidFill>
                  <a:schemeClr val="tx1"/>
                </a:solidFill>
              </a:rPr>
              <a:t>The heading 1 is similar to the main headline of the day. </a:t>
            </a:r>
          </a:p>
          <a:p>
            <a:pPr marL="342900" indent="-342900" algn="l">
              <a:buClr>
                <a:srgbClr val="0070C0"/>
              </a:buClr>
              <a:buSzPct val="80000"/>
              <a:buFont typeface="Wingdings" pitchFamily="2" charset="2"/>
              <a:buChar char="u"/>
            </a:pPr>
            <a:r>
              <a:rPr lang="en-US" sz="1800" dirty="0">
                <a:solidFill>
                  <a:schemeClr val="tx1"/>
                </a:solidFill>
              </a:rPr>
              <a:t>Other headlines are headlines for stories of different levels of importance or interest. Legal HTML syntax requires that headings appear in order. </a:t>
            </a:r>
          </a:p>
          <a:p>
            <a:pPr marL="342900" indent="-342900" algn="l">
              <a:buClr>
                <a:srgbClr val="0070C0"/>
              </a:buClr>
              <a:buSzPct val="80000"/>
              <a:buFont typeface="Wingdings" pitchFamily="2" charset="2"/>
              <a:buChar char="u"/>
            </a:pPr>
            <a:r>
              <a:rPr lang="en-US" sz="1800" dirty="0">
                <a:solidFill>
                  <a:schemeClr val="tx1"/>
                </a:solidFill>
              </a:rPr>
              <a:t>For example, &lt;h3&gt; cannot precede &lt;h2&gt;.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0412 Heading Element</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290028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0412 Heading Element</a:t>
            </a:r>
          </a:p>
          <a:p>
            <a:pPr marL="342900" indent="-342900" algn="l">
              <a:buClr>
                <a:srgbClr val="0070C0"/>
              </a:buClr>
              <a:buSzPct val="80000"/>
              <a:buFont typeface="Wingdings" pitchFamily="2" charset="2"/>
              <a:buChar char="u"/>
            </a:pPr>
            <a:r>
              <a:rPr lang="en-US" sz="1800" dirty="0">
                <a:solidFill>
                  <a:schemeClr val="tx1"/>
                </a:solidFill>
              </a:rPr>
              <a:t>Do not skip heading levels (in other words do not go from h1 to h3). </a:t>
            </a:r>
          </a:p>
          <a:p>
            <a:pPr marL="342900" indent="-342900" algn="l">
              <a:buClr>
                <a:srgbClr val="0070C0"/>
              </a:buClr>
              <a:buSzPct val="80000"/>
              <a:buFont typeface="Wingdings" pitchFamily="2" charset="2"/>
              <a:buChar char="u"/>
            </a:pPr>
            <a:r>
              <a:rPr lang="en-US" sz="1800" dirty="0">
                <a:solidFill>
                  <a:schemeClr val="tx1"/>
                </a:solidFill>
              </a:rPr>
              <a:t>Another way of thinking about how to apply heading elements is based on an "outline" of topics. </a:t>
            </a:r>
          </a:p>
          <a:p>
            <a:pPr marL="342900" indent="-342900" algn="l">
              <a:buClr>
                <a:srgbClr val="0070C0"/>
              </a:buClr>
              <a:buSzPct val="80000"/>
              <a:buFont typeface="Wingdings" pitchFamily="2" charset="2"/>
              <a:buChar char="u"/>
            </a:pPr>
            <a:r>
              <a:rPr lang="en-US" sz="1800" dirty="0">
                <a:solidFill>
                  <a:schemeClr val="tx1"/>
                </a:solidFill>
              </a:rPr>
              <a:t>When writing an essay or research paper, you would begin by writing out an outline of the main topics covered. </a:t>
            </a:r>
          </a:p>
          <a:p>
            <a:pPr marL="342900" indent="-342900" algn="l">
              <a:buClr>
                <a:srgbClr val="0070C0"/>
              </a:buClr>
              <a:buSzPct val="80000"/>
              <a:buFont typeface="Wingdings" pitchFamily="2" charset="2"/>
              <a:buChar char="u"/>
            </a:pPr>
            <a:r>
              <a:rPr lang="en-US" sz="1800" dirty="0">
                <a:solidFill>
                  <a:schemeClr val="tx1"/>
                </a:solidFill>
              </a:rPr>
              <a:t>The h1 represents the main topic (or, on a web page, the company or organization name) and the next level of headings would be subheadings of that main topic. </a:t>
            </a:r>
          </a:p>
          <a:p>
            <a:pPr marL="342900" indent="-342900" algn="l">
              <a:buClr>
                <a:srgbClr val="0070C0"/>
              </a:buClr>
              <a:buSzPct val="80000"/>
              <a:buFont typeface="Wingdings" pitchFamily="2" charset="2"/>
              <a:buChar char="u"/>
            </a:pPr>
            <a:r>
              <a:rPr lang="en-US" sz="1800" dirty="0">
                <a:solidFill>
                  <a:schemeClr val="tx1"/>
                </a:solidFill>
              </a:rPr>
              <a:t>Heading 3 would be a subheading of any heading 2 topic and so on. </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08328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0412.1 Heading Element Video</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2019/9/30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extLst>
      <p:ext uri="{BB962C8B-B14F-4D97-AF65-F5344CB8AC3E}">
        <p14:creationId xmlns:p14="http://schemas.microsoft.com/office/powerpoint/2010/main" val="2751294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0412.1 Heading Element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0412.1 Heading Element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2F12665C-16C2-449C-9C8A-B9BA5D844D87}"/>
              </a:ext>
            </a:extLst>
          </p:cNvPr>
          <p:cNvPicPr>
            <a:picLocks noChangeAspect="1"/>
          </p:cNvPicPr>
          <p:nvPr/>
        </p:nvPicPr>
        <p:blipFill>
          <a:blip r:embed="rId3"/>
          <a:stretch>
            <a:fillRect/>
          </a:stretch>
        </p:blipFill>
        <p:spPr>
          <a:xfrm>
            <a:off x="501534" y="1813282"/>
            <a:ext cx="6444208" cy="4070698"/>
          </a:xfrm>
          <a:prstGeom prst="rect">
            <a:avLst/>
          </a:prstGeom>
          <a:ln>
            <a:solidFill>
              <a:srgbClr val="C00000"/>
            </a:solidFill>
          </a:ln>
        </p:spPr>
      </p:pic>
      <p:pic>
        <p:nvPicPr>
          <p:cNvPr id="10" name="Picture 9">
            <a:extLst>
              <a:ext uri="{FF2B5EF4-FFF2-40B4-BE49-F238E27FC236}">
                <a16:creationId xmlns:a16="http://schemas.microsoft.com/office/drawing/2014/main" id="{9859D026-5C1B-4A6A-BDF5-0CC9C8F97175}"/>
              </a:ext>
            </a:extLst>
          </p:cNvPr>
          <p:cNvPicPr>
            <a:picLocks noChangeAspect="1"/>
          </p:cNvPicPr>
          <p:nvPr/>
        </p:nvPicPr>
        <p:blipFill>
          <a:blip r:embed="rId4"/>
          <a:stretch>
            <a:fillRect/>
          </a:stretch>
        </p:blipFill>
        <p:spPr>
          <a:xfrm>
            <a:off x="5246712" y="3940360"/>
            <a:ext cx="2520280" cy="2346468"/>
          </a:xfrm>
          <a:prstGeom prst="rect">
            <a:avLst/>
          </a:prstGeom>
          <a:ln>
            <a:solidFill>
              <a:srgbClr val="C00000"/>
            </a:solidFill>
          </a:ln>
        </p:spPr>
      </p:pic>
    </p:spTree>
    <p:extLst>
      <p:ext uri="{BB962C8B-B14F-4D97-AF65-F5344CB8AC3E}">
        <p14:creationId xmlns:p14="http://schemas.microsoft.com/office/powerpoint/2010/main" val="2316199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0412.1 Heading Element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0412.1 Heading Element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3E7BA70E-8FF5-447C-BA10-28F32BC8C77F}"/>
              </a:ext>
            </a:extLst>
          </p:cNvPr>
          <p:cNvPicPr>
            <a:picLocks noChangeAspect="1"/>
          </p:cNvPicPr>
          <p:nvPr/>
        </p:nvPicPr>
        <p:blipFill>
          <a:blip r:embed="rId3"/>
          <a:stretch>
            <a:fillRect/>
          </a:stretch>
        </p:blipFill>
        <p:spPr>
          <a:xfrm>
            <a:off x="1804987" y="1938337"/>
            <a:ext cx="5534025" cy="2981325"/>
          </a:xfrm>
          <a:prstGeom prst="rect">
            <a:avLst/>
          </a:prstGeom>
          <a:ln>
            <a:solidFill>
              <a:srgbClr val="C00000"/>
            </a:solidFill>
          </a:ln>
        </p:spPr>
      </p:pic>
    </p:spTree>
    <p:extLst>
      <p:ext uri="{BB962C8B-B14F-4D97-AF65-F5344CB8AC3E}">
        <p14:creationId xmlns:p14="http://schemas.microsoft.com/office/powerpoint/2010/main" val="2544031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0412.2 Heading and Assistive Technology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2019/9/30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extLst>
      <p:ext uri="{BB962C8B-B14F-4D97-AF65-F5344CB8AC3E}">
        <p14:creationId xmlns:p14="http://schemas.microsoft.com/office/powerpoint/2010/main" val="215389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0412.2 Heading and Assistive Technology</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24682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0412.2 Heading and Assistive Technology</a:t>
            </a:r>
          </a:p>
          <a:p>
            <a:pPr marL="342900" indent="-342900" algn="l">
              <a:buClr>
                <a:srgbClr val="0070C0"/>
              </a:buClr>
              <a:buSzPct val="80000"/>
              <a:buFont typeface="Wingdings" pitchFamily="2" charset="2"/>
              <a:buChar char="u"/>
            </a:pPr>
            <a:r>
              <a:rPr lang="en-US" sz="1800" dirty="0">
                <a:solidFill>
                  <a:schemeClr val="tx1"/>
                </a:solidFill>
              </a:rPr>
              <a:t>Headings also help your page get properly indexed and help your page be readable for blind people who use screen</a:t>
            </a:r>
            <a:r>
              <a:rPr lang="en-US" sz="1800" b="1" dirty="0">
                <a:solidFill>
                  <a:schemeClr val="tx1"/>
                </a:solidFill>
              </a:rPr>
              <a:t> readers</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Using JAWS, which is a commonly used screen reader for example, a user can hit the H key to jump from heading to heading, hit “2″ to go to the next &lt;h2&gt;, “3″ to go to the next &lt;h3&gt;, and so on. </a:t>
            </a:r>
          </a:p>
          <a:p>
            <a:pPr marL="342900" indent="-342900" algn="l">
              <a:buClr>
                <a:srgbClr val="0070C0"/>
              </a:buClr>
              <a:buSzPct val="80000"/>
              <a:buFont typeface="Wingdings" pitchFamily="2" charset="2"/>
              <a:buChar char="u"/>
            </a:pPr>
            <a:r>
              <a:rPr lang="en-US" sz="1800" dirty="0">
                <a:solidFill>
                  <a:schemeClr val="tx1"/>
                </a:solidFill>
              </a:rPr>
              <a:t>View this YouTube video on the </a:t>
            </a:r>
            <a:r>
              <a:rPr lang="en-US" sz="1800" i="1" dirty="0">
                <a:solidFill>
                  <a:schemeClr val="tx1"/>
                </a:solidFill>
              </a:rPr>
              <a:t>Importance of Headings for Accessibility</a:t>
            </a:r>
            <a:r>
              <a:rPr lang="en-US" sz="1800" dirty="0">
                <a:solidFill>
                  <a:schemeClr val="tx1"/>
                </a:solidFill>
              </a:rPr>
              <a:t> for a blind person using a screen reader.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66641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0412.2 Heading and Assistive Technology</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6923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0412.2 Heading and Assistive Technology</a:t>
            </a:r>
          </a:p>
          <a:p>
            <a:pPr marL="342900" indent="-342900" algn="l">
              <a:buClr>
                <a:srgbClr val="0070C0"/>
              </a:buClr>
              <a:buSzPct val="80000"/>
              <a:buFont typeface="Wingdings" pitchFamily="2" charset="2"/>
              <a:buChar char="u"/>
            </a:pPr>
            <a:r>
              <a:rPr lang="en-US" sz="1800" b="1" dirty="0">
                <a:solidFill>
                  <a:schemeClr val="tx1"/>
                </a:solidFill>
              </a:rPr>
              <a:t>Obsolete attributes (in other words: Do not use!): </a:t>
            </a:r>
          </a:p>
          <a:p>
            <a:pPr marL="342900" indent="-342900" algn="l">
              <a:buClr>
                <a:srgbClr val="0070C0"/>
              </a:buClr>
              <a:buSzPct val="80000"/>
              <a:buFont typeface="Wingdings" pitchFamily="2" charset="2"/>
              <a:buChar char="u"/>
            </a:pPr>
            <a:r>
              <a:rPr lang="en-US" sz="1800" dirty="0">
                <a:solidFill>
                  <a:schemeClr val="tx1"/>
                </a:solidFill>
              </a:rPr>
              <a:t>I only show this so that you know that if you see this attribute you are looking at “old” code!</a:t>
            </a:r>
          </a:p>
          <a:p>
            <a:pPr marL="342900" indent="-342900" algn="l">
              <a:buClr>
                <a:srgbClr val="0070C0"/>
              </a:buClr>
              <a:buSzPct val="80000"/>
              <a:buFont typeface="Wingdings" pitchFamily="2" charset="2"/>
              <a:buChar char="u"/>
            </a:pPr>
            <a:r>
              <a:rPr lang="en-US" sz="1800" dirty="0">
                <a:solidFill>
                  <a:schemeClr val="tx1"/>
                </a:solidFill>
              </a:rPr>
              <a:t>In regards to “presentation” of the heading tags, in the old days we could use an attribute for this tag to </a:t>
            </a:r>
            <a:r>
              <a:rPr lang="en-US" sz="1800" b="1" i="1" dirty="0">
                <a:solidFill>
                  <a:schemeClr val="tx1"/>
                </a:solidFill>
              </a:rPr>
              <a:t>align</a:t>
            </a:r>
            <a:r>
              <a:rPr lang="en-US" sz="1800" dirty="0">
                <a:solidFill>
                  <a:schemeClr val="tx1"/>
                </a:solidFill>
              </a:rPr>
              <a:t> the position of our headings.  The “</a:t>
            </a:r>
            <a:r>
              <a:rPr lang="en-US" sz="1800" b="1" dirty="0">
                <a:solidFill>
                  <a:schemeClr val="tx1"/>
                </a:solidFill>
              </a:rPr>
              <a:t>align</a:t>
            </a:r>
            <a:r>
              <a:rPr lang="en-US" sz="1800" dirty="0">
                <a:solidFill>
                  <a:schemeClr val="tx1"/>
                </a:solidFill>
              </a:rPr>
              <a:t>” attribute is </a:t>
            </a:r>
            <a:r>
              <a:rPr lang="en-US" sz="1800" b="1" dirty="0">
                <a:solidFill>
                  <a:schemeClr val="tx1"/>
                </a:solidFill>
              </a:rPr>
              <a:t>deprecated </a:t>
            </a:r>
            <a:r>
              <a:rPr lang="en-US" sz="1800" dirty="0">
                <a:solidFill>
                  <a:schemeClr val="tx1"/>
                </a:solidFill>
              </a:rPr>
              <a:t>(meaning that it's obsolete, not used any more, not part of the HTML5 specifications) because alignment has to do with </a:t>
            </a:r>
            <a:r>
              <a:rPr lang="en-US" sz="1800" i="1" dirty="0">
                <a:solidFill>
                  <a:schemeClr val="tx1"/>
                </a:solidFill>
              </a:rPr>
              <a:t>presentation</a:t>
            </a:r>
            <a:r>
              <a:rPr lang="en-US" sz="1800" dirty="0">
                <a:solidFill>
                  <a:schemeClr val="tx1"/>
                </a:solidFill>
              </a:rPr>
              <a:t> and not </a:t>
            </a:r>
            <a:r>
              <a:rPr lang="en-US" sz="1800" i="1" dirty="0">
                <a:solidFill>
                  <a:schemeClr val="tx1"/>
                </a:solidFill>
              </a:rPr>
              <a:t>structure</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This </a:t>
            </a:r>
            <a:r>
              <a:rPr lang="en-US" sz="1800" b="1" dirty="0">
                <a:solidFill>
                  <a:schemeClr val="tx1"/>
                </a:solidFill>
              </a:rPr>
              <a:t>align</a:t>
            </a:r>
            <a:r>
              <a:rPr lang="en-US" sz="1800" dirty="0">
                <a:solidFill>
                  <a:schemeClr val="tx1"/>
                </a:solidFill>
              </a:rPr>
              <a:t> attribute can only be used with a </a:t>
            </a:r>
            <a:r>
              <a:rPr lang="en-US" sz="1800" b="1" dirty="0">
                <a:solidFill>
                  <a:schemeClr val="tx1"/>
                </a:solidFill>
              </a:rPr>
              <a:t>Transitional Doctype</a:t>
            </a:r>
            <a:r>
              <a:rPr lang="en-US" sz="1800" dirty="0">
                <a:solidFill>
                  <a:schemeClr val="tx1"/>
                </a:solidFill>
              </a:rPr>
              <a:t> in order to validate. </a:t>
            </a:r>
          </a:p>
          <a:p>
            <a:pPr marL="342900" indent="-342900" algn="l">
              <a:buClr>
                <a:srgbClr val="0070C0"/>
              </a:buClr>
              <a:buSzPct val="80000"/>
              <a:buFont typeface="Wingdings" pitchFamily="2" charset="2"/>
              <a:buChar char="u"/>
            </a:pPr>
            <a:r>
              <a:rPr lang="en-US" sz="1800" dirty="0">
                <a:solidFill>
                  <a:schemeClr val="tx1"/>
                </a:solidFill>
              </a:rPr>
              <a:t>A </a:t>
            </a:r>
            <a:r>
              <a:rPr lang="en-US" sz="1800" b="1" dirty="0">
                <a:solidFill>
                  <a:schemeClr val="tx1"/>
                </a:solidFill>
              </a:rPr>
              <a:t>Strict</a:t>
            </a:r>
            <a:r>
              <a:rPr lang="en-US" sz="1800" dirty="0">
                <a:solidFill>
                  <a:schemeClr val="tx1"/>
                </a:solidFill>
              </a:rPr>
              <a:t> or </a:t>
            </a:r>
            <a:r>
              <a:rPr lang="en-US" sz="1800" b="1" dirty="0">
                <a:solidFill>
                  <a:schemeClr val="tx1"/>
                </a:solidFill>
              </a:rPr>
              <a:t>HTML5 Doctype</a:t>
            </a:r>
            <a:r>
              <a:rPr lang="en-US" sz="1800" dirty="0">
                <a:solidFill>
                  <a:schemeClr val="tx1"/>
                </a:solidFill>
              </a:rPr>
              <a:t> </a:t>
            </a:r>
            <a:r>
              <a:rPr lang="en-US" sz="1800" b="1" i="1" dirty="0">
                <a:solidFill>
                  <a:schemeClr val="tx1"/>
                </a:solidFill>
              </a:rPr>
              <a:t>will not validate</a:t>
            </a:r>
            <a:r>
              <a:rPr lang="en-US" sz="1800" dirty="0">
                <a:solidFill>
                  <a:schemeClr val="tx1"/>
                </a:solidFill>
              </a:rPr>
              <a:t> with this attribute.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0627977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824</TotalTime>
  <Words>355</Words>
  <Application>Microsoft Office PowerPoint</Application>
  <PresentationFormat>On-screen Show (4:3)</PresentationFormat>
  <Paragraphs>75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佈景主題</vt:lpstr>
      <vt:lpstr>0412 Heading Element</vt:lpstr>
      <vt:lpstr>0412 Heading Element</vt:lpstr>
      <vt:lpstr>0412 Heading Element</vt:lpstr>
      <vt:lpstr>0412.1 Heading Element Video</vt:lpstr>
      <vt:lpstr>0412.1 Heading Element Video</vt:lpstr>
      <vt:lpstr>0412.1 Heading Element Video</vt:lpstr>
      <vt:lpstr>0412.2 Heading and Assistive Technology</vt:lpstr>
      <vt:lpstr>0412.2 Heading and Assistive Technology</vt:lpstr>
      <vt:lpstr>0412.2 Heading and Assistive Technology</vt:lpstr>
      <vt:lpstr>0412.2 Heading and Assistive Technology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537</cp:revision>
  <dcterms:created xsi:type="dcterms:W3CDTF">2018-09-28T16:40:41Z</dcterms:created>
  <dcterms:modified xsi:type="dcterms:W3CDTF">2019-10-01T04:25:12Z</dcterms:modified>
</cp:coreProperties>
</file>