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3" r:id="rId3"/>
    <p:sldId id="265" r:id="rId4"/>
    <p:sldId id="266" r:id="rId5"/>
    <p:sldId id="268" r:id="rId6"/>
    <p:sldId id="269" r:id="rId7"/>
    <p:sldId id="270" r:id="rId8"/>
    <p:sldId id="271" r:id="rId9"/>
    <p:sldId id="259"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30" autoAdjust="0"/>
    <p:restoredTop sz="94660"/>
  </p:normalViewPr>
  <p:slideViewPr>
    <p:cSldViewPr>
      <p:cViewPr varScale="1">
        <p:scale>
          <a:sx n="80" d="100"/>
          <a:sy n="80" d="100"/>
        </p:scale>
        <p:origin x="47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2019/9/30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2019/9/30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2019/9/30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2019/9/30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2019/9/30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2019/9/30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2019/9/30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2019/9/30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0413 Paragraph</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2019/9/30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0413 Paragraph</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46369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0413 Paragraph</a:t>
            </a:r>
          </a:p>
          <a:p>
            <a:pPr marL="342900" indent="-342900" algn="l">
              <a:buClr>
                <a:srgbClr val="0070C0"/>
              </a:buClr>
              <a:buSzPct val="80000"/>
              <a:buFont typeface="Wingdings" pitchFamily="2" charset="2"/>
              <a:buChar char="u"/>
            </a:pPr>
            <a:r>
              <a:rPr lang="en-US" sz="1800" b="1" dirty="0">
                <a:solidFill>
                  <a:schemeClr val="tx1"/>
                </a:solidFill>
              </a:rPr>
              <a:t>The &lt;p&gt; Tag</a:t>
            </a:r>
          </a:p>
          <a:p>
            <a:pPr marL="342900" indent="-342900" algn="l">
              <a:buClr>
                <a:srgbClr val="0070C0"/>
              </a:buClr>
              <a:buSzPct val="80000"/>
              <a:buFont typeface="Wingdings" pitchFamily="2" charset="2"/>
              <a:buChar char="u"/>
            </a:pPr>
            <a:r>
              <a:rPr lang="en-US" sz="1800" dirty="0">
                <a:solidFill>
                  <a:schemeClr val="tx1"/>
                </a:solidFill>
              </a:rPr>
              <a:t>A browser is clueless when you need to display paragraphs in your page unless you tell it that’s what you want.  </a:t>
            </a:r>
          </a:p>
          <a:p>
            <a:pPr marL="342900" indent="-342900" algn="l">
              <a:buClr>
                <a:srgbClr val="0070C0"/>
              </a:buClr>
              <a:buSzPct val="80000"/>
              <a:buFont typeface="Wingdings" pitchFamily="2" charset="2"/>
              <a:buChar char="u"/>
            </a:pPr>
            <a:r>
              <a:rPr lang="en-US" sz="1800" dirty="0">
                <a:solidFill>
                  <a:schemeClr val="tx1"/>
                </a:solidFill>
              </a:rPr>
              <a:t>You do this by using a paragraph: </a:t>
            </a:r>
            <a:r>
              <a:rPr lang="en-US" sz="1800" b="1" dirty="0">
                <a:solidFill>
                  <a:schemeClr val="tx1"/>
                </a:solidFill>
              </a:rPr>
              <a:t>&lt;p&gt;</a:t>
            </a:r>
            <a:r>
              <a:rPr lang="en-US" sz="1800" dirty="0">
                <a:solidFill>
                  <a:schemeClr val="tx1"/>
                </a:solidFill>
              </a:rPr>
              <a:t> tag.  </a:t>
            </a:r>
          </a:p>
          <a:p>
            <a:pPr marL="342900" indent="-342900" algn="l">
              <a:buClr>
                <a:srgbClr val="0070C0"/>
              </a:buClr>
              <a:buSzPct val="80000"/>
              <a:buFont typeface="Wingdings" pitchFamily="2" charset="2"/>
              <a:buChar char="u"/>
            </a:pPr>
            <a:r>
              <a:rPr lang="en-US" sz="1800" dirty="0">
                <a:solidFill>
                  <a:schemeClr val="tx1"/>
                </a:solidFill>
              </a:rPr>
              <a:t>Although technically the closing tag is optional, please get into the habit of closing this tag. </a:t>
            </a:r>
          </a:p>
          <a:p>
            <a:pPr marL="342900" indent="-342900" algn="l">
              <a:buClr>
                <a:srgbClr val="0070C0"/>
              </a:buClr>
              <a:buSzPct val="80000"/>
              <a:buFont typeface="Wingdings" pitchFamily="2" charset="2"/>
              <a:buChar char="u"/>
            </a:pPr>
            <a:r>
              <a:rPr lang="en-US" sz="1800" b="1" dirty="0">
                <a:solidFill>
                  <a:schemeClr val="tx1"/>
                </a:solidFill>
              </a:rPr>
              <a:t>XHTML</a:t>
            </a:r>
            <a:r>
              <a:rPr lang="en-US" sz="1800" dirty="0">
                <a:solidFill>
                  <a:schemeClr val="tx1"/>
                </a:solidFill>
              </a:rPr>
              <a:t> standards mandate this tag be closed. Plus, it just makes semantic sense that when paragraph ends that you tell the browser this is the end of this paragraph. How else would a browser know that?</a:t>
            </a:r>
          </a:p>
          <a:p>
            <a:pPr marL="342900" indent="-342900" algn="l">
              <a:buClr>
                <a:srgbClr val="0070C0"/>
              </a:buClr>
              <a:buSzPct val="80000"/>
              <a:buFont typeface="Wingdings" pitchFamily="2" charset="2"/>
              <a:buChar char="u"/>
            </a:pPr>
            <a:r>
              <a:rPr lang="en-US" sz="1800" dirty="0">
                <a:solidFill>
                  <a:schemeClr val="tx1"/>
                </a:solidFill>
              </a:rPr>
              <a:t>As with the heading tags, we could use the </a:t>
            </a:r>
            <a:r>
              <a:rPr lang="en-US" sz="1800" b="1" dirty="0">
                <a:solidFill>
                  <a:schemeClr val="tx1"/>
                </a:solidFill>
              </a:rPr>
              <a:t>align attribute </a:t>
            </a:r>
            <a:r>
              <a:rPr lang="en-US" sz="1800" dirty="0">
                <a:solidFill>
                  <a:schemeClr val="tx1"/>
                </a:solidFill>
              </a:rPr>
              <a:t>within a</a:t>
            </a:r>
            <a:r>
              <a:rPr lang="en-US" sz="1800" b="1" dirty="0">
                <a:solidFill>
                  <a:schemeClr val="tx1"/>
                </a:solidFill>
              </a:rPr>
              <a:t> &lt;p&gt; tag</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However, it has been deprecated and is no longer used by </a:t>
            </a:r>
            <a:r>
              <a:rPr lang="en-US" sz="1800" b="1" dirty="0">
                <a:solidFill>
                  <a:schemeClr val="tx1"/>
                </a:solidFill>
              </a:rPr>
              <a:t>Strict</a:t>
            </a:r>
            <a:r>
              <a:rPr lang="en-US" sz="1800" dirty="0">
                <a:solidFill>
                  <a:schemeClr val="tx1"/>
                </a:solidFill>
              </a:rPr>
              <a:t> or </a:t>
            </a:r>
            <a:r>
              <a:rPr lang="en-US" sz="1800" b="1" dirty="0">
                <a:solidFill>
                  <a:schemeClr val="tx1"/>
                </a:solidFill>
              </a:rPr>
              <a:t>HTML5 doctypes</a:t>
            </a:r>
            <a:r>
              <a:rPr lang="en-US" sz="1800" dirty="0">
                <a:solidFill>
                  <a:schemeClr val="tx1"/>
                </a:solidFill>
              </a:rPr>
              <a:t>, so my advice is, don’t ever use it!</a:t>
            </a:r>
          </a:p>
          <a:p>
            <a:pPr marL="800100" lvl="1" indent="-342900" algn="l">
              <a:buClr>
                <a:srgbClr val="0070C0"/>
              </a:buClr>
              <a:buSzPct val="80000"/>
              <a:buFont typeface="Wingdings" pitchFamily="2" charset="2"/>
              <a:buChar char="u"/>
            </a:pPr>
            <a:r>
              <a:rPr lang="en-US" sz="1800" b="1" dirty="0">
                <a:solidFill>
                  <a:schemeClr val="tx1"/>
                </a:solidFill>
              </a:rPr>
              <a:t>&lt;p&gt;</a:t>
            </a:r>
            <a:r>
              <a:rPr lang="en-US" sz="1800" dirty="0">
                <a:solidFill>
                  <a:schemeClr val="tx1"/>
                </a:solidFill>
              </a:rPr>
              <a:t>Here is some text in a paragraph of information.</a:t>
            </a:r>
            <a:r>
              <a:rPr lang="en-US" sz="1800" b="1" dirty="0">
                <a:solidFill>
                  <a:schemeClr val="tx1"/>
                </a:solidFill>
              </a:rPr>
              <a:t>&lt;/p&gt;</a:t>
            </a:r>
          </a:p>
          <a:p>
            <a:pPr marL="800100" lvl="1" indent="-342900" algn="l">
              <a:buClr>
                <a:srgbClr val="0070C0"/>
              </a:buClr>
              <a:buSzPct val="80000"/>
              <a:buFont typeface="Wingdings" pitchFamily="2" charset="2"/>
              <a:buChar char="u"/>
            </a:pPr>
            <a:r>
              <a:rPr lang="en-US" sz="1800" b="1" dirty="0">
                <a:solidFill>
                  <a:schemeClr val="tx1"/>
                </a:solidFill>
              </a:rPr>
              <a:t>&lt;p&gt;</a:t>
            </a:r>
            <a:r>
              <a:rPr lang="en-US" sz="1800" dirty="0">
                <a:solidFill>
                  <a:schemeClr val="tx1"/>
                </a:solidFill>
              </a:rPr>
              <a:t>And here is the next paragraph.</a:t>
            </a:r>
            <a:r>
              <a:rPr lang="en-US" sz="1800" b="1" dirty="0">
                <a:solidFill>
                  <a:schemeClr val="tx1"/>
                </a:solidFill>
              </a:rPr>
              <a:t>&lt;/p&gt;</a:t>
            </a:r>
            <a:r>
              <a:rPr lang="en-US" sz="1800" dirty="0">
                <a:solidFill>
                  <a:schemeClr val="tx1"/>
                </a:solidFill>
              </a:rPr>
              <a: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0413.1 Paragraph Video</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2019/9/30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275129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0413.1 Paragraph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0413.1 Paragraph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46228C96-470B-4EB0-8217-9F62D4DDB619}"/>
              </a:ext>
            </a:extLst>
          </p:cNvPr>
          <p:cNvPicPr>
            <a:picLocks noChangeAspect="1"/>
          </p:cNvPicPr>
          <p:nvPr/>
        </p:nvPicPr>
        <p:blipFill>
          <a:blip r:embed="rId3"/>
          <a:stretch>
            <a:fillRect/>
          </a:stretch>
        </p:blipFill>
        <p:spPr>
          <a:xfrm>
            <a:off x="466165" y="1988860"/>
            <a:ext cx="5238328" cy="3124204"/>
          </a:xfrm>
          <a:prstGeom prst="rect">
            <a:avLst/>
          </a:prstGeom>
          <a:ln>
            <a:solidFill>
              <a:srgbClr val="C00000"/>
            </a:solidFill>
          </a:ln>
        </p:spPr>
      </p:pic>
      <p:pic>
        <p:nvPicPr>
          <p:cNvPr id="12" name="Picture 11">
            <a:extLst>
              <a:ext uri="{FF2B5EF4-FFF2-40B4-BE49-F238E27FC236}">
                <a16:creationId xmlns:a16="http://schemas.microsoft.com/office/drawing/2014/main" id="{5904E3E2-2420-452E-822B-FE130D0894E4}"/>
              </a:ext>
            </a:extLst>
          </p:cNvPr>
          <p:cNvPicPr>
            <a:picLocks noChangeAspect="1"/>
          </p:cNvPicPr>
          <p:nvPr/>
        </p:nvPicPr>
        <p:blipFill>
          <a:blip r:embed="rId4"/>
          <a:stretch>
            <a:fillRect/>
          </a:stretch>
        </p:blipFill>
        <p:spPr>
          <a:xfrm>
            <a:off x="3635896" y="3785736"/>
            <a:ext cx="4932040" cy="2555860"/>
          </a:xfrm>
          <a:prstGeom prst="rect">
            <a:avLst/>
          </a:prstGeom>
          <a:ln>
            <a:solidFill>
              <a:srgbClr val="C00000"/>
            </a:solidFill>
          </a:ln>
        </p:spPr>
      </p:pic>
    </p:spTree>
    <p:extLst>
      <p:ext uri="{BB962C8B-B14F-4D97-AF65-F5344CB8AC3E}">
        <p14:creationId xmlns:p14="http://schemas.microsoft.com/office/powerpoint/2010/main" val="2316199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0413.2 Heading and Assistive Technology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2019/9/30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215389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0413.2 Heading and Assistive Technology</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24682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0413.2 Heading and Assistive Technology</a:t>
            </a:r>
          </a:p>
          <a:p>
            <a:pPr marL="342900" indent="-342900" algn="l">
              <a:buClr>
                <a:srgbClr val="0070C0"/>
              </a:buClr>
              <a:buSzPct val="80000"/>
              <a:buFont typeface="Wingdings" pitchFamily="2" charset="2"/>
              <a:buChar char="u"/>
            </a:pPr>
            <a:r>
              <a:rPr lang="en-US" sz="1800" dirty="0">
                <a:solidFill>
                  <a:schemeClr val="tx1"/>
                </a:solidFill>
              </a:rPr>
              <a:t>Headings also help your page get properly indexed and help your page be readable for blind people who use screen</a:t>
            </a:r>
            <a:r>
              <a:rPr lang="en-US" sz="1800" b="1" dirty="0">
                <a:solidFill>
                  <a:schemeClr val="tx1"/>
                </a:solidFill>
              </a:rPr>
              <a:t> readers</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Using JAWS, which is a commonly used screen reader for example, a user can hit the H key to jump from heading to heading, hit “2″ to go to the next &lt;h2&gt;, “3″ to go to the next &lt;h3&gt;, and so on. </a:t>
            </a:r>
          </a:p>
          <a:p>
            <a:pPr marL="342900" indent="-342900" algn="l">
              <a:buClr>
                <a:srgbClr val="0070C0"/>
              </a:buClr>
              <a:buSzPct val="80000"/>
              <a:buFont typeface="Wingdings" pitchFamily="2" charset="2"/>
              <a:buChar char="u"/>
            </a:pPr>
            <a:r>
              <a:rPr lang="en-US" sz="1800" dirty="0">
                <a:solidFill>
                  <a:schemeClr val="tx1"/>
                </a:solidFill>
              </a:rPr>
              <a:t>View this YouTube video on the </a:t>
            </a:r>
            <a:r>
              <a:rPr lang="en-US" sz="1800" i="1" dirty="0">
                <a:solidFill>
                  <a:schemeClr val="tx1"/>
                </a:solidFill>
              </a:rPr>
              <a:t>Importance of Headings for Accessibility</a:t>
            </a:r>
            <a:r>
              <a:rPr lang="en-US" sz="1800" dirty="0">
                <a:solidFill>
                  <a:schemeClr val="tx1"/>
                </a:solidFill>
              </a:rPr>
              <a:t> for a blind person using a screen reader.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66641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0412.2 Heading and Assistive Technology</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6923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0413.2 Heading and Assistive Technology</a:t>
            </a:r>
          </a:p>
          <a:p>
            <a:pPr marL="342900" indent="-342900" algn="l">
              <a:buClr>
                <a:srgbClr val="0070C0"/>
              </a:buClr>
              <a:buSzPct val="80000"/>
              <a:buFont typeface="Wingdings" pitchFamily="2" charset="2"/>
              <a:buChar char="u"/>
            </a:pPr>
            <a:r>
              <a:rPr lang="en-US" sz="1800" b="1" dirty="0">
                <a:solidFill>
                  <a:schemeClr val="tx1"/>
                </a:solidFill>
              </a:rPr>
              <a:t>Obsolete attributes (in other words: Do not use!): </a:t>
            </a:r>
          </a:p>
          <a:p>
            <a:pPr marL="342900" indent="-342900" algn="l">
              <a:buClr>
                <a:srgbClr val="0070C0"/>
              </a:buClr>
              <a:buSzPct val="80000"/>
              <a:buFont typeface="Wingdings" pitchFamily="2" charset="2"/>
              <a:buChar char="u"/>
            </a:pPr>
            <a:r>
              <a:rPr lang="en-US" sz="1800" dirty="0">
                <a:solidFill>
                  <a:schemeClr val="tx1"/>
                </a:solidFill>
              </a:rPr>
              <a:t>I only show this so that you know that if you see this attribute you are looking at “old” code!</a:t>
            </a:r>
          </a:p>
          <a:p>
            <a:pPr marL="342900" indent="-342900" algn="l">
              <a:buClr>
                <a:srgbClr val="0070C0"/>
              </a:buClr>
              <a:buSzPct val="80000"/>
              <a:buFont typeface="Wingdings" pitchFamily="2" charset="2"/>
              <a:buChar char="u"/>
            </a:pPr>
            <a:r>
              <a:rPr lang="en-US" sz="1800" dirty="0">
                <a:solidFill>
                  <a:schemeClr val="tx1"/>
                </a:solidFill>
              </a:rPr>
              <a:t>In regards to “presentation” of the heading tags, in the old days we could use an attribute for this tag to </a:t>
            </a:r>
            <a:r>
              <a:rPr lang="en-US" sz="1800" b="1" i="1" dirty="0">
                <a:solidFill>
                  <a:schemeClr val="tx1"/>
                </a:solidFill>
              </a:rPr>
              <a:t>align</a:t>
            </a:r>
            <a:r>
              <a:rPr lang="en-US" sz="1800" dirty="0">
                <a:solidFill>
                  <a:schemeClr val="tx1"/>
                </a:solidFill>
              </a:rPr>
              <a:t> the position of our headings.  The “</a:t>
            </a:r>
            <a:r>
              <a:rPr lang="en-US" sz="1800" b="1" dirty="0">
                <a:solidFill>
                  <a:schemeClr val="tx1"/>
                </a:solidFill>
              </a:rPr>
              <a:t>align</a:t>
            </a:r>
            <a:r>
              <a:rPr lang="en-US" sz="1800" dirty="0">
                <a:solidFill>
                  <a:schemeClr val="tx1"/>
                </a:solidFill>
              </a:rPr>
              <a:t>” attribute is </a:t>
            </a:r>
            <a:r>
              <a:rPr lang="en-US" sz="1800" b="1" dirty="0">
                <a:solidFill>
                  <a:schemeClr val="tx1"/>
                </a:solidFill>
              </a:rPr>
              <a:t>deprecated </a:t>
            </a:r>
            <a:r>
              <a:rPr lang="en-US" sz="1800" dirty="0">
                <a:solidFill>
                  <a:schemeClr val="tx1"/>
                </a:solidFill>
              </a:rPr>
              <a:t>(meaning that it's obsolete, not used any more, not part of the HTML5 specifications) because alignment has to do with </a:t>
            </a:r>
            <a:r>
              <a:rPr lang="en-US" sz="1800" i="1" dirty="0">
                <a:solidFill>
                  <a:schemeClr val="tx1"/>
                </a:solidFill>
              </a:rPr>
              <a:t>presentation</a:t>
            </a:r>
            <a:r>
              <a:rPr lang="en-US" sz="1800" dirty="0">
                <a:solidFill>
                  <a:schemeClr val="tx1"/>
                </a:solidFill>
              </a:rPr>
              <a:t> and not </a:t>
            </a:r>
            <a:r>
              <a:rPr lang="en-US" sz="1800" i="1" dirty="0">
                <a:solidFill>
                  <a:schemeClr val="tx1"/>
                </a:solidFill>
              </a:rPr>
              <a:t>structure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This </a:t>
            </a:r>
            <a:r>
              <a:rPr lang="en-US" sz="1800" b="1" dirty="0">
                <a:solidFill>
                  <a:schemeClr val="tx1"/>
                </a:solidFill>
              </a:rPr>
              <a:t>align</a:t>
            </a:r>
            <a:r>
              <a:rPr lang="en-US" sz="1800" dirty="0">
                <a:solidFill>
                  <a:schemeClr val="tx1"/>
                </a:solidFill>
              </a:rPr>
              <a:t> attribute can only be used with a </a:t>
            </a:r>
            <a:r>
              <a:rPr lang="en-US" sz="1800" b="1" dirty="0">
                <a:solidFill>
                  <a:schemeClr val="tx1"/>
                </a:solidFill>
              </a:rPr>
              <a:t>Transitional Doctype</a:t>
            </a:r>
            <a:r>
              <a:rPr lang="en-US" sz="1800" dirty="0">
                <a:solidFill>
                  <a:schemeClr val="tx1"/>
                </a:solidFill>
              </a:rPr>
              <a:t> in order to validate. </a:t>
            </a:r>
          </a:p>
          <a:p>
            <a:pPr marL="342900" indent="-342900" algn="l">
              <a:buClr>
                <a:srgbClr val="0070C0"/>
              </a:buClr>
              <a:buSzPct val="80000"/>
              <a:buFont typeface="Wingdings" pitchFamily="2" charset="2"/>
              <a:buChar char="u"/>
            </a:pPr>
            <a:r>
              <a:rPr lang="en-US" sz="1800" dirty="0">
                <a:solidFill>
                  <a:schemeClr val="tx1"/>
                </a:solidFill>
              </a:rPr>
              <a:t>A </a:t>
            </a:r>
            <a:r>
              <a:rPr lang="en-US" sz="1800" b="1" dirty="0">
                <a:solidFill>
                  <a:schemeClr val="tx1"/>
                </a:solidFill>
              </a:rPr>
              <a:t>Strict</a:t>
            </a:r>
            <a:r>
              <a:rPr lang="en-US" sz="1800" dirty="0">
                <a:solidFill>
                  <a:schemeClr val="tx1"/>
                </a:solidFill>
              </a:rPr>
              <a:t> or </a:t>
            </a:r>
            <a:r>
              <a:rPr lang="en-US" sz="1800" b="1" dirty="0">
                <a:solidFill>
                  <a:schemeClr val="tx1"/>
                </a:solidFill>
              </a:rPr>
              <a:t>HTML5 Doctype</a:t>
            </a:r>
            <a:r>
              <a:rPr lang="en-US" sz="1800" dirty="0">
                <a:solidFill>
                  <a:schemeClr val="tx1"/>
                </a:solidFill>
              </a:rPr>
              <a:t> </a:t>
            </a:r>
            <a:r>
              <a:rPr lang="en-US" sz="1800" b="1" i="1" dirty="0">
                <a:solidFill>
                  <a:schemeClr val="tx1"/>
                </a:solidFill>
              </a:rPr>
              <a:t>will not validate</a:t>
            </a:r>
            <a:r>
              <a:rPr lang="en-US" sz="1800" dirty="0">
                <a:solidFill>
                  <a:schemeClr val="tx1"/>
                </a:solidFill>
              </a:rPr>
              <a:t> with this attribute.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06279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0413.2 Heading and Assistive Technology</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49165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0413.2 Heading and Assistive Technology</a:t>
            </a:r>
          </a:p>
          <a:p>
            <a:pPr marL="342900" indent="-342900" algn="l">
              <a:buClr>
                <a:srgbClr val="0070C0"/>
              </a:buClr>
              <a:buSzPct val="80000"/>
              <a:buFont typeface="Wingdings" pitchFamily="2" charset="2"/>
              <a:buChar char="u"/>
            </a:pPr>
            <a:r>
              <a:rPr lang="en-US" sz="1800" dirty="0">
                <a:solidFill>
                  <a:schemeClr val="tx1"/>
                </a:solidFill>
              </a:rPr>
              <a:t>You will still see </a:t>
            </a:r>
            <a:r>
              <a:rPr lang="en-US" sz="1800" b="1" dirty="0">
                <a:solidFill>
                  <a:schemeClr val="tx1"/>
                </a:solidFill>
              </a:rPr>
              <a:t>align</a:t>
            </a:r>
            <a:r>
              <a:rPr lang="en-US" sz="1800" dirty="0">
                <a:solidFill>
                  <a:schemeClr val="tx1"/>
                </a:solidFill>
              </a:rPr>
              <a:t> used by older or amateur websites. Again, I show it only to make sure you are aware of what this attribute is and why you would want to remove it should you see it being used. This no longer done, but just so you know how it was written, here is what it would look like:</a:t>
            </a:r>
          </a:p>
          <a:p>
            <a:pPr marL="800100" lvl="1" indent="-342900" algn="l">
              <a:buClr>
                <a:srgbClr val="0070C0"/>
              </a:buClr>
              <a:buSzPct val="80000"/>
              <a:buFont typeface="Wingdings" pitchFamily="2" charset="2"/>
              <a:buChar char="u"/>
            </a:pPr>
            <a:r>
              <a:rPr lang="en-US" sz="1800" b="1" dirty="0">
                <a:solidFill>
                  <a:schemeClr val="tx1"/>
                </a:solidFill>
              </a:rPr>
              <a:t>align="center" or "left" or "right" </a:t>
            </a:r>
            <a:endParaRPr lang="en-US" sz="1800" dirty="0">
              <a:solidFill>
                <a:schemeClr val="tx1"/>
              </a:solidFill>
            </a:endParaRPr>
          </a:p>
          <a:p>
            <a:pPr marL="1257300" lvl="2" indent="-342900" algn="l">
              <a:buClr>
                <a:srgbClr val="0070C0"/>
              </a:buClr>
              <a:buSzPct val="80000"/>
              <a:buFont typeface="Wingdings" pitchFamily="2" charset="2"/>
              <a:buChar char="u"/>
            </a:pPr>
            <a:r>
              <a:rPr lang="en-US" sz="1800" b="1" dirty="0">
                <a:solidFill>
                  <a:schemeClr val="tx1"/>
                </a:solidFill>
              </a:rPr>
              <a:t>&lt;h1 align="center"&gt;</a:t>
            </a:r>
          </a:p>
          <a:p>
            <a:pPr marL="342900" indent="-342900" algn="l">
              <a:buClr>
                <a:srgbClr val="0070C0"/>
              </a:buClr>
              <a:buSzPct val="80000"/>
              <a:buFont typeface="Wingdings" pitchFamily="2" charset="2"/>
              <a:buChar char="u"/>
            </a:pPr>
            <a:r>
              <a:rPr lang="en-US" sz="1800" dirty="0">
                <a:solidFill>
                  <a:schemeClr val="tx1"/>
                </a:solidFill>
              </a:rPr>
              <a:t>This is a Heading Level 1 centered on the page.</a:t>
            </a:r>
            <a:r>
              <a:rPr lang="en-US" sz="1800" b="1" dirty="0">
                <a:solidFill>
                  <a:schemeClr val="tx1"/>
                </a:solidFill>
              </a:rPr>
              <a:t>&lt;/h1&gt;</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We will not be covering CSS styles in this class but I will demonstrate a simple way to achieve the same concept from HTML to CSS.  In the end, it’s best to not use any style attributes, as there is an even better way to do this – but that’s for the CSS class!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8972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2019/9/30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840</TotalTime>
  <Words>226</Words>
  <Application>Microsoft Office PowerPoint</Application>
  <PresentationFormat>On-screen Show (4:3)</PresentationFormat>
  <Paragraphs>60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佈景主題</vt:lpstr>
      <vt:lpstr>0413 Paragraph</vt:lpstr>
      <vt:lpstr>0413 Paragraph</vt:lpstr>
      <vt:lpstr>0413.1 Paragraph Video</vt:lpstr>
      <vt:lpstr>0413.1 Paragraph Video</vt:lpstr>
      <vt:lpstr>0413.2 Heading and Assistive Technology</vt:lpstr>
      <vt:lpstr>0413.2 Heading and Assistive Technology</vt:lpstr>
      <vt:lpstr>0412.2 Heading and Assistive Technology</vt:lpstr>
      <vt:lpstr>0413.2 Heading and Assistive Technology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548</cp:revision>
  <dcterms:created xsi:type="dcterms:W3CDTF">2018-09-28T16:40:41Z</dcterms:created>
  <dcterms:modified xsi:type="dcterms:W3CDTF">2019-10-01T05:13:51Z</dcterms:modified>
</cp:coreProperties>
</file>