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72" r:id="rId4"/>
    <p:sldId id="273" r:id="rId5"/>
    <p:sldId id="265" r:id="rId6"/>
    <p:sldId id="266" r:id="rId7"/>
    <p:sldId id="274" r:id="rId8"/>
    <p:sldId id="275" r:id="rId9"/>
    <p:sldId id="276" r:id="rId10"/>
    <p:sldId id="277" r:id="rId11"/>
    <p:sldId id="278" r:id="rId12"/>
    <p:sldId id="279" r:id="rId13"/>
    <p:sldId id="280" r:id="rId14"/>
    <p:sldId id="281"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validator.w3.org/"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validator.w3.org/nu/#file%C2%A0%C2%A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0415 Validation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0415.1 Validation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0415.1 Validation Video: validator.w3.org/nu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537B46E4-058C-4BBE-8F79-2A4DFEA7E2FD}"/>
              </a:ext>
            </a:extLst>
          </p:cNvPr>
          <p:cNvPicPr>
            <a:picLocks noChangeAspect="1"/>
          </p:cNvPicPr>
          <p:nvPr/>
        </p:nvPicPr>
        <p:blipFill>
          <a:blip r:embed="rId3"/>
          <a:stretch>
            <a:fillRect/>
          </a:stretch>
        </p:blipFill>
        <p:spPr>
          <a:xfrm>
            <a:off x="1480075" y="1970753"/>
            <a:ext cx="6228184" cy="4082874"/>
          </a:xfrm>
          <a:prstGeom prst="rect">
            <a:avLst/>
          </a:prstGeom>
          <a:ln>
            <a:solidFill>
              <a:srgbClr val="C00000"/>
            </a:solidFill>
          </a:ln>
        </p:spPr>
      </p:pic>
    </p:spTree>
    <p:extLst>
      <p:ext uri="{BB962C8B-B14F-4D97-AF65-F5344CB8AC3E}">
        <p14:creationId xmlns:p14="http://schemas.microsoft.com/office/powerpoint/2010/main" val="402221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0415.2 Old Validation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6387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0415.2 Old Validation</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31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0415.2 Old Validation</a:t>
            </a:r>
          </a:p>
          <a:p>
            <a:pPr marL="342900" indent="-342900" algn="l">
              <a:buClr>
                <a:srgbClr val="0070C0"/>
              </a:buClr>
              <a:buSzPct val="80000"/>
              <a:buFont typeface="Wingdings" pitchFamily="2" charset="2"/>
              <a:buChar char="u"/>
            </a:pPr>
            <a:r>
              <a:rPr lang="en-US" sz="1800" b="1" dirty="0">
                <a:solidFill>
                  <a:schemeClr val="tx1"/>
                </a:solidFill>
              </a:rPr>
              <a:t>For older websites (using HTML 4.01 or XHTML 1.0)</a:t>
            </a:r>
          </a:p>
          <a:p>
            <a:pPr marL="342900" indent="-342900" algn="l">
              <a:buClr>
                <a:srgbClr val="0070C0"/>
              </a:buClr>
              <a:buSzPct val="80000"/>
              <a:buFont typeface="Wingdings" pitchFamily="2" charset="2"/>
              <a:buChar char="u"/>
            </a:pPr>
            <a:r>
              <a:rPr lang="en-US" sz="1800" dirty="0">
                <a:solidFill>
                  <a:schemeClr val="tx1"/>
                </a:solidFill>
              </a:rPr>
              <a:t>The W3C HTML Validator for web pages using the </a:t>
            </a:r>
            <a:r>
              <a:rPr lang="en-US" sz="1800" b="1" dirty="0">
                <a:solidFill>
                  <a:schemeClr val="tx1"/>
                </a:solidFill>
              </a:rPr>
              <a:t>HTML 4.01 or XHTML 1.0 Doctypes</a:t>
            </a:r>
            <a:r>
              <a:rPr lang="en-US" sz="1800" dirty="0">
                <a:solidFill>
                  <a:schemeClr val="tx1"/>
                </a:solidFill>
              </a:rPr>
              <a:t> is different from the one above, the Nu HTML Validator.</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8D7650E-F64D-4BE9-8618-E93988981779}"/>
              </a:ext>
            </a:extLst>
          </p:cNvPr>
          <p:cNvPicPr>
            <a:picLocks noChangeAspect="1"/>
          </p:cNvPicPr>
          <p:nvPr/>
        </p:nvPicPr>
        <p:blipFill>
          <a:blip r:embed="rId3"/>
          <a:stretch>
            <a:fillRect/>
          </a:stretch>
        </p:blipFill>
        <p:spPr>
          <a:xfrm>
            <a:off x="1763688" y="2861083"/>
            <a:ext cx="6106335" cy="3418063"/>
          </a:xfrm>
          <a:prstGeom prst="rect">
            <a:avLst/>
          </a:prstGeom>
          <a:ln>
            <a:solidFill>
              <a:srgbClr val="C00000"/>
            </a:solidFill>
          </a:ln>
        </p:spPr>
      </p:pic>
    </p:spTree>
    <p:extLst>
      <p:ext uri="{BB962C8B-B14F-4D97-AF65-F5344CB8AC3E}">
        <p14:creationId xmlns:p14="http://schemas.microsoft.com/office/powerpoint/2010/main" val="31033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0415.2 Old Validation</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764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0415.2 Old Validation</a:t>
            </a:r>
          </a:p>
          <a:p>
            <a:pPr marL="342900" indent="-342900" algn="l">
              <a:buClr>
                <a:srgbClr val="0070C0"/>
              </a:buClr>
              <a:buSzPct val="80000"/>
              <a:buFont typeface="+mj-lt"/>
              <a:buAutoNum type="arabicPeriod"/>
            </a:pPr>
            <a:r>
              <a:rPr lang="en-US" sz="1800" b="1" dirty="0">
                <a:solidFill>
                  <a:schemeClr val="tx1"/>
                </a:solidFill>
              </a:rPr>
              <a:t>For doctype HTML 4.01 or XHTML 1.0 </a:t>
            </a:r>
            <a:r>
              <a:rPr lang="en-US" sz="1800" dirty="0">
                <a:solidFill>
                  <a:schemeClr val="tx1"/>
                </a:solidFill>
              </a:rPr>
              <a:t>go to the </a:t>
            </a:r>
            <a:r>
              <a:rPr lang="en-US" sz="1800" u="sng" dirty="0">
                <a:solidFill>
                  <a:schemeClr val="tx1"/>
                </a:solidFill>
                <a:hlinkClick r:id="rId2">
                  <a:extLst>
                    <a:ext uri="{A12FA001-AC4F-418D-AE19-62706E023703}">
                      <ahyp:hlinkClr xmlns:ahyp="http://schemas.microsoft.com/office/drawing/2018/hyperlinkcolor" val="tx"/>
                    </a:ext>
                  </a:extLst>
                </a:hlinkClick>
              </a:rPr>
              <a:t>W3C – HTML Validator (Links to an external site.)</a:t>
            </a:r>
            <a:r>
              <a:rPr lang="en-US" sz="1800" dirty="0">
                <a:solidFill>
                  <a:schemeClr val="tx1"/>
                </a:solidFill>
              </a:rPr>
              <a:t>: </a:t>
            </a:r>
          </a:p>
          <a:p>
            <a:pPr marL="342900" indent="-342900" algn="l">
              <a:buClr>
                <a:srgbClr val="0070C0"/>
              </a:buClr>
              <a:buSzPct val="80000"/>
              <a:buFont typeface="+mj-lt"/>
              <a:buAutoNum type="arabicPeriod"/>
            </a:pPr>
            <a:r>
              <a:rPr lang="en-US" sz="1800" dirty="0">
                <a:solidFill>
                  <a:schemeClr val="tx1"/>
                </a:solidFill>
              </a:rPr>
              <a:t>Select the tab: “</a:t>
            </a:r>
            <a:r>
              <a:rPr lang="en-US" sz="1800" b="1" dirty="0">
                <a:solidFill>
                  <a:schemeClr val="tx1"/>
                </a:solidFill>
              </a:rPr>
              <a:t>Validate by File Upload</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Click the “</a:t>
            </a:r>
            <a:r>
              <a:rPr lang="en-US" sz="1800" b="1" dirty="0">
                <a:solidFill>
                  <a:schemeClr val="tx1"/>
                </a:solidFill>
              </a:rPr>
              <a:t>Browse</a:t>
            </a:r>
            <a:r>
              <a:rPr lang="en-US" sz="1800" dirty="0">
                <a:solidFill>
                  <a:schemeClr val="tx1"/>
                </a:solidFill>
              </a:rPr>
              <a:t>” button and locate the HTML file you wish to validate.</a:t>
            </a:r>
          </a:p>
          <a:p>
            <a:pPr marL="342900" indent="-342900" algn="l">
              <a:buClr>
                <a:srgbClr val="0070C0"/>
              </a:buClr>
              <a:buSzPct val="80000"/>
              <a:buFont typeface="+mj-lt"/>
              <a:buAutoNum type="arabicPeriod"/>
            </a:pPr>
            <a:r>
              <a:rPr lang="en-US" sz="1800" dirty="0">
                <a:solidFill>
                  <a:schemeClr val="tx1"/>
                </a:solidFill>
              </a:rPr>
              <a:t>If your page validates – you get green!</a:t>
            </a:r>
          </a:p>
          <a:p>
            <a:pPr marL="342900" indent="-342900" algn="l">
              <a:buClr>
                <a:srgbClr val="0070C0"/>
              </a:buClr>
              <a:buSzPct val="80000"/>
              <a:buFont typeface="+mj-lt"/>
              <a:buAutoNum type="arabicPeriod"/>
            </a:pPr>
            <a:r>
              <a:rPr lang="en-US" sz="1800" dirty="0">
                <a:solidFill>
                  <a:schemeClr val="tx1"/>
                </a:solidFill>
              </a:rPr>
              <a:t>If your page does not validate (a red bar shows), make the corrections and validate until you get a message that your page validates. </a:t>
            </a:r>
            <a:r>
              <a:rPr lang="en-US" sz="1800" b="1" u="sng" dirty="0">
                <a:solidFill>
                  <a:schemeClr val="tx1"/>
                </a:solidFill>
              </a:rPr>
              <a:t>TIP</a:t>
            </a:r>
            <a:r>
              <a:rPr lang="en-US" sz="1800" dirty="0">
                <a:solidFill>
                  <a:schemeClr val="tx1"/>
                </a:solidFill>
              </a:rPr>
              <a:t>: </a:t>
            </a:r>
            <a:r>
              <a:rPr lang="en-US" sz="1800" b="1" i="1" dirty="0">
                <a:solidFill>
                  <a:schemeClr val="tx1"/>
                </a:solidFill>
              </a:rPr>
              <a:t>correct only the first listed problem</a:t>
            </a:r>
            <a:r>
              <a:rPr lang="en-US" sz="1800" dirty="0">
                <a:solidFill>
                  <a:schemeClr val="tx1"/>
                </a:solidFill>
              </a:rPr>
              <a:t>; save your document and try again. Sometimes fixing the first problem fixes the rest of them.</a:t>
            </a:r>
          </a:p>
          <a:p>
            <a:pPr marL="342900" indent="-342900" algn="l">
              <a:buClr>
                <a:srgbClr val="0070C0"/>
              </a:buClr>
              <a:buSzPct val="80000"/>
              <a:buFont typeface="+mj-lt"/>
              <a:buAutoNum type="arabicPeriod"/>
            </a:pPr>
            <a:r>
              <a:rPr lang="en-US" sz="1800" dirty="0">
                <a:solidFill>
                  <a:schemeClr val="tx1"/>
                </a:solidFill>
              </a:rPr>
              <a:t>For fun you could put a “Validate Icon” on your page </a:t>
            </a:r>
            <a:r>
              <a:rPr lang="en-US" sz="1800" b="1" dirty="0">
                <a:solidFill>
                  <a:schemeClr val="tx1"/>
                </a:solidFill>
              </a:rPr>
              <a:t>ONLY</a:t>
            </a:r>
            <a:r>
              <a:rPr lang="en-US" sz="1800" dirty="0">
                <a:solidFill>
                  <a:schemeClr val="tx1"/>
                </a:solidFill>
              </a:rPr>
              <a:t> FOR HTML 4.01 or XHTML 1.0.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156B6EC-D84A-4F1B-AD9B-E10C5B8560F2}"/>
              </a:ext>
            </a:extLst>
          </p:cNvPr>
          <p:cNvPicPr>
            <a:picLocks noChangeAspect="1"/>
          </p:cNvPicPr>
          <p:nvPr/>
        </p:nvPicPr>
        <p:blipFill>
          <a:blip r:embed="rId4"/>
          <a:stretch>
            <a:fillRect/>
          </a:stretch>
        </p:blipFill>
        <p:spPr>
          <a:xfrm>
            <a:off x="3194536" y="5218425"/>
            <a:ext cx="1400175" cy="600075"/>
          </a:xfrm>
          <a:prstGeom prst="rect">
            <a:avLst/>
          </a:prstGeom>
          <a:ln>
            <a:solidFill>
              <a:srgbClr val="C00000"/>
            </a:solidFill>
          </a:ln>
        </p:spPr>
      </p:pic>
    </p:spTree>
    <p:extLst>
      <p:ext uri="{BB962C8B-B14F-4D97-AF65-F5344CB8AC3E}">
        <p14:creationId xmlns:p14="http://schemas.microsoft.com/office/powerpoint/2010/main" val="303613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0415.2 Old Validation</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6369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0415.2 Old Validation</a:t>
            </a:r>
          </a:p>
          <a:p>
            <a:pPr marL="342900" indent="-342900" algn="l">
              <a:buClr>
                <a:srgbClr val="0070C0"/>
              </a:buClr>
              <a:buSzPct val="80000"/>
              <a:buFont typeface="Wingdings" pitchFamily="2" charset="2"/>
              <a:buChar char="u"/>
            </a:pPr>
            <a:r>
              <a:rPr lang="en-US" sz="1600" b="1" dirty="0">
                <a:solidFill>
                  <a:schemeClr val="tx1"/>
                </a:solidFill>
              </a:rPr>
              <a:t>Do not get discouraged if you have a “ton” of errors!</a:t>
            </a:r>
          </a:p>
          <a:p>
            <a:pPr marL="342900" indent="-342900" algn="l">
              <a:buClr>
                <a:srgbClr val="0070C0"/>
              </a:buClr>
              <a:buSzPct val="80000"/>
              <a:buFont typeface="Wingdings" pitchFamily="2" charset="2"/>
              <a:buChar char="u"/>
            </a:pPr>
            <a:r>
              <a:rPr lang="en-US" sz="1600" dirty="0">
                <a:solidFill>
                  <a:schemeClr val="tx1"/>
                </a:solidFill>
              </a:rPr>
              <a:t>The top mistakes are:</a:t>
            </a:r>
          </a:p>
          <a:p>
            <a:pPr marL="800100" lvl="1" indent="-342900" algn="l">
              <a:buClr>
                <a:srgbClr val="0070C0"/>
              </a:buClr>
              <a:buSzPct val="80000"/>
              <a:buFont typeface="Wingdings" pitchFamily="2" charset="2"/>
              <a:buChar char="u"/>
            </a:pPr>
            <a:r>
              <a:rPr lang="en-US" sz="1600" b="1" dirty="0">
                <a:solidFill>
                  <a:schemeClr val="tx1"/>
                </a:solidFill>
              </a:rPr>
              <a:t>Typos</a:t>
            </a:r>
            <a:r>
              <a:rPr lang="en-US" sz="1600" dirty="0">
                <a:solidFill>
                  <a:schemeClr val="tx1"/>
                </a:solidFill>
              </a:rPr>
              <a:t> – watch out for inverted letters in your tags (my personal most common error!)</a:t>
            </a:r>
          </a:p>
          <a:p>
            <a:pPr marL="800100" lvl="1" indent="-342900" algn="l">
              <a:buClr>
                <a:srgbClr val="0070C0"/>
              </a:buClr>
              <a:buSzPct val="80000"/>
              <a:buFont typeface="Wingdings" pitchFamily="2" charset="2"/>
              <a:buChar char="u"/>
            </a:pPr>
            <a:r>
              <a:rPr lang="en-US" sz="1600" b="1" dirty="0">
                <a:solidFill>
                  <a:schemeClr val="tx1"/>
                </a:solidFill>
              </a:rPr>
              <a:t>Missing quotation marks</a:t>
            </a:r>
            <a:r>
              <a:rPr lang="en-US" sz="1600" dirty="0">
                <a:solidFill>
                  <a:schemeClr val="tx1"/>
                </a:solidFill>
              </a:rPr>
              <a:t> (only the opening or the closing quote was placed).</a:t>
            </a:r>
          </a:p>
          <a:p>
            <a:pPr marL="800100" lvl="1" indent="-342900" algn="l">
              <a:buClr>
                <a:srgbClr val="0070C0"/>
              </a:buClr>
              <a:buSzPct val="80000"/>
              <a:buFont typeface="Wingdings" pitchFamily="2" charset="2"/>
              <a:buChar char="u"/>
            </a:pPr>
            <a:r>
              <a:rPr lang="en-US" sz="1600" b="1" dirty="0">
                <a:solidFill>
                  <a:schemeClr val="tx1"/>
                </a:solidFill>
              </a:rPr>
              <a:t>Missing closing &gt; angle brackets!</a:t>
            </a:r>
            <a:endParaRPr lang="en-US" sz="1600" dirty="0">
              <a:solidFill>
                <a:schemeClr val="tx1"/>
              </a:solidFill>
            </a:endParaRPr>
          </a:p>
          <a:p>
            <a:pPr marL="800100" lvl="1" indent="-342900" algn="l">
              <a:buClr>
                <a:srgbClr val="0070C0"/>
              </a:buClr>
              <a:buSzPct val="80000"/>
              <a:buFont typeface="Wingdings" pitchFamily="2" charset="2"/>
              <a:buChar char="u"/>
            </a:pPr>
            <a:r>
              <a:rPr lang="en-US" sz="1600" b="1" dirty="0">
                <a:solidFill>
                  <a:schemeClr val="tx1"/>
                </a:solidFill>
              </a:rPr>
              <a:t>Missing equal sign (=)</a:t>
            </a:r>
            <a:r>
              <a:rPr lang="en-US" sz="1600" dirty="0">
                <a:solidFill>
                  <a:schemeClr val="tx1"/>
                </a:solidFill>
              </a:rPr>
              <a:t> between attributes and values</a:t>
            </a:r>
          </a:p>
          <a:p>
            <a:pPr marL="800100" lvl="1" indent="-342900" algn="l">
              <a:buClr>
                <a:srgbClr val="0070C0"/>
              </a:buClr>
              <a:buSzPct val="80000"/>
              <a:buFont typeface="Wingdings" pitchFamily="2" charset="2"/>
              <a:buChar char="u"/>
            </a:pPr>
            <a:r>
              <a:rPr lang="en-US" sz="1600" b="1" dirty="0">
                <a:solidFill>
                  <a:schemeClr val="tx1"/>
                </a:solidFill>
              </a:rPr>
              <a:t>Differentiate between colons ( : ) and semi-colons ( ; </a:t>
            </a:r>
            <a:r>
              <a:rPr lang="en-US" sz="1600" dirty="0">
                <a:solidFill>
                  <a:schemeClr val="tx1"/>
                </a:solidFill>
              </a:rPr>
              <a:t>) – They look the same, so sometimes I find that I need to zoom in to read my page better (poor eyesight…).</a:t>
            </a:r>
          </a:p>
          <a:p>
            <a:pPr marL="800100" lvl="1" indent="-342900" algn="l">
              <a:buClr>
                <a:srgbClr val="0070C0"/>
              </a:buClr>
              <a:buSzPct val="80000"/>
              <a:buFont typeface="Wingdings" pitchFamily="2" charset="2"/>
              <a:buChar char="u"/>
            </a:pPr>
            <a:r>
              <a:rPr lang="en-US" sz="1600" b="1" dirty="0">
                <a:solidFill>
                  <a:schemeClr val="tx1"/>
                </a:solidFill>
              </a:rPr>
              <a:t>The DOCTYPE and the META tag</a:t>
            </a:r>
            <a:r>
              <a:rPr lang="en-US" sz="1600" dirty="0">
                <a:solidFill>
                  <a:schemeClr val="tx1"/>
                </a:solidFill>
              </a:rPr>
              <a:t> for charset are often another area of problems…these two need to be written EXACTLY as shown – uppercase and lower case sensitivity included!</a:t>
            </a:r>
          </a:p>
          <a:p>
            <a:pPr marL="800100" lvl="1" indent="-342900" algn="l">
              <a:buClr>
                <a:srgbClr val="0070C0"/>
              </a:buClr>
              <a:buSzPct val="80000"/>
              <a:buFont typeface="Wingdings" pitchFamily="2" charset="2"/>
              <a:buChar char="u"/>
            </a:pPr>
            <a:r>
              <a:rPr lang="en-US" sz="1600" b="1" dirty="0">
                <a:solidFill>
                  <a:schemeClr val="tx1"/>
                </a:solidFill>
              </a:rPr>
              <a:t>Watch out for extra “spaces” in your DOCTYPE or META tags – these will cause “warnings”.</a:t>
            </a:r>
            <a:endParaRPr lang="en-US" sz="1600" dirty="0">
              <a:solidFill>
                <a:schemeClr val="tx1"/>
              </a:solidFill>
            </a:endParaRPr>
          </a:p>
          <a:p>
            <a:pPr marL="800100" lvl="1" indent="-342900" algn="l">
              <a:buClr>
                <a:srgbClr val="0070C0"/>
              </a:buClr>
              <a:buSzPct val="80000"/>
              <a:buFont typeface="Wingdings" pitchFamily="2" charset="2"/>
              <a:buChar char="u"/>
            </a:pPr>
            <a:r>
              <a:rPr lang="en-US" sz="1600" b="1" dirty="0">
                <a:solidFill>
                  <a:schemeClr val="tx1"/>
                </a:solidFill>
              </a:rPr>
              <a:t>Issue with block level and inline level element </a:t>
            </a:r>
            <a:r>
              <a:rPr lang="en-US" sz="1600" dirty="0">
                <a:solidFill>
                  <a:schemeClr val="tx1"/>
                </a:solidFill>
              </a:rPr>
              <a:t>– remember that inline elements must be within a block level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031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 Validation</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789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 Validation</a:t>
            </a:r>
          </a:p>
          <a:p>
            <a:pPr marL="342900" indent="-342900" algn="l">
              <a:buClr>
                <a:srgbClr val="0070C0"/>
              </a:buClr>
              <a:buSzPct val="80000"/>
              <a:buFont typeface="Wingdings" pitchFamily="2" charset="2"/>
              <a:buChar char="u"/>
            </a:pPr>
            <a:r>
              <a:rPr lang="en-US" sz="1800" b="1" dirty="0">
                <a:solidFill>
                  <a:schemeClr val="tx1"/>
                </a:solidFill>
              </a:rPr>
              <a:t>Validating your Web Page:</a:t>
            </a:r>
          </a:p>
          <a:p>
            <a:pPr marL="342900" indent="-342900" algn="l">
              <a:buClr>
                <a:srgbClr val="0070C0"/>
              </a:buClr>
              <a:buSzPct val="80000"/>
              <a:buFont typeface="Wingdings" pitchFamily="2" charset="2"/>
              <a:buChar char="u"/>
            </a:pPr>
            <a:r>
              <a:rPr lang="en-US" sz="1800" b="1" dirty="0">
                <a:solidFill>
                  <a:schemeClr val="tx1"/>
                </a:solidFill>
              </a:rPr>
              <a:t>It is mandatory for web designers to write valid HTML/XHTML</a:t>
            </a:r>
          </a:p>
          <a:p>
            <a:pPr marL="342900" indent="-342900" algn="l">
              <a:buClr>
                <a:srgbClr val="0070C0"/>
              </a:buClr>
              <a:buSzPct val="80000"/>
              <a:buFont typeface="Wingdings" pitchFamily="2" charset="2"/>
              <a:buChar char="u"/>
            </a:pPr>
            <a:r>
              <a:rPr lang="en-US" sz="1800" dirty="0">
                <a:solidFill>
                  <a:schemeClr val="tx1"/>
                </a:solidFill>
              </a:rPr>
              <a:t>Any web design firm will expect you to know and understand what it means to write “valid code”. So, before we move on with more tags, let’s look at what we have so far and make sure that it really is “valid”! </a:t>
            </a:r>
          </a:p>
          <a:p>
            <a:pPr marL="342900" indent="-342900" algn="l">
              <a:buClr>
                <a:srgbClr val="0070C0"/>
              </a:buClr>
              <a:buSzPct val="80000"/>
              <a:buFont typeface="Wingdings" pitchFamily="2" charset="2"/>
              <a:buChar char="u"/>
            </a:pPr>
            <a:r>
              <a:rPr lang="en-US" sz="1800" dirty="0">
                <a:solidFill>
                  <a:schemeClr val="tx1"/>
                </a:solidFill>
              </a:rPr>
              <a:t>Think of validation like a spell check or grammar check in Microsoft Word. The validator will pick up all your typos and ‘punctuation’ to ensure that your tags are correctly written.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 Validation</a:t>
            </a:r>
            <a:endParaRPr lang="zh-TW" altLang="en-US" b="1" dirty="0">
              <a:solidFill>
                <a:srgbClr val="FFFF00"/>
              </a:solidFill>
            </a:endParaRPr>
          </a:p>
        </p:txBody>
      </p:sp>
      <p:sp>
        <p:nvSpPr>
          <p:cNvPr id="3" name="副標題 2"/>
          <p:cNvSpPr>
            <a:spLocks noGrp="1"/>
          </p:cNvSpPr>
          <p:nvPr>
            <p:ph type="subTitle" idx="1"/>
          </p:nvPr>
        </p:nvSpPr>
        <p:spPr>
          <a:xfrm>
            <a:off x="501534" y="1320806"/>
            <a:ext cx="2990346" cy="246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 Validation</a:t>
            </a:r>
          </a:p>
          <a:p>
            <a:pPr marL="342900" indent="-342900" algn="l">
              <a:buClr>
                <a:srgbClr val="0070C0"/>
              </a:buClr>
              <a:buSzPct val="80000"/>
              <a:buFont typeface="Wingdings" pitchFamily="2" charset="2"/>
              <a:buChar char="u"/>
            </a:pPr>
            <a:r>
              <a:rPr lang="en-US" sz="1800" b="1" dirty="0">
                <a:solidFill>
                  <a:schemeClr val="tx1"/>
                </a:solidFill>
              </a:rPr>
              <a:t>W3C Validation Checker:</a:t>
            </a:r>
          </a:p>
          <a:p>
            <a:pPr marL="342900" indent="-342900" algn="l">
              <a:buClr>
                <a:srgbClr val="0070C0"/>
              </a:buClr>
              <a:buSzPct val="80000"/>
              <a:buFont typeface="Wingdings" pitchFamily="2" charset="2"/>
              <a:buChar char="u"/>
            </a:pPr>
            <a:r>
              <a:rPr lang="en-US" sz="1800" dirty="0">
                <a:solidFill>
                  <a:schemeClr val="tx1"/>
                </a:solidFill>
              </a:rPr>
              <a:t>We will be using the W3C’s validation service although there are others.</a:t>
            </a:r>
          </a:p>
          <a:p>
            <a:pPr marL="342900" indent="-342900" algn="l">
              <a:buClr>
                <a:srgbClr val="0070C0"/>
              </a:buClr>
              <a:buSzPct val="80000"/>
              <a:buFont typeface="Wingdings" pitchFamily="2" charset="2"/>
              <a:buChar char="u"/>
            </a:pPr>
            <a:r>
              <a:rPr lang="en-US" sz="1800" b="1" dirty="0">
                <a:solidFill>
                  <a:schemeClr val="tx1"/>
                </a:solidFill>
              </a:rPr>
              <a:t>For HTML5 Doctype use the “</a:t>
            </a:r>
            <a:r>
              <a:rPr lang="en-US" sz="1800" b="1" u="sng" dirty="0">
                <a:solidFill>
                  <a:schemeClr val="tx1"/>
                </a:solidFill>
                <a:hlinkClick r:id="rId2">
                  <a:extLst>
                    <a:ext uri="{A12FA001-AC4F-418D-AE19-62706E023703}">
                      <ahyp:hlinkClr xmlns:ahyp="http://schemas.microsoft.com/office/drawing/2018/hyperlinkcolor" val="tx"/>
                    </a:ext>
                  </a:extLst>
                </a:hlinkClick>
              </a:rPr>
              <a:t>Nu” HTML Checker from the W3C</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F583C26-64D9-41C8-8530-7858D343C70E}"/>
              </a:ext>
            </a:extLst>
          </p:cNvPr>
          <p:cNvPicPr>
            <a:picLocks noChangeAspect="1"/>
          </p:cNvPicPr>
          <p:nvPr/>
        </p:nvPicPr>
        <p:blipFill>
          <a:blip r:embed="rId4"/>
          <a:stretch>
            <a:fillRect/>
          </a:stretch>
        </p:blipFill>
        <p:spPr>
          <a:xfrm>
            <a:off x="3591752" y="1349250"/>
            <a:ext cx="5095048" cy="4573116"/>
          </a:xfrm>
          <a:prstGeom prst="rect">
            <a:avLst/>
          </a:prstGeom>
          <a:ln>
            <a:solidFill>
              <a:srgbClr val="C00000"/>
            </a:solidFill>
          </a:ln>
        </p:spPr>
      </p:pic>
    </p:spTree>
    <p:extLst>
      <p:ext uri="{BB962C8B-B14F-4D97-AF65-F5344CB8AC3E}">
        <p14:creationId xmlns:p14="http://schemas.microsoft.com/office/powerpoint/2010/main" val="208973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 Validation</a:t>
            </a:r>
            <a:endParaRPr lang="zh-TW" altLang="en-US" b="1" dirty="0">
              <a:solidFill>
                <a:srgbClr val="FFFF00"/>
              </a:solidFill>
            </a:endParaRPr>
          </a:p>
        </p:txBody>
      </p:sp>
      <p:sp>
        <p:nvSpPr>
          <p:cNvPr id="3" name="副標題 2"/>
          <p:cNvSpPr>
            <a:spLocks noGrp="1"/>
          </p:cNvSpPr>
          <p:nvPr>
            <p:ph type="subTitle" idx="1"/>
          </p:nvPr>
        </p:nvSpPr>
        <p:spPr>
          <a:xfrm>
            <a:off x="501534" y="1320806"/>
            <a:ext cx="8030906" cy="23972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 Validation</a:t>
            </a:r>
          </a:p>
          <a:p>
            <a:pPr marL="342900" indent="-342900" algn="l">
              <a:buClr>
                <a:srgbClr val="0070C0"/>
              </a:buClr>
              <a:buSzPct val="80000"/>
              <a:buFont typeface="Wingdings" pitchFamily="2" charset="2"/>
              <a:buChar char="u"/>
            </a:pPr>
            <a:r>
              <a:rPr lang="en-US" sz="1800" dirty="0">
                <a:solidFill>
                  <a:schemeClr val="tx1"/>
                </a:solidFill>
              </a:rPr>
              <a:t>Note: </a:t>
            </a:r>
            <a:r>
              <a:rPr lang="en-US" sz="1800" b="1" dirty="0">
                <a:solidFill>
                  <a:schemeClr val="tx1"/>
                </a:solidFill>
              </a:rPr>
              <a:t>HTML5</a:t>
            </a:r>
            <a:r>
              <a:rPr lang="en-US" sz="1800" dirty="0">
                <a:solidFill>
                  <a:schemeClr val="tx1"/>
                </a:solidFill>
              </a:rPr>
              <a:t> does </a:t>
            </a:r>
            <a:r>
              <a:rPr lang="en-US" sz="1800" b="1" dirty="0">
                <a:solidFill>
                  <a:schemeClr val="tx1"/>
                </a:solidFill>
              </a:rPr>
              <a:t>not</a:t>
            </a:r>
            <a:r>
              <a:rPr lang="en-US" sz="1800" dirty="0">
                <a:solidFill>
                  <a:schemeClr val="tx1"/>
                </a:solidFill>
              </a:rPr>
              <a:t> have a “validation icon” as you have with HTML 4.01 or XHTML!</a:t>
            </a:r>
          </a:p>
          <a:p>
            <a:pPr marL="342900" indent="-342900" algn="l">
              <a:buClr>
                <a:srgbClr val="0070C0"/>
              </a:buClr>
              <a:buSzPct val="80000"/>
              <a:buFont typeface="Wingdings" pitchFamily="2" charset="2"/>
              <a:buChar char="u"/>
            </a:pPr>
            <a:r>
              <a:rPr lang="en-US" sz="1800" dirty="0">
                <a:solidFill>
                  <a:schemeClr val="tx1"/>
                </a:solidFill>
              </a:rPr>
              <a:t>Make sure to check the checkboxes to "Show: source, outline, image report". Choose your file and click on the "Check" button. If all goes well, you will that "Green bar of success" that let's you know that there were no errors or warnings. That doesn't mean your code is perfect but as far as the specifications go, this is what you are aiming for!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08A15FB-0605-4A46-B2E2-9D17B8B6452C}"/>
              </a:ext>
            </a:extLst>
          </p:cNvPr>
          <p:cNvPicPr>
            <a:picLocks noChangeAspect="1"/>
          </p:cNvPicPr>
          <p:nvPr/>
        </p:nvPicPr>
        <p:blipFill>
          <a:blip r:embed="rId3"/>
          <a:stretch>
            <a:fillRect/>
          </a:stretch>
        </p:blipFill>
        <p:spPr>
          <a:xfrm>
            <a:off x="5474915" y="3862028"/>
            <a:ext cx="3057525" cy="2590800"/>
          </a:xfrm>
          <a:prstGeom prst="rect">
            <a:avLst/>
          </a:prstGeom>
          <a:ln>
            <a:solidFill>
              <a:srgbClr val="C00000"/>
            </a:solidFill>
          </a:ln>
        </p:spPr>
      </p:pic>
      <p:sp>
        <p:nvSpPr>
          <p:cNvPr id="11" name="副標題 2">
            <a:extLst>
              <a:ext uri="{FF2B5EF4-FFF2-40B4-BE49-F238E27FC236}">
                <a16:creationId xmlns:a16="http://schemas.microsoft.com/office/drawing/2014/main" id="{815815FC-2643-4F49-8F8E-1D40257A85CC}"/>
              </a:ext>
            </a:extLst>
          </p:cNvPr>
          <p:cNvSpPr txBox="1">
            <a:spLocks/>
          </p:cNvSpPr>
          <p:nvPr/>
        </p:nvSpPr>
        <p:spPr>
          <a:xfrm>
            <a:off x="513747" y="3862028"/>
            <a:ext cx="4671111" cy="113068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When you check all the boxes for </a:t>
            </a:r>
            <a:r>
              <a:rPr lang="en-US" sz="1800" b="1" dirty="0">
                <a:solidFill>
                  <a:schemeClr val="tx1"/>
                </a:solidFill>
              </a:rPr>
              <a:t>Show source, outline and image report,</a:t>
            </a:r>
            <a:r>
              <a:rPr lang="en-US" sz="1800" dirty="0">
                <a:solidFill>
                  <a:schemeClr val="tx1"/>
                </a:solidFill>
              </a:rPr>
              <a:t> take a look at the results, scroll to bottom to see results. </a:t>
            </a:r>
          </a:p>
        </p:txBody>
      </p:sp>
    </p:spTree>
    <p:extLst>
      <p:ext uri="{BB962C8B-B14F-4D97-AF65-F5344CB8AC3E}">
        <p14:creationId xmlns:p14="http://schemas.microsoft.com/office/powerpoint/2010/main" val="207380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0415.1 Validation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75129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0415.1 Validation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0415.1 Validation Video: Create a HTML file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0D9B646-6C2D-4B61-9B3E-A5B342FA7B08}"/>
              </a:ext>
            </a:extLst>
          </p:cNvPr>
          <p:cNvPicPr>
            <a:picLocks noChangeAspect="1"/>
          </p:cNvPicPr>
          <p:nvPr/>
        </p:nvPicPr>
        <p:blipFill>
          <a:blip r:embed="rId3"/>
          <a:stretch>
            <a:fillRect/>
          </a:stretch>
        </p:blipFill>
        <p:spPr>
          <a:xfrm>
            <a:off x="1524000" y="2022469"/>
            <a:ext cx="5934075" cy="3514725"/>
          </a:xfrm>
          <a:prstGeom prst="rect">
            <a:avLst/>
          </a:prstGeom>
          <a:ln>
            <a:solidFill>
              <a:srgbClr val="C00000"/>
            </a:solidFill>
          </a:ln>
        </p:spPr>
      </p:pic>
    </p:spTree>
    <p:extLst>
      <p:ext uri="{BB962C8B-B14F-4D97-AF65-F5344CB8AC3E}">
        <p14:creationId xmlns:p14="http://schemas.microsoft.com/office/powerpoint/2010/main" val="231619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0415.1 Validation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0415.1 Validation Video: validator.w3.org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D6DCABD3-C4C8-4B5F-89C8-95B466412C99}"/>
              </a:ext>
            </a:extLst>
          </p:cNvPr>
          <p:cNvPicPr>
            <a:picLocks noChangeAspect="1"/>
          </p:cNvPicPr>
          <p:nvPr/>
        </p:nvPicPr>
        <p:blipFill>
          <a:blip r:embed="rId3"/>
          <a:stretch>
            <a:fillRect/>
          </a:stretch>
        </p:blipFill>
        <p:spPr>
          <a:xfrm>
            <a:off x="930275" y="1901153"/>
            <a:ext cx="6804248" cy="3814146"/>
          </a:xfrm>
          <a:prstGeom prst="rect">
            <a:avLst/>
          </a:prstGeom>
          <a:ln>
            <a:solidFill>
              <a:srgbClr val="C00000"/>
            </a:solidFill>
          </a:ln>
        </p:spPr>
      </p:pic>
    </p:spTree>
    <p:extLst>
      <p:ext uri="{BB962C8B-B14F-4D97-AF65-F5344CB8AC3E}">
        <p14:creationId xmlns:p14="http://schemas.microsoft.com/office/powerpoint/2010/main" val="190010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0415.1 Validation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0415.1 Validation Video: validator.w3.org/nu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B7AAAE4-79D9-442C-8347-92B3BF55E6CE}"/>
              </a:ext>
            </a:extLst>
          </p:cNvPr>
          <p:cNvPicPr>
            <a:picLocks noChangeAspect="1"/>
          </p:cNvPicPr>
          <p:nvPr/>
        </p:nvPicPr>
        <p:blipFill>
          <a:blip r:embed="rId3"/>
          <a:stretch>
            <a:fillRect/>
          </a:stretch>
        </p:blipFill>
        <p:spPr>
          <a:xfrm>
            <a:off x="634235" y="1870654"/>
            <a:ext cx="7919864" cy="3101447"/>
          </a:xfrm>
          <a:prstGeom prst="rect">
            <a:avLst/>
          </a:prstGeom>
          <a:ln>
            <a:solidFill>
              <a:srgbClr val="C00000"/>
            </a:solidFill>
          </a:ln>
        </p:spPr>
      </p:pic>
    </p:spTree>
    <p:extLst>
      <p:ext uri="{BB962C8B-B14F-4D97-AF65-F5344CB8AC3E}">
        <p14:creationId xmlns:p14="http://schemas.microsoft.com/office/powerpoint/2010/main" val="96518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0415.1 Validation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0415.1 Validation Video: validator.w3.org/nu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6FBBD02-58F4-494C-B406-07CA55CD9C45}"/>
              </a:ext>
            </a:extLst>
          </p:cNvPr>
          <p:cNvPicPr>
            <a:picLocks noChangeAspect="1"/>
          </p:cNvPicPr>
          <p:nvPr/>
        </p:nvPicPr>
        <p:blipFill>
          <a:blip r:embed="rId3"/>
          <a:stretch>
            <a:fillRect/>
          </a:stretch>
        </p:blipFill>
        <p:spPr>
          <a:xfrm>
            <a:off x="1259632" y="1811903"/>
            <a:ext cx="6948264" cy="4521291"/>
          </a:xfrm>
          <a:prstGeom prst="rect">
            <a:avLst/>
          </a:prstGeom>
          <a:ln>
            <a:solidFill>
              <a:srgbClr val="C00000"/>
            </a:solidFill>
          </a:ln>
        </p:spPr>
      </p:pic>
    </p:spTree>
    <p:extLst>
      <p:ext uri="{BB962C8B-B14F-4D97-AF65-F5344CB8AC3E}">
        <p14:creationId xmlns:p14="http://schemas.microsoft.com/office/powerpoint/2010/main" val="5997460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473</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0415 Validation</vt:lpstr>
      <vt:lpstr>0415 Validation</vt:lpstr>
      <vt:lpstr>0415 Validation</vt:lpstr>
      <vt:lpstr>0415 Validation</vt:lpstr>
      <vt:lpstr>0415.1 Validation Video</vt:lpstr>
      <vt:lpstr>0415.1 Validation Video</vt:lpstr>
      <vt:lpstr>0415.1 Validation Video</vt:lpstr>
      <vt:lpstr>0415.1 Validation Video</vt:lpstr>
      <vt:lpstr>0415.1 Validation Video</vt:lpstr>
      <vt:lpstr>0415.1 Validation Video</vt:lpstr>
      <vt:lpstr>0415.2 Old Validation</vt:lpstr>
      <vt:lpstr>0415.2 Old Validation</vt:lpstr>
      <vt:lpstr>0415.2 Old Validation</vt:lpstr>
      <vt:lpstr>0415.2 Old Validation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571</cp:revision>
  <dcterms:created xsi:type="dcterms:W3CDTF">2018-09-28T16:40:41Z</dcterms:created>
  <dcterms:modified xsi:type="dcterms:W3CDTF">2019-10-03T02:29:09Z</dcterms:modified>
</cp:coreProperties>
</file>