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3" r:id="rId3"/>
    <p:sldId id="276" r:id="rId4"/>
    <p:sldId id="277" r:id="rId5"/>
    <p:sldId id="268" r:id="rId6"/>
    <p:sldId id="269" r:id="rId7"/>
    <p:sldId id="270" r:id="rId8"/>
    <p:sldId id="271" r:id="rId9"/>
    <p:sldId id="265" r:id="rId10"/>
    <p:sldId id="266" r:id="rId11"/>
    <p:sldId id="273" r:id="rId12"/>
    <p:sldId id="272" r:id="rId13"/>
    <p:sldId id="274" r:id="rId14"/>
    <p:sldId id="275" r:id="rId15"/>
    <p:sldId id="278" r:id="rId16"/>
    <p:sldId id="279" r:id="rId17"/>
    <p:sldId id="280" r:id="rId18"/>
    <p:sldId id="281" r:id="rId19"/>
    <p:sldId id="259" r:id="rId2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30" autoAdjust="0"/>
    <p:restoredTop sz="94660"/>
  </p:normalViewPr>
  <p:slideViewPr>
    <p:cSldViewPr>
      <p:cViewPr varScale="1">
        <p:scale>
          <a:sx n="80" d="100"/>
          <a:sy n="80" d="100"/>
        </p:scale>
        <p:origin x="47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2019/10/2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2019/10/2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2019/10/2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2019/10/2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2019/10/2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2019/10/2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2019/10/2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2019/10/2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2019/10/2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2019/10/2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2019/10/2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2019/10/2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2019/10/2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ucsc-extension.instructure.com/courses/3825/pages/1-dot-1-welcome?module_item_id=42202"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ucsc-extension.instructure.com/courses/3825/pages/1-dot-1-welcome?module_item_id=42202" TargetMode="External"/><Relationship Id="rId2" Type="http://schemas.openxmlformats.org/officeDocument/2006/relationships/hyperlink" Target="http://reference.sitepoint.com/html/lang-codes"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www.w3.org/TR/html5/the-b-element.html#the-b-element" TargetMode="External"/><Relationship Id="rId2" Type="http://schemas.openxmlformats.org/officeDocument/2006/relationships/hyperlink" Target="http://dev.w3.org/html5/markup/b.html" TargetMode="External"/><Relationship Id="rId1" Type="http://schemas.openxmlformats.org/officeDocument/2006/relationships/slideLayout" Target="../slideLayouts/slideLayout1.xml"/><Relationship Id="rId4" Type="http://schemas.openxmlformats.org/officeDocument/2006/relationships/hyperlink" Target="https://ucsc-extension.instructure.com/courses/3825/pages/1-dot-1-welcome?module_item_id=42202"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ucsc-extension.instructure.com/courses/3825/pages/1-dot-1-welcome?module_item_id=42202" TargetMode="External"/><Relationship Id="rId2" Type="http://schemas.openxmlformats.org/officeDocument/2006/relationships/hyperlink" Target="http://html5doctor.com/i-b-em-strong-element/#element-b"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0417 Strong vs. Emphasize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2019/10/2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A7774BF0-197A-4F81-B53C-A020CE8BC390}"/>
              </a:ext>
            </a:extLst>
          </p:cNvPr>
          <p:cNvPicPr>
            <a:picLocks noChangeAspect="1"/>
          </p:cNvPicPr>
          <p:nvPr/>
        </p:nvPicPr>
        <p:blipFill>
          <a:blip r:embed="rId2"/>
          <a:stretch>
            <a:fillRect/>
          </a:stretch>
        </p:blipFill>
        <p:spPr>
          <a:xfrm>
            <a:off x="4032243" y="3678058"/>
            <a:ext cx="855578" cy="88922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C46D827-FF2D-4E60-8619-EE9FACE46BCC}"/>
              </a:ext>
            </a:extLst>
          </p:cNvPr>
          <p:cNvPicPr>
            <a:picLocks noChangeAspect="1"/>
          </p:cNvPicPr>
          <p:nvPr/>
        </p:nvPicPr>
        <p:blipFill>
          <a:blip r:embed="rId2"/>
          <a:stretch>
            <a:fillRect/>
          </a:stretch>
        </p:blipFill>
        <p:spPr>
          <a:xfrm>
            <a:off x="506071" y="1997312"/>
            <a:ext cx="5146049" cy="1674328"/>
          </a:xfrm>
          <a:prstGeom prst="rect">
            <a:avLst/>
          </a:prstGeom>
          <a:ln>
            <a:solidFill>
              <a:srgbClr val="C00000"/>
            </a:solidFill>
          </a:ln>
        </p:spPr>
      </p:pic>
      <p:sp>
        <p:nvSpPr>
          <p:cNvPr id="13" name="Rectangle 12">
            <a:extLst>
              <a:ext uri="{FF2B5EF4-FFF2-40B4-BE49-F238E27FC236}">
                <a16:creationId xmlns:a16="http://schemas.microsoft.com/office/drawing/2014/main" id="{25D89589-9517-4C4F-9BEA-ECDD8BEF1B80}"/>
              </a:ext>
            </a:extLst>
          </p:cNvPr>
          <p:cNvSpPr/>
          <p:nvPr/>
        </p:nvSpPr>
        <p:spPr>
          <a:xfrm>
            <a:off x="528238" y="2967475"/>
            <a:ext cx="4979866" cy="58677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CA99775F-738A-41A8-8992-A1A986B43CD3}"/>
              </a:ext>
            </a:extLst>
          </p:cNvPr>
          <p:cNvPicPr>
            <a:picLocks noChangeAspect="1"/>
          </p:cNvPicPr>
          <p:nvPr/>
        </p:nvPicPr>
        <p:blipFill>
          <a:blip r:embed="rId3"/>
          <a:stretch>
            <a:fillRect/>
          </a:stretch>
        </p:blipFill>
        <p:spPr>
          <a:xfrm>
            <a:off x="5122813" y="3428274"/>
            <a:ext cx="3268175" cy="3129473"/>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0417.2 Bold and Strong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0417.2 Bold and Strong Video: Strong has semantic meaning than bold.</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4"/>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BBEFE5BF-4783-4CFB-9DBE-22F17C4091F1}"/>
              </a:ext>
            </a:extLst>
          </p:cNvPr>
          <p:cNvSpPr/>
          <p:nvPr/>
        </p:nvSpPr>
        <p:spPr>
          <a:xfrm>
            <a:off x="5122813" y="4459790"/>
            <a:ext cx="1430388" cy="4042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9A4039FE-3EFB-4464-89E2-F96D508F0D69}"/>
              </a:ext>
            </a:extLst>
          </p:cNvPr>
          <p:cNvCxnSpPr>
            <a:cxnSpLocks/>
            <a:stCxn id="13" idx="2"/>
            <a:endCxn id="16" idx="1"/>
          </p:cNvCxnSpPr>
          <p:nvPr/>
        </p:nvCxnSpPr>
        <p:spPr>
          <a:xfrm>
            <a:off x="3018171" y="3554253"/>
            <a:ext cx="2104642" cy="110766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6199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0417.3 Italic vs Emphasis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2019/10/2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4" name="Picture 3">
            <a:extLst>
              <a:ext uri="{FF2B5EF4-FFF2-40B4-BE49-F238E27FC236}">
                <a16:creationId xmlns:a16="http://schemas.microsoft.com/office/drawing/2014/main" id="{A7774BF0-197A-4F81-B53C-A020CE8BC390}"/>
              </a:ext>
            </a:extLst>
          </p:cNvPr>
          <p:cNvPicPr>
            <a:picLocks noChangeAspect="1"/>
          </p:cNvPicPr>
          <p:nvPr/>
        </p:nvPicPr>
        <p:blipFill>
          <a:blip r:embed="rId2"/>
          <a:stretch>
            <a:fillRect/>
          </a:stretch>
        </p:blipFill>
        <p:spPr>
          <a:xfrm>
            <a:off x="4032243" y="3678058"/>
            <a:ext cx="855578" cy="889224"/>
          </a:xfrm>
          <a:prstGeom prst="rect">
            <a:avLst/>
          </a:prstGeom>
        </p:spPr>
      </p:pic>
    </p:spTree>
    <p:extLst>
      <p:ext uri="{BB962C8B-B14F-4D97-AF65-F5344CB8AC3E}">
        <p14:creationId xmlns:p14="http://schemas.microsoft.com/office/powerpoint/2010/main" val="2573690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0417.3 Italic vs Emphasis</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369237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0417.3 Italic vs Emphasize:</a:t>
            </a:r>
          </a:p>
          <a:p>
            <a:pPr marL="342900" indent="-342900" algn="l">
              <a:buClr>
                <a:srgbClr val="0070C0"/>
              </a:buClr>
              <a:buSzPct val="80000"/>
              <a:buFont typeface="Wingdings" pitchFamily="2" charset="2"/>
              <a:buChar char="u"/>
            </a:pPr>
            <a:r>
              <a:rPr lang="en-US" sz="1800" b="1" dirty="0">
                <a:solidFill>
                  <a:schemeClr val="tx1"/>
                </a:solidFill>
              </a:rPr>
              <a:t>Italic &lt;</a:t>
            </a:r>
            <a:r>
              <a:rPr lang="en-US" sz="1800" b="1" dirty="0" err="1">
                <a:solidFill>
                  <a:schemeClr val="tx1"/>
                </a:solidFill>
              </a:rPr>
              <a:t>i</a:t>
            </a:r>
            <a:r>
              <a:rPr lang="en-US" sz="1800" b="1" dirty="0">
                <a:solidFill>
                  <a:schemeClr val="tx1"/>
                </a:solidFill>
              </a:rPr>
              <a:t>&gt;...&lt;/</a:t>
            </a:r>
            <a:r>
              <a:rPr lang="en-US" sz="1800" b="1" dirty="0" err="1">
                <a:solidFill>
                  <a:schemeClr val="tx1"/>
                </a:solidFill>
              </a:rPr>
              <a:t>i</a:t>
            </a:r>
            <a:r>
              <a:rPr lang="en-US" sz="1800" b="1" dirty="0">
                <a:solidFill>
                  <a:schemeClr val="tx1"/>
                </a:solidFill>
              </a:rPr>
              <a:t>&gt; or Emphasis &lt;</a:t>
            </a:r>
            <a:r>
              <a:rPr lang="en-US" sz="1800" b="1" dirty="0" err="1">
                <a:solidFill>
                  <a:schemeClr val="tx1"/>
                </a:solidFill>
              </a:rPr>
              <a:t>em</a:t>
            </a:r>
            <a:r>
              <a:rPr lang="en-US" sz="1800" b="1" dirty="0">
                <a:solidFill>
                  <a:schemeClr val="tx1"/>
                </a:solidFill>
              </a:rPr>
              <a:t>&gt;...&lt;/</a:t>
            </a:r>
            <a:r>
              <a:rPr lang="en-US" sz="1800" b="1" dirty="0" err="1">
                <a:solidFill>
                  <a:schemeClr val="tx1"/>
                </a:solidFill>
              </a:rPr>
              <a:t>em</a:t>
            </a:r>
            <a:r>
              <a:rPr lang="en-US" sz="1800" b="1" dirty="0">
                <a:solidFill>
                  <a:schemeClr val="tx1"/>
                </a:solidFill>
              </a:rPr>
              <a:t>&gt;</a:t>
            </a:r>
          </a:p>
          <a:p>
            <a:pPr marL="342900" indent="-342900" algn="l">
              <a:buClr>
                <a:srgbClr val="0070C0"/>
              </a:buClr>
              <a:buSzPct val="80000"/>
              <a:buFont typeface="Wingdings" pitchFamily="2" charset="2"/>
              <a:buChar char="u"/>
            </a:pPr>
            <a:r>
              <a:rPr lang="en-US" sz="1800" dirty="0">
                <a:solidFill>
                  <a:schemeClr val="tx1"/>
                </a:solidFill>
              </a:rPr>
              <a:t>We have the same issue that we had with bold text, we also have with making text italic. </a:t>
            </a:r>
          </a:p>
          <a:p>
            <a:pPr marL="342900" indent="-342900" algn="l">
              <a:buClr>
                <a:srgbClr val="0070C0"/>
              </a:buClr>
              <a:buSzPct val="80000"/>
              <a:buFont typeface="Wingdings" pitchFamily="2" charset="2"/>
              <a:buChar char="u"/>
            </a:pPr>
            <a:r>
              <a:rPr lang="en-US" sz="1800" dirty="0">
                <a:solidFill>
                  <a:schemeClr val="tx1"/>
                </a:solidFill>
              </a:rPr>
              <a:t>There are two tags that visually on the browsers do the same thing: </a:t>
            </a:r>
            <a:r>
              <a:rPr lang="en-US" sz="1800" i="1" dirty="0">
                <a:solidFill>
                  <a:schemeClr val="tx1"/>
                </a:solidFill>
              </a:rPr>
              <a:t>italicize text</a:t>
            </a:r>
            <a:r>
              <a:rPr lang="en-US" sz="1800" dirty="0">
                <a:solidFill>
                  <a:schemeClr val="tx1"/>
                </a:solidFill>
              </a:rPr>
              <a:t>. As with the b and strong elements we have an </a:t>
            </a:r>
            <a:r>
              <a:rPr lang="en-US" sz="1800" b="1" dirty="0">
                <a:solidFill>
                  <a:schemeClr val="tx1"/>
                </a:solidFill>
              </a:rPr>
              <a:t>&lt;</a:t>
            </a:r>
            <a:r>
              <a:rPr lang="en-US" sz="1800" b="1" dirty="0" err="1">
                <a:solidFill>
                  <a:schemeClr val="tx1"/>
                </a:solidFill>
              </a:rPr>
              <a:t>i</a:t>
            </a:r>
            <a:r>
              <a:rPr lang="en-US" sz="1800" b="1" dirty="0">
                <a:solidFill>
                  <a:schemeClr val="tx1"/>
                </a:solidFill>
              </a:rPr>
              <a:t>&gt;</a:t>
            </a:r>
            <a:r>
              <a:rPr lang="en-US" sz="1800" dirty="0">
                <a:solidFill>
                  <a:schemeClr val="tx1"/>
                </a:solidFill>
              </a:rPr>
              <a:t> and an </a:t>
            </a:r>
            <a:r>
              <a:rPr lang="en-US" sz="1800" b="1" dirty="0">
                <a:solidFill>
                  <a:schemeClr val="tx1"/>
                </a:solidFill>
              </a:rPr>
              <a:t>&lt;</a:t>
            </a:r>
            <a:r>
              <a:rPr lang="en-US" sz="1800" b="1" dirty="0" err="1">
                <a:solidFill>
                  <a:schemeClr val="tx1"/>
                </a:solidFill>
              </a:rPr>
              <a:t>em</a:t>
            </a:r>
            <a:r>
              <a:rPr lang="en-US" sz="1800" b="1" dirty="0">
                <a:solidFill>
                  <a:schemeClr val="tx1"/>
                </a:solidFill>
              </a:rPr>
              <a:t>&gt; </a:t>
            </a:r>
            <a:r>
              <a:rPr lang="en-US" sz="1800" dirty="0">
                <a:solidFill>
                  <a:schemeClr val="tx1"/>
                </a:solidFill>
              </a:rPr>
              <a:t>element. The </a:t>
            </a:r>
            <a:r>
              <a:rPr lang="en-US" sz="1800" b="1" dirty="0">
                <a:solidFill>
                  <a:schemeClr val="tx1"/>
                </a:solidFill>
              </a:rPr>
              <a:t>&lt;</a:t>
            </a:r>
            <a:r>
              <a:rPr lang="en-US" sz="1800" b="1" dirty="0" err="1">
                <a:solidFill>
                  <a:schemeClr val="tx1"/>
                </a:solidFill>
              </a:rPr>
              <a:t>i</a:t>
            </a:r>
            <a:r>
              <a:rPr lang="en-US" sz="1800" b="1" dirty="0">
                <a:solidFill>
                  <a:schemeClr val="tx1"/>
                </a:solidFill>
              </a:rPr>
              <a:t>&gt; </a:t>
            </a:r>
            <a:r>
              <a:rPr lang="en-US" sz="1800" dirty="0">
                <a:solidFill>
                  <a:schemeClr val="tx1"/>
                </a:solidFill>
              </a:rPr>
              <a:t>was being deprecated in HTML 4.01 and XHTML but brought back to life via HTML5.</a:t>
            </a:r>
          </a:p>
          <a:p>
            <a:pPr marL="342900" indent="-342900" algn="l">
              <a:buClr>
                <a:srgbClr val="0070C0"/>
              </a:buClr>
              <a:buSzPct val="80000"/>
              <a:buFont typeface="Wingdings" pitchFamily="2" charset="2"/>
              <a:buChar char="u"/>
            </a:pPr>
            <a:r>
              <a:rPr lang="en-US" sz="1800" dirty="0">
                <a:solidFill>
                  <a:schemeClr val="tx1"/>
                </a:solidFill>
              </a:rPr>
              <a:t>In the past, the </a:t>
            </a:r>
            <a:r>
              <a:rPr lang="en-US" sz="1800" b="1" dirty="0">
                <a:solidFill>
                  <a:schemeClr val="tx1"/>
                </a:solidFill>
              </a:rPr>
              <a:t>&lt;</a:t>
            </a:r>
            <a:r>
              <a:rPr lang="en-US" sz="1800" b="1" dirty="0" err="1">
                <a:solidFill>
                  <a:schemeClr val="tx1"/>
                </a:solidFill>
              </a:rPr>
              <a:t>i</a:t>
            </a:r>
            <a:r>
              <a:rPr lang="en-US" sz="1800" b="1" dirty="0">
                <a:solidFill>
                  <a:schemeClr val="tx1"/>
                </a:solidFill>
              </a:rPr>
              <a:t>&gt;</a:t>
            </a:r>
            <a:r>
              <a:rPr lang="en-US" sz="1800" dirty="0">
                <a:solidFill>
                  <a:schemeClr val="tx1"/>
                </a:solidFill>
              </a:rPr>
              <a:t> tag was simply presentational and the </a:t>
            </a:r>
            <a:r>
              <a:rPr lang="en-US" sz="1800" b="1" dirty="0">
                <a:solidFill>
                  <a:schemeClr val="tx1"/>
                </a:solidFill>
              </a:rPr>
              <a:t>&lt;</a:t>
            </a:r>
            <a:r>
              <a:rPr lang="en-US" sz="1800" b="1" dirty="0" err="1">
                <a:solidFill>
                  <a:schemeClr val="tx1"/>
                </a:solidFill>
              </a:rPr>
              <a:t>em</a:t>
            </a:r>
            <a:r>
              <a:rPr lang="en-US" sz="1800" b="1" dirty="0">
                <a:solidFill>
                  <a:schemeClr val="tx1"/>
                </a:solidFill>
              </a:rPr>
              <a:t>&gt;</a:t>
            </a:r>
            <a:r>
              <a:rPr lang="en-US" sz="1800" dirty="0">
                <a:solidFill>
                  <a:schemeClr val="tx1"/>
                </a:solidFill>
              </a:rPr>
              <a:t> had semantic meaning for screen readers when the read text enclosed in the </a:t>
            </a:r>
            <a:r>
              <a:rPr lang="en-US" sz="1800" b="1" dirty="0">
                <a:solidFill>
                  <a:schemeClr val="tx1"/>
                </a:solidFill>
              </a:rPr>
              <a:t>&lt;</a:t>
            </a:r>
            <a:r>
              <a:rPr lang="en-US" sz="1800" b="1" dirty="0" err="1">
                <a:solidFill>
                  <a:schemeClr val="tx1"/>
                </a:solidFill>
              </a:rPr>
              <a:t>em</a:t>
            </a:r>
            <a:r>
              <a:rPr lang="en-US" sz="1800" b="1" dirty="0">
                <a:solidFill>
                  <a:schemeClr val="tx1"/>
                </a:solidFill>
              </a:rPr>
              <a:t>&gt;</a:t>
            </a:r>
            <a:r>
              <a:rPr lang="en-US" sz="1800" dirty="0">
                <a:solidFill>
                  <a:schemeClr val="tx1"/>
                </a:solidFill>
              </a:rPr>
              <a:t> tags it would read </a:t>
            </a:r>
            <a:r>
              <a:rPr lang="en-US" sz="1800" dirty="0" err="1">
                <a:solidFill>
                  <a:schemeClr val="tx1"/>
                </a:solidFill>
              </a:rPr>
              <a:t>outloud</a:t>
            </a:r>
            <a:r>
              <a:rPr lang="en-US" sz="1800" dirty="0">
                <a:solidFill>
                  <a:schemeClr val="tx1"/>
                </a:solidFill>
              </a:rPr>
              <a:t> that word or phrase with </a:t>
            </a:r>
            <a:r>
              <a:rPr lang="en-US" sz="1800" i="1" dirty="0">
                <a:solidFill>
                  <a:schemeClr val="tx1"/>
                </a:solidFill>
              </a:rPr>
              <a:t>emphasis</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HTML5 has redefined both these tags.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12</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13069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0417.3 Italic vs Emphasis</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426843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0417.3 Italic vs Emphasize:</a:t>
            </a:r>
          </a:p>
          <a:p>
            <a:pPr marL="342900" indent="-342900" algn="l">
              <a:buClr>
                <a:srgbClr val="0070C0"/>
              </a:buClr>
              <a:buSzPct val="80000"/>
              <a:buFont typeface="Wingdings" pitchFamily="2" charset="2"/>
              <a:buChar char="u"/>
            </a:pPr>
            <a:r>
              <a:rPr lang="en-US" sz="1800" b="1" dirty="0">
                <a:solidFill>
                  <a:schemeClr val="tx1"/>
                </a:solidFill>
              </a:rPr>
              <a:t>&lt;</a:t>
            </a:r>
            <a:r>
              <a:rPr lang="en-US" sz="1800" b="1" dirty="0" err="1">
                <a:solidFill>
                  <a:schemeClr val="tx1"/>
                </a:solidFill>
              </a:rPr>
              <a:t>i</a:t>
            </a:r>
            <a:r>
              <a:rPr lang="en-US" sz="1800" b="1" dirty="0">
                <a:solidFill>
                  <a:schemeClr val="tx1"/>
                </a:solidFill>
              </a:rPr>
              <a:t>&gt;</a:t>
            </a:r>
            <a:r>
              <a:rPr lang="en-US" sz="1800" dirty="0">
                <a:solidFill>
                  <a:schemeClr val="tx1"/>
                </a:solidFill>
              </a:rPr>
              <a:t> was italic but now it refers to text in an alternate voice such as transliterated foreign words, technical terms (some musical notation or in a screen play, the stage directions or handwritten text) and typographically emboldened text.</a:t>
            </a:r>
          </a:p>
          <a:p>
            <a:pPr marL="342900" indent="-342900" algn="l">
              <a:buClr>
                <a:srgbClr val="0070C0"/>
              </a:buClr>
              <a:buSzPct val="80000"/>
              <a:buFont typeface="Wingdings" pitchFamily="2" charset="2"/>
              <a:buChar char="u"/>
            </a:pPr>
            <a:r>
              <a:rPr lang="en-US" sz="1800" b="1" dirty="0">
                <a:solidFill>
                  <a:schemeClr val="tx1"/>
                </a:solidFill>
              </a:rPr>
              <a:t>&lt;</a:t>
            </a:r>
            <a:r>
              <a:rPr lang="en-US" sz="1800" b="1" dirty="0" err="1">
                <a:solidFill>
                  <a:schemeClr val="tx1"/>
                </a:solidFill>
              </a:rPr>
              <a:t>em</a:t>
            </a:r>
            <a:r>
              <a:rPr lang="en-US" sz="1800" b="1" dirty="0">
                <a:solidFill>
                  <a:schemeClr val="tx1"/>
                </a:solidFill>
              </a:rPr>
              <a:t>&gt;</a:t>
            </a:r>
            <a:r>
              <a:rPr lang="en-US" sz="1800" dirty="0">
                <a:solidFill>
                  <a:schemeClr val="tx1"/>
                </a:solidFill>
              </a:rPr>
              <a:t> was emphasis, is now for stress emphasis, meaning something you would pronounce differently!</a:t>
            </a:r>
          </a:p>
          <a:p>
            <a:pPr marL="342900" indent="-342900" algn="l">
              <a:buClr>
                <a:srgbClr val="0070C0"/>
              </a:buClr>
              <a:buSzPct val="80000"/>
              <a:buFont typeface="Wingdings" pitchFamily="2" charset="2"/>
              <a:buChar char="u"/>
            </a:pPr>
            <a:r>
              <a:rPr lang="en-US" sz="1800" dirty="0">
                <a:solidFill>
                  <a:schemeClr val="tx1"/>
                </a:solidFill>
              </a:rPr>
              <a:t>For instance this sentence does not need a screen reader to read these words with emphasis but they are foreign words so:</a:t>
            </a:r>
          </a:p>
          <a:p>
            <a:pPr marL="342900" indent="-342900" algn="l">
              <a:buClr>
                <a:srgbClr val="0070C0"/>
              </a:buClr>
              <a:buSzPct val="80000"/>
              <a:buFont typeface="Wingdings" pitchFamily="2" charset="2"/>
              <a:buChar char="u"/>
            </a:pPr>
            <a:r>
              <a:rPr lang="en-US" sz="1800" dirty="0">
                <a:solidFill>
                  <a:schemeClr val="tx1"/>
                </a:solidFill>
              </a:rPr>
              <a:t>We ate </a:t>
            </a:r>
            <a:r>
              <a:rPr lang="en-US" sz="1800" i="1" dirty="0">
                <a:solidFill>
                  <a:schemeClr val="tx1"/>
                </a:solidFill>
              </a:rPr>
              <a:t>unagi</a:t>
            </a:r>
            <a:r>
              <a:rPr lang="en-US" sz="1800" dirty="0">
                <a:solidFill>
                  <a:schemeClr val="tx1"/>
                </a:solidFill>
              </a:rPr>
              <a:t>, </a:t>
            </a:r>
            <a:r>
              <a:rPr lang="en-US" sz="1800" i="1" dirty="0" err="1">
                <a:solidFill>
                  <a:schemeClr val="tx1"/>
                </a:solidFill>
              </a:rPr>
              <a:t>aburi-zake</a:t>
            </a:r>
            <a:r>
              <a:rPr lang="en-US" sz="1800" dirty="0">
                <a:solidFill>
                  <a:schemeClr val="tx1"/>
                </a:solidFill>
              </a:rPr>
              <a:t>, and </a:t>
            </a:r>
            <a:r>
              <a:rPr lang="en-US" sz="1800" i="1" dirty="0" err="1">
                <a:solidFill>
                  <a:schemeClr val="tx1"/>
                </a:solidFill>
              </a:rPr>
              <a:t>tako</a:t>
            </a:r>
            <a:r>
              <a:rPr lang="en-US" sz="1800" dirty="0">
                <a:solidFill>
                  <a:schemeClr val="tx1"/>
                </a:solidFill>
              </a:rPr>
              <a:t> sushi last night, but the </a:t>
            </a:r>
            <a:r>
              <a:rPr lang="en-US" sz="1800" i="1" dirty="0" err="1">
                <a:solidFill>
                  <a:schemeClr val="tx1"/>
                </a:solidFill>
              </a:rPr>
              <a:t>toro</a:t>
            </a:r>
            <a:r>
              <a:rPr lang="en-US" sz="1800" dirty="0" err="1">
                <a:solidFill>
                  <a:schemeClr val="tx1"/>
                </a:solidFill>
              </a:rPr>
              <a:t>sushi</a:t>
            </a:r>
            <a:r>
              <a:rPr lang="en-US" sz="1800" dirty="0">
                <a:solidFill>
                  <a:schemeClr val="tx1"/>
                </a:solidFill>
              </a:rPr>
              <a:t> was all fished out.</a:t>
            </a:r>
          </a:p>
          <a:p>
            <a:pPr marL="342900" indent="-342900" algn="l">
              <a:buClr>
                <a:srgbClr val="0070C0"/>
              </a:buClr>
              <a:buSzPct val="80000"/>
              <a:buFont typeface="Wingdings" pitchFamily="2" charset="2"/>
              <a:buChar char="u"/>
            </a:pPr>
            <a:r>
              <a:rPr lang="en-US" sz="1800" dirty="0">
                <a:solidFill>
                  <a:schemeClr val="tx1"/>
                </a:solidFill>
              </a:rPr>
              <a:t>Using </a:t>
            </a:r>
            <a:r>
              <a:rPr lang="en-US" sz="1800" b="1" dirty="0">
                <a:solidFill>
                  <a:schemeClr val="tx1"/>
                </a:solidFill>
              </a:rPr>
              <a:t>&lt;</a:t>
            </a:r>
            <a:r>
              <a:rPr lang="en-US" sz="1800" b="1" dirty="0" err="1">
                <a:solidFill>
                  <a:schemeClr val="tx1"/>
                </a:solidFill>
              </a:rPr>
              <a:t>i</a:t>
            </a:r>
            <a:r>
              <a:rPr lang="en-US" sz="1800" b="1" dirty="0">
                <a:solidFill>
                  <a:schemeClr val="tx1"/>
                </a:solidFill>
              </a:rPr>
              <a:t> </a:t>
            </a:r>
            <a:r>
              <a:rPr lang="en-US" sz="1800" b="1" dirty="0" err="1">
                <a:solidFill>
                  <a:schemeClr val="tx1"/>
                </a:solidFill>
              </a:rPr>
              <a:t>lang</a:t>
            </a:r>
            <a:r>
              <a:rPr lang="en-US" sz="1800" b="1" dirty="0">
                <a:solidFill>
                  <a:schemeClr val="tx1"/>
                </a:solidFill>
              </a:rPr>
              <a:t>="ja"&gt; </a:t>
            </a:r>
            <a:r>
              <a:rPr lang="en-US" sz="1800" dirty="0">
                <a:solidFill>
                  <a:schemeClr val="tx1"/>
                </a:solidFill>
              </a:rPr>
              <a:t>to indicate a transliterated word from a foreign language (with </a:t>
            </a:r>
            <a:r>
              <a:rPr lang="en-US" sz="1800" dirty="0" err="1">
                <a:solidFill>
                  <a:schemeClr val="tx1"/>
                </a:solidFill>
              </a:rPr>
              <a:t>lang</a:t>
            </a:r>
            <a:r>
              <a:rPr lang="en-US" sz="1800" dirty="0">
                <a:solidFill>
                  <a:schemeClr val="tx1"/>
                </a:solidFill>
              </a:rPr>
              <a:t>="ja-</a:t>
            </a:r>
            <a:r>
              <a:rPr lang="en-US" sz="1800" dirty="0" err="1">
                <a:solidFill>
                  <a:schemeClr val="tx1"/>
                </a:solidFill>
              </a:rPr>
              <a:t>latn</a:t>
            </a:r>
            <a:r>
              <a:rPr lang="en-US" sz="1800" dirty="0">
                <a:solidFill>
                  <a:schemeClr val="tx1"/>
                </a:solidFill>
              </a:rPr>
              <a:t>" indicating transliterated Japanese). </a:t>
            </a:r>
          </a:p>
          <a:p>
            <a:pPr marL="342900" indent="-342900" algn="l">
              <a:buClr>
                <a:srgbClr val="0070C0"/>
              </a:buClr>
              <a:buSzPct val="80000"/>
              <a:buFont typeface="Wingdings" pitchFamily="2" charset="2"/>
              <a:buChar char="u"/>
            </a:pPr>
            <a:r>
              <a:rPr lang="en-US" sz="1800" dirty="0">
                <a:solidFill>
                  <a:schemeClr val="tx1"/>
                </a:solidFill>
              </a:rPr>
              <a:t>To check character sets use </a:t>
            </a:r>
            <a:r>
              <a:rPr lang="en-US" sz="1800" u="sng" dirty="0">
                <a:solidFill>
                  <a:schemeClr val="tx1"/>
                </a:solidFill>
                <a:hlinkClick r:id="rId2">
                  <a:extLst>
                    <a:ext uri="{A12FA001-AC4F-418D-AE19-62706E023703}">
                      <ahyp:hlinkClr xmlns:ahyp="http://schemas.microsoft.com/office/drawing/2018/hyperlinkcolor" val="tx"/>
                    </a:ext>
                  </a:extLst>
                </a:hlinkClick>
              </a:rPr>
              <a:t>ISO 2 Letter Language Codes (Links to an external site.)</a:t>
            </a:r>
            <a:r>
              <a:rPr lang="en-US" sz="1800" dirty="0">
                <a:solidFill>
                  <a:schemeClr val="tx1"/>
                </a:solidFill>
              </a:rPr>
              <a:t>, </a:t>
            </a:r>
            <a:r>
              <a:rPr lang="en-US" sz="1800" dirty="0" err="1">
                <a:solidFill>
                  <a:schemeClr val="tx1"/>
                </a:solidFill>
              </a:rPr>
              <a:t>SitePoint</a:t>
            </a:r>
            <a:r>
              <a:rPr lang="en-US" sz="1800" dirty="0">
                <a:solidFill>
                  <a:schemeClr val="tx1"/>
                </a:solidFill>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13</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16279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0417.3 Italic vs Emphasis</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22522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0417.3 Italic vs Emphasize:</a:t>
            </a:r>
          </a:p>
          <a:p>
            <a:pPr marL="342900" indent="-342900" algn="l">
              <a:buClr>
                <a:srgbClr val="0070C0"/>
              </a:buClr>
              <a:buSzPct val="80000"/>
              <a:buFont typeface="Wingdings" pitchFamily="2" charset="2"/>
              <a:buChar char="u"/>
            </a:pPr>
            <a:r>
              <a:rPr lang="en-US" sz="1800" dirty="0">
                <a:solidFill>
                  <a:schemeClr val="tx1"/>
                </a:solidFill>
              </a:rPr>
              <a:t>Same thing with taxonomy:</a:t>
            </a:r>
          </a:p>
          <a:p>
            <a:pPr marL="800100" lvl="1" indent="-342900" algn="l">
              <a:buClr>
                <a:srgbClr val="0070C0"/>
              </a:buClr>
              <a:buSzPct val="80000"/>
              <a:buFont typeface="Wingdings" pitchFamily="2" charset="2"/>
              <a:buChar char="u"/>
            </a:pPr>
            <a:r>
              <a:rPr lang="en-US" sz="1800" i="1" dirty="0" err="1">
                <a:solidFill>
                  <a:schemeClr val="tx1"/>
                </a:solidFill>
              </a:rPr>
              <a:t>Nanotyrannus</a:t>
            </a:r>
            <a:r>
              <a:rPr lang="en-US" sz="1800" i="1" dirty="0">
                <a:solidFill>
                  <a:schemeClr val="tx1"/>
                </a:solidFill>
              </a:rPr>
              <a:t> </a:t>
            </a:r>
            <a:r>
              <a:rPr lang="en-US" sz="1800" dirty="0">
                <a:solidFill>
                  <a:schemeClr val="tx1"/>
                </a:solidFill>
              </a:rPr>
              <a:t>(“dwarf tyrant”) is a genus of </a:t>
            </a:r>
            <a:r>
              <a:rPr lang="en-US" sz="1800" i="1" dirty="0">
                <a:solidFill>
                  <a:schemeClr val="tx1"/>
                </a:solidFill>
              </a:rPr>
              <a:t>tyrannosaurid</a:t>
            </a:r>
            <a:r>
              <a:rPr lang="en-US" sz="1800" dirty="0">
                <a:solidFill>
                  <a:schemeClr val="tx1"/>
                </a:solidFill>
              </a:rPr>
              <a:t> dinosaur, and is possibly a juvenile specimen of Tyrannosaurus. It is based on CMN 7541, a skull collected in 1942 and described by Charles W. Gilmore described in 1946, who gave it the new species </a:t>
            </a:r>
            <a:r>
              <a:rPr lang="en-US" sz="1800" i="1" dirty="0" err="1">
                <a:solidFill>
                  <a:schemeClr val="tx1"/>
                </a:solidFill>
              </a:rPr>
              <a:t>Gorgosaurus</a:t>
            </a:r>
            <a:r>
              <a:rPr lang="en-US" sz="1800" i="1" dirty="0">
                <a:solidFill>
                  <a:schemeClr val="tx1"/>
                </a:solidFill>
              </a:rPr>
              <a:t> </a:t>
            </a:r>
            <a:r>
              <a:rPr lang="en-US" sz="1800" i="1" dirty="0" err="1">
                <a:solidFill>
                  <a:schemeClr val="tx1"/>
                </a:solidFill>
              </a:rPr>
              <a:t>lancensis</a:t>
            </a:r>
            <a:r>
              <a:rPr lang="en-US" sz="1800" dirty="0">
                <a:solidFill>
                  <a:schemeClr val="tx1"/>
                </a:solidFill>
              </a:rPr>
              <a:t>.</a:t>
            </a:r>
          </a:p>
          <a:p>
            <a:pPr marL="800100" lvl="1" indent="-342900" algn="l">
              <a:buClr>
                <a:srgbClr val="0070C0"/>
              </a:buClr>
              <a:buSzPct val="80000"/>
              <a:buFont typeface="Wingdings" pitchFamily="2" charset="2"/>
              <a:buChar char="u"/>
            </a:pPr>
            <a:r>
              <a:rPr lang="en-US" sz="1800" dirty="0">
                <a:solidFill>
                  <a:schemeClr val="tx1"/>
                </a:solidFill>
              </a:rPr>
              <a:t>Using </a:t>
            </a:r>
            <a:r>
              <a:rPr lang="en-US" sz="1800" b="1" dirty="0">
                <a:solidFill>
                  <a:schemeClr val="tx1"/>
                </a:solidFill>
              </a:rPr>
              <a:t>&lt;</a:t>
            </a:r>
            <a:r>
              <a:rPr lang="en-US" sz="1800" b="1" dirty="0" err="1">
                <a:solidFill>
                  <a:schemeClr val="tx1"/>
                </a:solidFill>
              </a:rPr>
              <a:t>i</a:t>
            </a:r>
            <a:r>
              <a:rPr lang="en-US" sz="1800" b="1" dirty="0">
                <a:solidFill>
                  <a:schemeClr val="tx1"/>
                </a:solidFill>
              </a:rPr>
              <a:t> class="taxonomy"&gt; </a:t>
            </a:r>
            <a:r>
              <a:rPr lang="en-US" sz="1800" dirty="0">
                <a:solidFill>
                  <a:schemeClr val="tx1"/>
                </a:solidFill>
              </a:rPr>
              <a:t>for taxonomic names.</a:t>
            </a:r>
          </a:p>
          <a:p>
            <a:pPr algn="l"/>
            <a:br>
              <a:rPr lang="en-US" sz="1800" dirty="0">
                <a:solidFill>
                  <a:schemeClr val="tx1"/>
                </a:solidFill>
              </a:rPr>
            </a:b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14</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38623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0417.4 Italic vs Emphasis Video</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2019/10/2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4" name="Picture 3">
            <a:extLst>
              <a:ext uri="{FF2B5EF4-FFF2-40B4-BE49-F238E27FC236}">
                <a16:creationId xmlns:a16="http://schemas.microsoft.com/office/drawing/2014/main" id="{A7774BF0-197A-4F81-B53C-A020CE8BC390}"/>
              </a:ext>
            </a:extLst>
          </p:cNvPr>
          <p:cNvPicPr>
            <a:picLocks noChangeAspect="1"/>
          </p:cNvPicPr>
          <p:nvPr/>
        </p:nvPicPr>
        <p:blipFill>
          <a:blip r:embed="rId2"/>
          <a:stretch>
            <a:fillRect/>
          </a:stretch>
        </p:blipFill>
        <p:spPr>
          <a:xfrm>
            <a:off x="4032243" y="3678058"/>
            <a:ext cx="855578" cy="889224"/>
          </a:xfrm>
          <a:prstGeom prst="rect">
            <a:avLst/>
          </a:prstGeom>
        </p:spPr>
      </p:pic>
    </p:spTree>
    <p:extLst>
      <p:ext uri="{BB962C8B-B14F-4D97-AF65-F5344CB8AC3E}">
        <p14:creationId xmlns:p14="http://schemas.microsoft.com/office/powerpoint/2010/main" val="4269384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0417.4 Italic vs Emphasis Video</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3986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0417.4 Italic vs Emphasize Video:</a:t>
            </a:r>
            <a:br>
              <a:rPr lang="en-US" sz="1800" dirty="0">
                <a:solidFill>
                  <a:schemeClr val="tx1"/>
                </a:solidFill>
              </a:rPr>
            </a:b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16</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6CDAA2D7-F485-451D-ABBB-C7A079E8FE58}"/>
              </a:ext>
            </a:extLst>
          </p:cNvPr>
          <p:cNvPicPr>
            <a:picLocks noChangeAspect="1"/>
          </p:cNvPicPr>
          <p:nvPr/>
        </p:nvPicPr>
        <p:blipFill>
          <a:blip r:embed="rId3"/>
          <a:stretch>
            <a:fillRect/>
          </a:stretch>
        </p:blipFill>
        <p:spPr>
          <a:xfrm>
            <a:off x="501534" y="1947236"/>
            <a:ext cx="7884368" cy="1556328"/>
          </a:xfrm>
          <a:prstGeom prst="rect">
            <a:avLst/>
          </a:prstGeom>
          <a:ln>
            <a:solidFill>
              <a:srgbClr val="C00000"/>
            </a:solidFill>
          </a:ln>
        </p:spPr>
      </p:pic>
      <p:pic>
        <p:nvPicPr>
          <p:cNvPr id="10" name="Picture 9">
            <a:extLst>
              <a:ext uri="{FF2B5EF4-FFF2-40B4-BE49-F238E27FC236}">
                <a16:creationId xmlns:a16="http://schemas.microsoft.com/office/drawing/2014/main" id="{0F89D869-A5D9-4CAD-930B-3173050FECA5}"/>
              </a:ext>
            </a:extLst>
          </p:cNvPr>
          <p:cNvPicPr>
            <a:picLocks noChangeAspect="1"/>
          </p:cNvPicPr>
          <p:nvPr/>
        </p:nvPicPr>
        <p:blipFill>
          <a:blip r:embed="rId4"/>
          <a:stretch>
            <a:fillRect/>
          </a:stretch>
        </p:blipFill>
        <p:spPr>
          <a:xfrm>
            <a:off x="962330" y="3789095"/>
            <a:ext cx="6962775" cy="1171575"/>
          </a:xfrm>
          <a:prstGeom prst="rect">
            <a:avLst/>
          </a:prstGeom>
          <a:ln>
            <a:solidFill>
              <a:srgbClr val="C00000"/>
            </a:solidFill>
          </a:ln>
        </p:spPr>
      </p:pic>
      <p:sp>
        <p:nvSpPr>
          <p:cNvPr id="11" name="Rectangle 10">
            <a:extLst>
              <a:ext uri="{FF2B5EF4-FFF2-40B4-BE49-F238E27FC236}">
                <a16:creationId xmlns:a16="http://schemas.microsoft.com/office/drawing/2014/main" id="{D1E0616C-AEDC-48D8-861C-F9E090D32B84}"/>
              </a:ext>
            </a:extLst>
          </p:cNvPr>
          <p:cNvSpPr/>
          <p:nvPr/>
        </p:nvSpPr>
        <p:spPr>
          <a:xfrm>
            <a:off x="501534" y="2230824"/>
            <a:ext cx="7526850" cy="88427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B0F604F-B466-4331-A20B-5DD7ACEDCEE8}"/>
              </a:ext>
            </a:extLst>
          </p:cNvPr>
          <p:cNvSpPr/>
          <p:nvPr/>
        </p:nvSpPr>
        <p:spPr>
          <a:xfrm>
            <a:off x="962330" y="3970637"/>
            <a:ext cx="2745574" cy="4042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6408C02E-20A9-4F5A-A4CC-606E35C1400A}"/>
              </a:ext>
            </a:extLst>
          </p:cNvPr>
          <p:cNvCxnSpPr>
            <a:cxnSpLocks/>
            <a:stCxn id="11" idx="2"/>
            <a:endCxn id="12" idx="0"/>
          </p:cNvCxnSpPr>
          <p:nvPr/>
        </p:nvCxnSpPr>
        <p:spPr>
          <a:xfrm flipH="1">
            <a:off x="2335117" y="3115102"/>
            <a:ext cx="1929842" cy="85553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2345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0417.5 Underline Element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2019/10/2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4" name="Picture 3">
            <a:extLst>
              <a:ext uri="{FF2B5EF4-FFF2-40B4-BE49-F238E27FC236}">
                <a16:creationId xmlns:a16="http://schemas.microsoft.com/office/drawing/2014/main" id="{A7774BF0-197A-4F81-B53C-A020CE8BC390}"/>
              </a:ext>
            </a:extLst>
          </p:cNvPr>
          <p:cNvPicPr>
            <a:picLocks noChangeAspect="1"/>
          </p:cNvPicPr>
          <p:nvPr/>
        </p:nvPicPr>
        <p:blipFill>
          <a:blip r:embed="rId2"/>
          <a:stretch>
            <a:fillRect/>
          </a:stretch>
        </p:blipFill>
        <p:spPr>
          <a:xfrm>
            <a:off x="4032243" y="3678058"/>
            <a:ext cx="855578" cy="889224"/>
          </a:xfrm>
          <a:prstGeom prst="rect">
            <a:avLst/>
          </a:prstGeom>
        </p:spPr>
      </p:pic>
    </p:spTree>
    <p:extLst>
      <p:ext uri="{BB962C8B-B14F-4D97-AF65-F5344CB8AC3E}">
        <p14:creationId xmlns:p14="http://schemas.microsoft.com/office/powerpoint/2010/main" val="2480424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0417.5 Underline Element</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412441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0417.5 Underline Element</a:t>
            </a:r>
          </a:p>
          <a:p>
            <a:pPr marL="342900" indent="-342900" algn="l">
              <a:buClr>
                <a:srgbClr val="0070C0"/>
              </a:buClr>
              <a:buSzPct val="80000"/>
              <a:buFont typeface="Wingdings" pitchFamily="2" charset="2"/>
              <a:buChar char="u"/>
            </a:pPr>
            <a:r>
              <a:rPr lang="en-US" sz="1800" b="1" dirty="0">
                <a:solidFill>
                  <a:schemeClr val="tx1"/>
                </a:solidFill>
              </a:rPr>
              <a:t>The Underline element: &lt;u&gt;…&lt;/u&gt;</a:t>
            </a:r>
          </a:p>
          <a:p>
            <a:pPr marL="342900" indent="-342900" algn="l">
              <a:buClr>
                <a:srgbClr val="0070C0"/>
              </a:buClr>
              <a:buSzPct val="80000"/>
              <a:buFont typeface="Wingdings" pitchFamily="2" charset="2"/>
              <a:buChar char="u"/>
            </a:pPr>
            <a:r>
              <a:rPr lang="en-US" sz="1800" dirty="0">
                <a:solidFill>
                  <a:schemeClr val="tx1"/>
                </a:solidFill>
              </a:rPr>
              <a:t>Enclosed text is rendered with an </a:t>
            </a:r>
            <a:r>
              <a:rPr lang="en-US" sz="1800" u="sng" dirty="0">
                <a:solidFill>
                  <a:schemeClr val="tx1"/>
                </a:solidFill>
              </a:rPr>
              <a:t>underline</a:t>
            </a:r>
            <a:r>
              <a:rPr lang="en-US" sz="1800" dirty="0">
                <a:solidFill>
                  <a:schemeClr val="tx1"/>
                </a:solidFill>
              </a:rPr>
              <a:t> on the browser. </a:t>
            </a:r>
          </a:p>
          <a:p>
            <a:pPr marL="342900" indent="-342900" algn="l">
              <a:buClr>
                <a:srgbClr val="0070C0"/>
              </a:buClr>
              <a:buSzPct val="80000"/>
              <a:buFont typeface="Wingdings" pitchFamily="2" charset="2"/>
              <a:buChar char="u"/>
            </a:pPr>
            <a:r>
              <a:rPr lang="en-US" sz="1800" b="1" dirty="0">
                <a:solidFill>
                  <a:schemeClr val="tx1"/>
                </a:solidFill>
              </a:rPr>
              <a:t>This is a tag that really should never be used</a:t>
            </a:r>
            <a:r>
              <a:rPr lang="en-US" sz="1800" dirty="0">
                <a:solidFill>
                  <a:schemeClr val="tx1"/>
                </a:solidFill>
              </a:rPr>
              <a:t>. In the past it was considered deprecated as it was considered to a presentational tag. </a:t>
            </a:r>
          </a:p>
          <a:p>
            <a:pPr marL="342900" indent="-342900" algn="l">
              <a:buClr>
                <a:srgbClr val="0070C0"/>
              </a:buClr>
              <a:buSzPct val="80000"/>
              <a:buFont typeface="Wingdings" pitchFamily="2" charset="2"/>
              <a:buChar char="u"/>
            </a:pPr>
            <a:r>
              <a:rPr lang="en-US" sz="1800" dirty="0">
                <a:solidFill>
                  <a:schemeClr val="tx1"/>
                </a:solidFill>
              </a:rPr>
              <a:t>However, </a:t>
            </a:r>
            <a:r>
              <a:rPr lang="en-US" sz="1800" b="1" dirty="0">
                <a:solidFill>
                  <a:schemeClr val="tx1"/>
                </a:solidFill>
              </a:rPr>
              <a:t>HTML5</a:t>
            </a:r>
            <a:r>
              <a:rPr lang="en-US" sz="1800" dirty="0">
                <a:solidFill>
                  <a:schemeClr val="tx1"/>
                </a:solidFill>
              </a:rPr>
              <a:t> (for the time being) has kept it in the specs with this definition.</a:t>
            </a:r>
          </a:p>
          <a:p>
            <a:pPr marL="342900" indent="-342900" algn="l">
              <a:buClr>
                <a:srgbClr val="0070C0"/>
              </a:buClr>
              <a:buSzPct val="80000"/>
              <a:buFont typeface="Wingdings" pitchFamily="2" charset="2"/>
              <a:buChar char="u"/>
            </a:pPr>
            <a:r>
              <a:rPr lang="en-US" sz="1800" dirty="0">
                <a:solidFill>
                  <a:schemeClr val="tx1"/>
                </a:solidFill>
              </a:rPr>
              <a:t>The idea is that sometimes it is semantically correct to underline text such as the formal name in Chinese or indicating a misspelled word after a spell check.  </a:t>
            </a:r>
          </a:p>
          <a:p>
            <a:pPr marL="342900" indent="-342900" algn="l">
              <a:buClr>
                <a:srgbClr val="0070C0"/>
              </a:buClr>
              <a:buSzPct val="80000"/>
              <a:buFont typeface="Wingdings" pitchFamily="2" charset="2"/>
              <a:buChar char="u"/>
            </a:pPr>
            <a:r>
              <a:rPr lang="en-US" sz="1800" b="1" dirty="0">
                <a:solidFill>
                  <a:schemeClr val="tx1"/>
                </a:solidFill>
              </a:rPr>
              <a:t>However, underlining text can be highly confusing to the user as it generally means that it’s a link. </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People will move their cursor and try to click on the word and not get anything, except possible frustration due to confusion!</a:t>
            </a:r>
          </a:p>
          <a:p>
            <a:pPr marL="342900" indent="-342900" algn="l">
              <a:buClr>
                <a:srgbClr val="0070C0"/>
              </a:buClr>
              <a:buSzPct val="80000"/>
              <a:buFont typeface="Wingdings" pitchFamily="2" charset="2"/>
              <a:buChar char="u"/>
            </a:pPr>
            <a:r>
              <a:rPr lang="en-US" sz="1800" dirty="0">
                <a:solidFill>
                  <a:schemeClr val="tx1"/>
                </a:solidFill>
              </a:rPr>
              <a:t>So, in other words, </a:t>
            </a:r>
            <a:r>
              <a:rPr lang="en-US" sz="1800" b="1" dirty="0">
                <a:solidFill>
                  <a:schemeClr val="tx1"/>
                </a:solidFill>
              </a:rPr>
              <a:t>DO NOT USE this element</a:t>
            </a:r>
            <a:r>
              <a:rPr lang="en-US" sz="1800" dirty="0">
                <a:solidFill>
                  <a:schemeClr val="tx1"/>
                </a:solidFill>
              </a:rPr>
              <a:t>!!</a:t>
            </a:r>
            <a:br>
              <a:rPr lang="en-US" sz="1800" dirty="0">
                <a:solidFill>
                  <a:schemeClr val="tx1"/>
                </a:solidFill>
              </a:rPr>
            </a:b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18</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63274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2019/10/2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0417 Strong vs. Emphasize</a:t>
            </a:r>
            <a:endParaRPr lang="zh-TW" altLang="en-US" b="1" dirty="0">
              <a:solidFill>
                <a:srgbClr val="FFFF00"/>
              </a:solidFill>
            </a:endParaRPr>
          </a:p>
        </p:txBody>
      </p:sp>
      <p:sp>
        <p:nvSpPr>
          <p:cNvPr id="3" name="副標題 2"/>
          <p:cNvSpPr>
            <a:spLocks noGrp="1"/>
          </p:cNvSpPr>
          <p:nvPr>
            <p:ph type="subTitle" idx="1"/>
          </p:nvPr>
        </p:nvSpPr>
        <p:spPr>
          <a:xfrm>
            <a:off x="501534" y="1320807"/>
            <a:ext cx="8185266" cy="110008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0417 Strong and Emphasize</a:t>
            </a:r>
          </a:p>
          <a:p>
            <a:pPr marL="342900" indent="-342900" algn="l">
              <a:buClr>
                <a:srgbClr val="0070C0"/>
              </a:buClr>
              <a:buSzPct val="80000"/>
              <a:buFont typeface="Wingdings" pitchFamily="2" charset="2"/>
              <a:buChar char="u"/>
            </a:pPr>
            <a:r>
              <a:rPr lang="en-US" sz="1800" b="1" dirty="0">
                <a:solidFill>
                  <a:schemeClr val="tx1"/>
                </a:solidFill>
              </a:rPr>
              <a:t>Strong, Bold, Italic, Emphasized...</a:t>
            </a:r>
          </a:p>
          <a:p>
            <a:pPr marL="342900" indent="-342900" algn="l">
              <a:buClr>
                <a:srgbClr val="0070C0"/>
              </a:buClr>
              <a:buSzPct val="80000"/>
              <a:buFont typeface="Wingdings" pitchFamily="2" charset="2"/>
              <a:buChar char="u"/>
            </a:pPr>
            <a:r>
              <a:rPr lang="en-US" sz="1800" dirty="0">
                <a:solidFill>
                  <a:schemeClr val="tx1"/>
                </a:solidFill>
              </a:rPr>
              <a:t>To be Bold &lt;b&gt;...&lt;/b&gt; or Strong &lt;strong&gt;...&lt;/strong&gt; that is the question!</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0417.1 Bold or Strong</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2019/10/2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4" name="Picture 3">
            <a:extLst>
              <a:ext uri="{FF2B5EF4-FFF2-40B4-BE49-F238E27FC236}">
                <a16:creationId xmlns:a16="http://schemas.microsoft.com/office/drawing/2014/main" id="{A7774BF0-197A-4F81-B53C-A020CE8BC390}"/>
              </a:ext>
            </a:extLst>
          </p:cNvPr>
          <p:cNvPicPr>
            <a:picLocks noChangeAspect="1"/>
          </p:cNvPicPr>
          <p:nvPr/>
        </p:nvPicPr>
        <p:blipFill>
          <a:blip r:embed="rId2"/>
          <a:stretch>
            <a:fillRect/>
          </a:stretch>
        </p:blipFill>
        <p:spPr>
          <a:xfrm>
            <a:off x="4032243" y="3678058"/>
            <a:ext cx="855578" cy="889224"/>
          </a:xfrm>
          <a:prstGeom prst="rect">
            <a:avLst/>
          </a:prstGeom>
        </p:spPr>
      </p:pic>
    </p:spTree>
    <p:extLst>
      <p:ext uri="{BB962C8B-B14F-4D97-AF65-F5344CB8AC3E}">
        <p14:creationId xmlns:p14="http://schemas.microsoft.com/office/powerpoint/2010/main" val="1910375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0417.1 Bold or Strong</a:t>
            </a:r>
            <a:endParaRPr lang="zh-TW" altLang="en-US" b="1" dirty="0">
              <a:solidFill>
                <a:srgbClr val="FFFF00"/>
              </a:solidFill>
            </a:endParaRPr>
          </a:p>
        </p:txBody>
      </p:sp>
      <p:sp>
        <p:nvSpPr>
          <p:cNvPr id="3" name="副標題 2"/>
          <p:cNvSpPr>
            <a:spLocks noGrp="1"/>
          </p:cNvSpPr>
          <p:nvPr>
            <p:ph type="subTitle" idx="1"/>
          </p:nvPr>
        </p:nvSpPr>
        <p:spPr>
          <a:xfrm>
            <a:off x="501534" y="1320807"/>
            <a:ext cx="8185266" cy="405241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0417.1 Bold or Strong</a:t>
            </a:r>
          </a:p>
          <a:p>
            <a:pPr marL="342900" indent="-342900" algn="l">
              <a:buClr>
                <a:srgbClr val="0070C0"/>
              </a:buClr>
              <a:buSzPct val="80000"/>
              <a:buFont typeface="Wingdings" pitchFamily="2" charset="2"/>
              <a:buChar char="u"/>
            </a:pPr>
            <a:r>
              <a:rPr lang="en-US" sz="1800" dirty="0">
                <a:solidFill>
                  <a:schemeClr val="tx1"/>
                </a:solidFill>
              </a:rPr>
              <a:t>Yes, there are two tags that essentially appear visually to do the exact same thing! </a:t>
            </a:r>
          </a:p>
          <a:p>
            <a:pPr marL="342900" indent="-342900" algn="l">
              <a:buClr>
                <a:srgbClr val="0070C0"/>
              </a:buClr>
              <a:buSzPct val="80000"/>
              <a:buFont typeface="Wingdings" pitchFamily="2" charset="2"/>
              <a:buChar char="u"/>
            </a:pPr>
            <a:r>
              <a:rPr lang="en-US" sz="1800" dirty="0">
                <a:solidFill>
                  <a:schemeClr val="tx1"/>
                </a:solidFill>
              </a:rPr>
              <a:t>They will both make the text display in </a:t>
            </a:r>
            <a:r>
              <a:rPr lang="en-US" sz="1800" b="1" dirty="0">
                <a:solidFill>
                  <a:schemeClr val="tx1"/>
                </a:solidFill>
              </a:rPr>
              <a:t>bold</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The difference in the two tags has to do with </a:t>
            </a:r>
            <a:r>
              <a:rPr lang="en-US" sz="1800" b="1" dirty="0">
                <a:solidFill>
                  <a:schemeClr val="tx1"/>
                </a:solidFill>
              </a:rPr>
              <a:t>semantics </a:t>
            </a:r>
            <a:r>
              <a:rPr lang="en-US" sz="1800" dirty="0">
                <a:solidFill>
                  <a:schemeClr val="tx1"/>
                </a:solidFill>
              </a:rPr>
              <a:t>and how screen readers will interpret each tag. </a:t>
            </a:r>
          </a:p>
          <a:p>
            <a:pPr marL="342900" indent="-342900" algn="l">
              <a:buClr>
                <a:srgbClr val="0070C0"/>
              </a:buClr>
              <a:buSzPct val="80000"/>
              <a:buFont typeface="Wingdings" pitchFamily="2" charset="2"/>
              <a:buChar char="u"/>
            </a:pPr>
            <a:r>
              <a:rPr lang="en-US" sz="1800" dirty="0">
                <a:solidFill>
                  <a:schemeClr val="tx1"/>
                </a:solidFill>
              </a:rPr>
              <a:t>For a screen reader, the </a:t>
            </a:r>
            <a:r>
              <a:rPr lang="en-US" sz="1800" b="1" dirty="0">
                <a:solidFill>
                  <a:schemeClr val="tx1"/>
                </a:solidFill>
              </a:rPr>
              <a:t>&lt;strong&gt;</a:t>
            </a:r>
            <a:r>
              <a:rPr lang="en-US" sz="1800" dirty="0">
                <a:solidFill>
                  <a:schemeClr val="tx1"/>
                </a:solidFill>
              </a:rPr>
              <a:t> tag has meaning – </a:t>
            </a:r>
            <a:r>
              <a:rPr lang="en-US" sz="1800" b="1" dirty="0">
                <a:solidFill>
                  <a:schemeClr val="tx1"/>
                </a:solidFill>
              </a:rPr>
              <a:t>that the word or phrase will be strongly emphasized when it read out loud</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The </a:t>
            </a:r>
            <a:r>
              <a:rPr lang="en-US" sz="1800" b="1" dirty="0">
                <a:solidFill>
                  <a:schemeClr val="tx1"/>
                </a:solidFill>
              </a:rPr>
              <a:t>&lt;b&gt;</a:t>
            </a:r>
            <a:r>
              <a:rPr lang="en-US" sz="1800" dirty="0">
                <a:solidFill>
                  <a:schemeClr val="tx1"/>
                </a:solidFill>
              </a:rPr>
              <a:t> tag </a:t>
            </a:r>
            <a:r>
              <a:rPr lang="en-US" sz="1800" b="1" dirty="0">
                <a:solidFill>
                  <a:schemeClr val="tx1"/>
                </a:solidFill>
              </a:rPr>
              <a:t>has no semantic meaning for a screen reader</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In HTML 4.01 and XHTML, the </a:t>
            </a:r>
            <a:r>
              <a:rPr lang="en-US" sz="1800" b="1" dirty="0">
                <a:solidFill>
                  <a:schemeClr val="tx1"/>
                </a:solidFill>
              </a:rPr>
              <a:t>&lt;b&gt;</a:t>
            </a:r>
            <a:r>
              <a:rPr lang="en-US" sz="1800" dirty="0">
                <a:solidFill>
                  <a:schemeClr val="tx1"/>
                </a:solidFill>
              </a:rPr>
              <a:t> tag was set to be deprecated due to the fact that it had no semantic meaning and was essentially about presentation – making the text look bold and stand out. </a:t>
            </a:r>
          </a:p>
          <a:p>
            <a:pPr marL="342900" indent="-342900" algn="l">
              <a:buClr>
                <a:srgbClr val="0070C0"/>
              </a:buClr>
              <a:buSzPct val="80000"/>
              <a:buFont typeface="Wingdings" pitchFamily="2" charset="2"/>
              <a:buChar char="u"/>
            </a:pPr>
            <a:r>
              <a:rPr lang="en-US" sz="1800" dirty="0">
                <a:solidFill>
                  <a:schemeClr val="tx1"/>
                </a:solidFill>
              </a:rPr>
              <a:t>HTML5 has decided to give new life to the </a:t>
            </a:r>
            <a:r>
              <a:rPr lang="en-US" sz="1800" b="1" dirty="0">
                <a:solidFill>
                  <a:schemeClr val="tx1"/>
                </a:solidFill>
              </a:rPr>
              <a:t>&lt;b&gt;</a:t>
            </a:r>
            <a:r>
              <a:rPr lang="en-US" sz="1800" dirty="0">
                <a:solidFill>
                  <a:schemeClr val="tx1"/>
                </a:solidFill>
              </a:rPr>
              <a:t> tag by redefining what it means semantically! </a:t>
            </a: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91556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0417.1 Bold or Strong</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47724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0417.1 Bold or Strong</a:t>
            </a:r>
          </a:p>
          <a:p>
            <a:pPr marL="342900" indent="-342900" algn="l">
              <a:buClr>
                <a:srgbClr val="0070C0"/>
              </a:buClr>
              <a:buSzPct val="80000"/>
              <a:buFont typeface="Wingdings" pitchFamily="2" charset="2"/>
              <a:buChar char="u"/>
            </a:pPr>
            <a:r>
              <a:rPr lang="en-US" sz="1800" dirty="0">
                <a:solidFill>
                  <a:schemeClr val="tx1"/>
                </a:solidFill>
              </a:rPr>
              <a:t>In the world of HTML5, the </a:t>
            </a:r>
            <a:r>
              <a:rPr lang="en-US" sz="1800" b="1" dirty="0">
                <a:solidFill>
                  <a:schemeClr val="tx1"/>
                </a:solidFill>
              </a:rPr>
              <a:t>&lt;b&gt;</a:t>
            </a:r>
            <a:r>
              <a:rPr lang="en-US" sz="1800" dirty="0">
                <a:solidFill>
                  <a:schemeClr val="tx1"/>
                </a:solidFill>
              </a:rPr>
              <a:t> tag represents a span of text that is stylistically offset text such as keywords and typographically emboldened text. </a:t>
            </a:r>
          </a:p>
          <a:p>
            <a:pPr marL="342900" indent="-342900" algn="l">
              <a:buClr>
                <a:srgbClr val="0070C0"/>
              </a:buClr>
              <a:buSzPct val="80000"/>
              <a:buFont typeface="Wingdings" pitchFamily="2" charset="2"/>
              <a:buChar char="u"/>
            </a:pPr>
            <a:r>
              <a:rPr lang="en-US" sz="1800" dirty="0">
                <a:solidFill>
                  <a:schemeClr val="tx1"/>
                </a:solidFill>
              </a:rPr>
              <a:t>Still sounds like “presentation” to me but that is what the W3C is saying for now. </a:t>
            </a:r>
          </a:p>
          <a:p>
            <a:pPr marL="342900" indent="-342900" algn="l">
              <a:buClr>
                <a:srgbClr val="0070C0"/>
              </a:buClr>
              <a:buSzPct val="80000"/>
              <a:buFont typeface="Wingdings" pitchFamily="2" charset="2"/>
              <a:buChar char="u"/>
            </a:pPr>
            <a:r>
              <a:rPr lang="en-US" sz="1800" dirty="0">
                <a:solidFill>
                  <a:schemeClr val="tx1"/>
                </a:solidFill>
              </a:rPr>
              <a:t>According the </a:t>
            </a:r>
            <a:r>
              <a:rPr lang="en-US" sz="1800" u="sng" dirty="0">
                <a:solidFill>
                  <a:schemeClr val="tx1"/>
                </a:solidFill>
                <a:hlinkClick r:id="rId2">
                  <a:extLst>
                    <a:ext uri="{A12FA001-AC4F-418D-AE19-62706E023703}">
                      <ahyp:hlinkClr xmlns:ahyp="http://schemas.microsoft.com/office/drawing/2018/hyperlinkcolor" val="tx"/>
                    </a:ext>
                  </a:extLst>
                </a:hlinkClick>
              </a:rPr>
              <a:t>HTML5 specs (Links to an external site.)</a:t>
            </a:r>
            <a:r>
              <a:rPr lang="en-US" sz="1800" dirty="0">
                <a:solidFill>
                  <a:schemeClr val="tx1"/>
                </a:solidFill>
              </a:rPr>
              <a:t>: </a:t>
            </a:r>
          </a:p>
          <a:p>
            <a:pPr marL="800100" lvl="1" indent="-342900" algn="l">
              <a:buClr>
                <a:srgbClr val="0070C0"/>
              </a:buClr>
              <a:buSzPct val="80000"/>
              <a:buFont typeface="Wingdings" pitchFamily="2" charset="2"/>
              <a:buChar char="u"/>
            </a:pPr>
            <a:r>
              <a:rPr lang="en-US" sz="1800" dirty="0">
                <a:solidFill>
                  <a:schemeClr val="tx1"/>
                </a:solidFill>
              </a:rPr>
              <a:t>“…the </a:t>
            </a:r>
            <a:r>
              <a:rPr lang="en-US" sz="1800" b="1" dirty="0">
                <a:solidFill>
                  <a:schemeClr val="tx1"/>
                </a:solidFill>
              </a:rPr>
              <a:t>&lt;b&gt;</a:t>
            </a:r>
            <a:r>
              <a:rPr lang="en-US" sz="1800" dirty="0">
                <a:solidFill>
                  <a:schemeClr val="tx1"/>
                </a:solidFill>
              </a:rPr>
              <a:t> element has now been given the specific semantic purpose of representing text “offset from its surrounding content without conveying any extra emphasis or importance, and for which the conventional typographic presentation is bold text; for example, keywords in a document abstract, or product names in a review”</a:t>
            </a:r>
          </a:p>
          <a:p>
            <a:pPr marL="342900" indent="-342900" algn="l">
              <a:buClr>
                <a:srgbClr val="0070C0"/>
              </a:buClr>
              <a:buSzPct val="80000"/>
              <a:buFont typeface="Wingdings" pitchFamily="2" charset="2"/>
              <a:buChar char="u"/>
            </a:pPr>
            <a:r>
              <a:rPr lang="en-US" sz="1800" dirty="0">
                <a:solidFill>
                  <a:schemeClr val="tx1"/>
                </a:solidFill>
              </a:rPr>
              <a:t>The </a:t>
            </a:r>
            <a:r>
              <a:rPr lang="en-US" sz="1800" u="sng" dirty="0">
                <a:solidFill>
                  <a:schemeClr val="tx1"/>
                </a:solidFill>
                <a:hlinkClick r:id="rId3">
                  <a:extLst>
                    <a:ext uri="{A12FA001-AC4F-418D-AE19-62706E023703}">
                      <ahyp:hlinkClr xmlns:ahyp="http://schemas.microsoft.com/office/drawing/2018/hyperlinkcolor" val="tx"/>
                    </a:ext>
                  </a:extLst>
                </a:hlinkClick>
              </a:rPr>
              <a:t>W3C goes on to state (Links to an external site.)</a:t>
            </a:r>
            <a:r>
              <a:rPr lang="en-US" sz="1800" dirty="0">
                <a:solidFill>
                  <a:schemeClr val="tx1"/>
                </a:solidFill>
              </a:rPr>
              <a:t>: </a:t>
            </a:r>
          </a:p>
          <a:p>
            <a:pPr marL="800100" lvl="1" indent="-342900" algn="l">
              <a:buClr>
                <a:srgbClr val="0070C0"/>
              </a:buClr>
              <a:buSzPct val="80000"/>
              <a:buFont typeface="Wingdings" pitchFamily="2" charset="2"/>
              <a:buChar char="u"/>
            </a:pPr>
            <a:r>
              <a:rPr lang="en-US" sz="1800" dirty="0">
                <a:solidFill>
                  <a:schemeClr val="tx1"/>
                </a:solidFill>
              </a:rPr>
              <a:t>“The </a:t>
            </a:r>
            <a:r>
              <a:rPr lang="en-US" sz="1800" b="1" dirty="0">
                <a:solidFill>
                  <a:schemeClr val="tx1"/>
                </a:solidFill>
              </a:rPr>
              <a:t>b</a:t>
            </a:r>
            <a:r>
              <a:rPr lang="en-US" sz="1800" dirty="0">
                <a:solidFill>
                  <a:schemeClr val="tx1"/>
                </a:solidFill>
              </a:rPr>
              <a:t> element represents a span of text to which attention is being drawn for utilitarian purposes without conveying any extra importance and with no implication of an alternate voice or mood, such as key words in a document abstract, product names in a review, actionable words in interactive text-driven software, or an article </a:t>
            </a:r>
            <a:r>
              <a:rPr lang="en-US" sz="1800" dirty="0" err="1">
                <a:solidFill>
                  <a:schemeClr val="tx1"/>
                </a:solidFill>
              </a:rPr>
              <a:t>lede</a:t>
            </a:r>
            <a:r>
              <a:rPr lang="en-US" sz="1800" dirty="0">
                <a:solidFill>
                  <a:schemeClr val="tx1"/>
                </a:solidFill>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4"/>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32624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0417.1 Bold or Strong</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29722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0417.1 Bold or Strong</a:t>
            </a:r>
          </a:p>
          <a:p>
            <a:pPr marL="342900" indent="-342900" algn="l">
              <a:buClr>
                <a:srgbClr val="0070C0"/>
              </a:buClr>
              <a:buSzPct val="80000"/>
              <a:buFont typeface="Wingdings" pitchFamily="2" charset="2"/>
              <a:buChar char="u"/>
            </a:pPr>
            <a:r>
              <a:rPr lang="en-US" sz="1800" dirty="0">
                <a:solidFill>
                  <a:schemeClr val="tx1"/>
                </a:solidFill>
              </a:rPr>
              <a:t>The following example shows a use of the b element to highlight key words without marking them up as important:</a:t>
            </a:r>
          </a:p>
          <a:p>
            <a:pPr marL="800100" lvl="1" indent="-342900" algn="l">
              <a:buClr>
                <a:srgbClr val="0070C0"/>
              </a:buClr>
              <a:buSzPct val="80000"/>
              <a:buFont typeface="Wingdings" pitchFamily="2" charset="2"/>
              <a:buChar char="u"/>
            </a:pPr>
            <a:r>
              <a:rPr lang="en-US" sz="1800" b="1" dirty="0">
                <a:solidFill>
                  <a:schemeClr val="tx1"/>
                </a:solidFill>
              </a:rPr>
              <a:t>&lt;p&gt;</a:t>
            </a:r>
            <a:r>
              <a:rPr lang="en-US" sz="1800" dirty="0">
                <a:solidFill>
                  <a:schemeClr val="tx1"/>
                </a:solidFill>
              </a:rPr>
              <a:t>The </a:t>
            </a:r>
            <a:r>
              <a:rPr lang="en-US" sz="1800" b="1" dirty="0">
                <a:solidFill>
                  <a:schemeClr val="tx1"/>
                </a:solidFill>
              </a:rPr>
              <a:t>&lt;b&gt;</a:t>
            </a:r>
            <a:r>
              <a:rPr lang="en-US" sz="1800" dirty="0" err="1">
                <a:solidFill>
                  <a:schemeClr val="tx1"/>
                </a:solidFill>
              </a:rPr>
              <a:t>frobonitor</a:t>
            </a:r>
            <a:r>
              <a:rPr lang="en-US" sz="1800" b="1" dirty="0">
                <a:solidFill>
                  <a:schemeClr val="tx1"/>
                </a:solidFill>
              </a:rPr>
              <a:t>&lt;/b&gt;</a:t>
            </a:r>
            <a:r>
              <a:rPr lang="en-US" sz="1800" dirty="0">
                <a:solidFill>
                  <a:schemeClr val="tx1"/>
                </a:solidFill>
              </a:rPr>
              <a:t> and </a:t>
            </a:r>
            <a:r>
              <a:rPr lang="en-US" sz="1800" b="1" dirty="0">
                <a:solidFill>
                  <a:schemeClr val="tx1"/>
                </a:solidFill>
              </a:rPr>
              <a:t>&lt;b&gt;</a:t>
            </a:r>
            <a:r>
              <a:rPr lang="en-US" sz="1800" dirty="0" err="1">
                <a:solidFill>
                  <a:schemeClr val="tx1"/>
                </a:solidFill>
              </a:rPr>
              <a:t>barbinator</a:t>
            </a:r>
            <a:r>
              <a:rPr lang="en-US" sz="1800" b="1" dirty="0">
                <a:solidFill>
                  <a:schemeClr val="tx1"/>
                </a:solidFill>
              </a:rPr>
              <a:t>&lt;/b&gt;</a:t>
            </a:r>
            <a:r>
              <a:rPr lang="en-US" sz="1800" dirty="0">
                <a:solidFill>
                  <a:schemeClr val="tx1"/>
                </a:solidFill>
              </a:rPr>
              <a:t> components are fried</a:t>
            </a:r>
            <a:r>
              <a:rPr lang="en-US" sz="1800" b="1" dirty="0">
                <a:solidFill>
                  <a:schemeClr val="tx1"/>
                </a:solidFill>
              </a:rPr>
              <a:t>.&lt;/p&gt;</a:t>
            </a:r>
          </a:p>
          <a:p>
            <a:pPr marL="342900" indent="-342900" algn="l">
              <a:buClr>
                <a:srgbClr val="0070C0"/>
              </a:buClr>
              <a:buSzPct val="80000"/>
              <a:buFont typeface="Wingdings" pitchFamily="2" charset="2"/>
              <a:buChar char="u"/>
            </a:pPr>
            <a:r>
              <a:rPr lang="en-US" sz="1800" dirty="0">
                <a:solidFill>
                  <a:schemeClr val="tx1"/>
                </a:solidFill>
              </a:rPr>
              <a:t>In the following example, objects in a text adventure are highlighted as being special by use of the </a:t>
            </a:r>
            <a:r>
              <a:rPr lang="en-US" sz="1800" b="1" dirty="0">
                <a:solidFill>
                  <a:schemeClr val="tx1"/>
                </a:solidFill>
              </a:rPr>
              <a:t>b</a:t>
            </a:r>
            <a:r>
              <a:rPr lang="en-US" sz="1800" dirty="0">
                <a:solidFill>
                  <a:schemeClr val="tx1"/>
                </a:solidFill>
              </a:rPr>
              <a:t> element.</a:t>
            </a:r>
          </a:p>
          <a:p>
            <a:pPr marL="800100" lvl="1" indent="-342900" algn="l">
              <a:buClr>
                <a:srgbClr val="0070C0"/>
              </a:buClr>
              <a:buSzPct val="80000"/>
              <a:buFont typeface="Wingdings" pitchFamily="2" charset="2"/>
              <a:buChar char="u"/>
            </a:pPr>
            <a:r>
              <a:rPr lang="en-US" sz="1800" b="1" dirty="0">
                <a:solidFill>
                  <a:schemeClr val="tx1"/>
                </a:solidFill>
              </a:rPr>
              <a:t>&lt;p&gt;</a:t>
            </a:r>
            <a:r>
              <a:rPr lang="en-US" sz="1800" dirty="0">
                <a:solidFill>
                  <a:schemeClr val="tx1"/>
                </a:solidFill>
              </a:rPr>
              <a:t>You enter a small room. Your </a:t>
            </a:r>
            <a:r>
              <a:rPr lang="en-US" sz="1800" b="1" dirty="0">
                <a:solidFill>
                  <a:schemeClr val="tx1"/>
                </a:solidFill>
              </a:rPr>
              <a:t>&lt;b&gt;</a:t>
            </a:r>
            <a:r>
              <a:rPr lang="en-US" sz="1800" dirty="0">
                <a:solidFill>
                  <a:schemeClr val="tx1"/>
                </a:solidFill>
              </a:rPr>
              <a:t>sword</a:t>
            </a:r>
            <a:r>
              <a:rPr lang="en-US" sz="1800" b="1" dirty="0">
                <a:solidFill>
                  <a:schemeClr val="tx1"/>
                </a:solidFill>
              </a:rPr>
              <a:t>&lt;/b&gt;</a:t>
            </a:r>
            <a:r>
              <a:rPr lang="en-US" sz="1800" dirty="0">
                <a:solidFill>
                  <a:schemeClr val="tx1"/>
                </a:solidFill>
              </a:rPr>
              <a:t> glows brighter. A </a:t>
            </a:r>
            <a:r>
              <a:rPr lang="en-US" sz="1800" b="1" dirty="0">
                <a:solidFill>
                  <a:schemeClr val="tx1"/>
                </a:solidFill>
              </a:rPr>
              <a:t>&lt;b&gt;</a:t>
            </a:r>
            <a:r>
              <a:rPr lang="en-US" sz="1800" dirty="0">
                <a:solidFill>
                  <a:schemeClr val="tx1"/>
                </a:solidFill>
              </a:rPr>
              <a:t>rat</a:t>
            </a:r>
            <a:r>
              <a:rPr lang="en-US" sz="1800" b="1" dirty="0">
                <a:solidFill>
                  <a:schemeClr val="tx1"/>
                </a:solidFill>
              </a:rPr>
              <a:t>&lt;/b&gt; </a:t>
            </a:r>
            <a:r>
              <a:rPr lang="en-US" sz="1800" dirty="0">
                <a:solidFill>
                  <a:schemeClr val="tx1"/>
                </a:solidFill>
              </a:rPr>
              <a:t>scurries past the corner wall</a:t>
            </a:r>
            <a:r>
              <a:rPr lang="en-US" sz="1800" b="1" dirty="0">
                <a:solidFill>
                  <a:schemeClr val="tx1"/>
                </a:solidFill>
              </a:rPr>
              <a:t>.&lt;/p&gt;</a:t>
            </a:r>
            <a:endParaRPr lang="en-US" sz="1800" dirty="0">
              <a:solidFill>
                <a:schemeClr val="tx1"/>
              </a:solidFill>
            </a:endParaRPr>
          </a:p>
          <a:p>
            <a:pPr algn="l"/>
            <a:br>
              <a:rPr lang="en-US" sz="1800" dirty="0">
                <a:solidFill>
                  <a:schemeClr val="tx1"/>
                </a:solidFill>
              </a:rPr>
            </a:b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84220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0417 Bold vs. Strong</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69237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0417.1 Bold or Strong</a:t>
            </a:r>
          </a:p>
          <a:p>
            <a:pPr marL="342900" indent="-342900" algn="l">
              <a:buClr>
                <a:srgbClr val="0070C0"/>
              </a:buClr>
              <a:buSzPct val="80000"/>
              <a:buFont typeface="Wingdings" pitchFamily="2" charset="2"/>
              <a:buChar char="u"/>
            </a:pPr>
            <a:r>
              <a:rPr lang="en-US" sz="1800" b="1" dirty="0">
                <a:solidFill>
                  <a:schemeClr val="tx1"/>
                </a:solidFill>
              </a:rPr>
              <a:t>The Strong Tag:</a:t>
            </a:r>
          </a:p>
          <a:p>
            <a:pPr marL="342900" indent="-342900" algn="l">
              <a:buClr>
                <a:srgbClr val="0070C0"/>
              </a:buClr>
              <a:buSzPct val="80000"/>
              <a:buFont typeface="Wingdings" pitchFamily="2" charset="2"/>
              <a:buChar char="u"/>
            </a:pPr>
            <a:r>
              <a:rPr lang="en-US" sz="1800" dirty="0">
                <a:solidFill>
                  <a:schemeClr val="tx1"/>
                </a:solidFill>
              </a:rPr>
              <a:t>The </a:t>
            </a:r>
            <a:r>
              <a:rPr lang="en-US" sz="1800" b="1" dirty="0">
                <a:solidFill>
                  <a:schemeClr val="tx1"/>
                </a:solidFill>
              </a:rPr>
              <a:t>&lt;strong&gt;</a:t>
            </a:r>
            <a:r>
              <a:rPr lang="en-US" sz="1800" dirty="0">
                <a:solidFill>
                  <a:schemeClr val="tx1"/>
                </a:solidFill>
              </a:rPr>
              <a:t> tag was in the HTML 4.01 and XHTML used for stronger emphasis, now is used for “strong importance”.</a:t>
            </a:r>
          </a:p>
          <a:p>
            <a:pPr marL="342900" indent="-342900" algn="l">
              <a:buClr>
                <a:srgbClr val="0070C0"/>
              </a:buClr>
              <a:buSzPct val="80000"/>
              <a:buFont typeface="Wingdings" pitchFamily="2" charset="2"/>
              <a:buChar char="u"/>
            </a:pPr>
            <a:r>
              <a:rPr lang="en-US" sz="1800" dirty="0">
                <a:solidFill>
                  <a:schemeClr val="tx1"/>
                </a:solidFill>
              </a:rPr>
              <a:t>The </a:t>
            </a:r>
            <a:r>
              <a:rPr lang="en-US" sz="1800" b="1" dirty="0">
                <a:solidFill>
                  <a:schemeClr val="tx1"/>
                </a:solidFill>
              </a:rPr>
              <a:t>b</a:t>
            </a:r>
            <a:r>
              <a:rPr lang="en-US" sz="1800" dirty="0">
                <a:solidFill>
                  <a:schemeClr val="tx1"/>
                </a:solidFill>
              </a:rPr>
              <a:t> element should be used as a last resort when no other element is more appropriate. In particular, headings should use the </a:t>
            </a:r>
            <a:r>
              <a:rPr lang="en-US" sz="1800" b="1" dirty="0">
                <a:solidFill>
                  <a:schemeClr val="tx1"/>
                </a:solidFill>
              </a:rPr>
              <a:t>h1</a:t>
            </a:r>
            <a:r>
              <a:rPr lang="en-US" sz="1800" dirty="0">
                <a:solidFill>
                  <a:schemeClr val="tx1"/>
                </a:solidFill>
              </a:rPr>
              <a:t> to </a:t>
            </a:r>
            <a:r>
              <a:rPr lang="en-US" sz="1800" b="1" dirty="0">
                <a:solidFill>
                  <a:schemeClr val="tx1"/>
                </a:solidFill>
              </a:rPr>
              <a:t>h6</a:t>
            </a:r>
            <a:r>
              <a:rPr lang="en-US" sz="1800" dirty="0">
                <a:solidFill>
                  <a:schemeClr val="tx1"/>
                </a:solidFill>
              </a:rPr>
              <a:t> elements, stress emphasis should use the </a:t>
            </a:r>
            <a:r>
              <a:rPr lang="en-US" sz="1800" b="1" dirty="0" err="1">
                <a:solidFill>
                  <a:schemeClr val="tx1"/>
                </a:solidFill>
              </a:rPr>
              <a:t>em</a:t>
            </a:r>
            <a:r>
              <a:rPr lang="en-US" sz="1800" dirty="0">
                <a:solidFill>
                  <a:schemeClr val="tx1"/>
                </a:solidFill>
              </a:rPr>
              <a:t> element, importance should be denoted with the </a:t>
            </a:r>
            <a:r>
              <a:rPr lang="en-US" sz="1800" b="1" dirty="0">
                <a:solidFill>
                  <a:schemeClr val="tx1"/>
                </a:solidFill>
              </a:rPr>
              <a:t>strong</a:t>
            </a:r>
            <a:r>
              <a:rPr lang="en-US" sz="1800" dirty="0">
                <a:solidFill>
                  <a:schemeClr val="tx1"/>
                </a:solidFill>
              </a:rPr>
              <a:t> element, and text marked or highlighted should use the </a:t>
            </a:r>
            <a:r>
              <a:rPr lang="en-US" sz="1800" b="1" dirty="0">
                <a:solidFill>
                  <a:schemeClr val="tx1"/>
                </a:solidFill>
              </a:rPr>
              <a:t>mark</a:t>
            </a:r>
            <a:r>
              <a:rPr lang="en-US" sz="1800" dirty="0">
                <a:solidFill>
                  <a:schemeClr val="tx1"/>
                </a:solidFill>
              </a:rPr>
              <a:t> element.</a:t>
            </a:r>
          </a:p>
          <a:p>
            <a:pPr marL="342900" indent="-342900" algn="l">
              <a:buClr>
                <a:srgbClr val="0070C0"/>
              </a:buClr>
              <a:buSzPct val="80000"/>
              <a:buFont typeface="Wingdings" pitchFamily="2" charset="2"/>
              <a:buChar char="u"/>
            </a:pPr>
            <a:r>
              <a:rPr lang="en-US" sz="1800" dirty="0">
                <a:solidFill>
                  <a:schemeClr val="tx1"/>
                </a:solidFill>
              </a:rPr>
              <a:t>The following would be </a:t>
            </a:r>
            <a:r>
              <a:rPr lang="en-US" sz="1800" i="1" dirty="0">
                <a:solidFill>
                  <a:schemeClr val="tx1"/>
                </a:solidFill>
              </a:rPr>
              <a:t>incorrect</a:t>
            </a:r>
            <a:r>
              <a:rPr lang="en-US" sz="1800" dirty="0">
                <a:solidFill>
                  <a:schemeClr val="tx1"/>
                </a:solidFill>
              </a:rPr>
              <a:t> usage:</a:t>
            </a:r>
          </a:p>
          <a:p>
            <a:pPr marL="800100" lvl="1" indent="-342900" algn="l">
              <a:buClr>
                <a:srgbClr val="0070C0"/>
              </a:buClr>
              <a:buSzPct val="80000"/>
              <a:buFont typeface="Wingdings" pitchFamily="2" charset="2"/>
              <a:buChar char="u"/>
            </a:pPr>
            <a:r>
              <a:rPr lang="en-US" sz="1800" b="1" dirty="0">
                <a:solidFill>
                  <a:schemeClr val="tx1"/>
                </a:solidFill>
              </a:rPr>
              <a:t>&lt;p&gt;&lt;b&gt;</a:t>
            </a:r>
            <a:r>
              <a:rPr lang="en-US" sz="1800" dirty="0">
                <a:solidFill>
                  <a:schemeClr val="tx1"/>
                </a:solidFill>
              </a:rPr>
              <a:t>WARNING</a:t>
            </a:r>
            <a:r>
              <a:rPr lang="en-US" sz="1800" b="1" dirty="0">
                <a:solidFill>
                  <a:schemeClr val="tx1"/>
                </a:solidFill>
              </a:rPr>
              <a:t>!&lt;/b&gt;</a:t>
            </a:r>
            <a:r>
              <a:rPr lang="en-US" sz="1800" dirty="0">
                <a:solidFill>
                  <a:schemeClr val="tx1"/>
                </a:solidFill>
              </a:rPr>
              <a:t> Do not </a:t>
            </a:r>
            <a:r>
              <a:rPr lang="en-US" sz="1800" dirty="0" err="1">
                <a:solidFill>
                  <a:schemeClr val="tx1"/>
                </a:solidFill>
              </a:rPr>
              <a:t>frob</a:t>
            </a:r>
            <a:r>
              <a:rPr lang="en-US" sz="1800" dirty="0">
                <a:solidFill>
                  <a:schemeClr val="tx1"/>
                </a:solidFill>
              </a:rPr>
              <a:t> the </a:t>
            </a:r>
            <a:r>
              <a:rPr lang="en-US" sz="1800" dirty="0" err="1">
                <a:solidFill>
                  <a:schemeClr val="tx1"/>
                </a:solidFill>
              </a:rPr>
              <a:t>barbinator</a:t>
            </a:r>
            <a:r>
              <a:rPr lang="en-US" sz="1800" b="1" dirty="0">
                <a:solidFill>
                  <a:schemeClr val="tx1"/>
                </a:solidFill>
              </a:rPr>
              <a:t>!&lt;/p&gt;</a:t>
            </a:r>
          </a:p>
          <a:p>
            <a:pPr marL="342900" indent="-342900" algn="l">
              <a:buClr>
                <a:srgbClr val="0070C0"/>
              </a:buClr>
              <a:buSzPct val="80000"/>
              <a:buFont typeface="Wingdings" pitchFamily="2" charset="2"/>
              <a:buChar char="u"/>
            </a:pPr>
            <a:r>
              <a:rPr lang="en-US" sz="1800" dirty="0">
                <a:solidFill>
                  <a:schemeClr val="tx1"/>
                </a:solidFill>
              </a:rPr>
              <a:t>In the previous example, the correct element to use would have been </a:t>
            </a:r>
            <a:r>
              <a:rPr lang="en-US" sz="1800" b="1" dirty="0">
                <a:solidFill>
                  <a:schemeClr val="tx1"/>
                </a:solidFill>
              </a:rPr>
              <a:t>&lt;strong&gt;,</a:t>
            </a:r>
            <a:r>
              <a:rPr lang="en-US" sz="1800" dirty="0">
                <a:solidFill>
                  <a:schemeClr val="tx1"/>
                </a:solidFill>
              </a:rPr>
              <a:t> not </a:t>
            </a:r>
            <a:r>
              <a:rPr lang="en-US" sz="1800" b="1" dirty="0">
                <a:solidFill>
                  <a:schemeClr val="tx1"/>
                </a:solidFill>
              </a:rPr>
              <a:t>&lt;b&gt;.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93163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0417 Bold vs. Strong</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513253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0417.1 Bold or Strong</a:t>
            </a:r>
          </a:p>
          <a:p>
            <a:pPr marL="342900" indent="-342900" algn="l">
              <a:buClr>
                <a:srgbClr val="0070C0"/>
              </a:buClr>
              <a:buSzPct val="80000"/>
              <a:buFont typeface="Wingdings" pitchFamily="2" charset="2"/>
              <a:buChar char="u"/>
            </a:pPr>
            <a:r>
              <a:rPr lang="en-US" sz="1800" dirty="0">
                <a:solidFill>
                  <a:schemeClr val="tx1"/>
                </a:solidFill>
              </a:rPr>
              <a:t>The relative level of importance of a piece of content is given by its number of ancestor strong elements; each strong element increases the importance of its contents. </a:t>
            </a:r>
          </a:p>
          <a:p>
            <a:pPr marL="342900" indent="-342900" algn="l">
              <a:buClr>
                <a:srgbClr val="0070C0"/>
              </a:buClr>
              <a:buSzPct val="80000"/>
              <a:buFont typeface="Wingdings" pitchFamily="2" charset="2"/>
              <a:buChar char="u"/>
            </a:pPr>
            <a:r>
              <a:rPr lang="en-US" sz="1800" dirty="0">
                <a:solidFill>
                  <a:schemeClr val="tx1"/>
                </a:solidFill>
              </a:rPr>
              <a:t>Changing the importance of a piece of text with the strong element does not change the meaning of the sentence.  </a:t>
            </a:r>
          </a:p>
          <a:p>
            <a:pPr marL="342900" indent="-342900" algn="l">
              <a:buClr>
                <a:srgbClr val="0070C0"/>
              </a:buClr>
              <a:buSzPct val="80000"/>
              <a:buFont typeface="Wingdings" pitchFamily="2" charset="2"/>
              <a:buChar char="u"/>
            </a:pPr>
            <a:r>
              <a:rPr lang="en-US" sz="1800" dirty="0">
                <a:solidFill>
                  <a:schemeClr val="tx1"/>
                </a:solidFill>
              </a:rPr>
              <a:t>Here is an example of a warning notice in a game, with the various parts marked up according to how important they are:</a:t>
            </a:r>
          </a:p>
          <a:p>
            <a:pPr marL="800100" lvl="1" indent="-342900" algn="l">
              <a:buClr>
                <a:srgbClr val="0070C0"/>
              </a:buClr>
              <a:buSzPct val="80000"/>
              <a:buFont typeface="Wingdings" pitchFamily="2" charset="2"/>
              <a:buChar char="u"/>
            </a:pPr>
            <a:r>
              <a:rPr lang="en-US" sz="1800" b="1" dirty="0">
                <a:solidFill>
                  <a:schemeClr val="tx1"/>
                </a:solidFill>
              </a:rPr>
              <a:t>&lt;p&gt;&lt;strong&gt;</a:t>
            </a:r>
            <a:r>
              <a:rPr lang="en-US" sz="1800" dirty="0">
                <a:solidFill>
                  <a:schemeClr val="tx1"/>
                </a:solidFill>
              </a:rPr>
              <a:t>Warning</a:t>
            </a:r>
            <a:r>
              <a:rPr lang="en-US" sz="1800" b="1" dirty="0">
                <a:solidFill>
                  <a:schemeClr val="tx1"/>
                </a:solidFill>
              </a:rPr>
              <a:t>.&lt;/strong&gt;</a:t>
            </a:r>
            <a:r>
              <a:rPr lang="en-US" sz="1800" dirty="0">
                <a:solidFill>
                  <a:schemeClr val="tx1"/>
                </a:solidFill>
              </a:rPr>
              <a:t> This dungeon is dangerous. &lt;</a:t>
            </a:r>
            <a:r>
              <a:rPr lang="en-US" sz="1800" b="1" dirty="0">
                <a:solidFill>
                  <a:schemeClr val="tx1"/>
                </a:solidFill>
              </a:rPr>
              <a:t>strong&gt;</a:t>
            </a:r>
            <a:r>
              <a:rPr lang="en-US" sz="1800" dirty="0">
                <a:solidFill>
                  <a:schemeClr val="tx1"/>
                </a:solidFill>
              </a:rPr>
              <a:t>Avoid the ducks.&lt;/strong&gt; Take any gold you find. </a:t>
            </a:r>
            <a:r>
              <a:rPr lang="en-US" sz="1800" b="1" dirty="0">
                <a:solidFill>
                  <a:schemeClr val="tx1"/>
                </a:solidFill>
              </a:rPr>
              <a:t>&lt;strong&gt;&lt;strong&gt;</a:t>
            </a:r>
            <a:r>
              <a:rPr lang="en-US" sz="1800" dirty="0">
                <a:solidFill>
                  <a:schemeClr val="tx1"/>
                </a:solidFill>
              </a:rPr>
              <a:t>Do not take any of the diamonds</a:t>
            </a:r>
            <a:r>
              <a:rPr lang="en-US" sz="1800" b="1" dirty="0">
                <a:solidFill>
                  <a:schemeClr val="tx1"/>
                </a:solidFill>
              </a:rPr>
              <a:t>&lt;/strong&gt;,</a:t>
            </a:r>
            <a:r>
              <a:rPr lang="en-US" sz="1800" dirty="0">
                <a:solidFill>
                  <a:schemeClr val="tx1"/>
                </a:solidFill>
              </a:rPr>
              <a:t>they are explosive and </a:t>
            </a:r>
            <a:r>
              <a:rPr lang="en-US" sz="1800" b="1" dirty="0">
                <a:solidFill>
                  <a:schemeClr val="tx1"/>
                </a:solidFill>
              </a:rPr>
              <a:t>&lt;strong&gt;</a:t>
            </a:r>
            <a:r>
              <a:rPr lang="en-US" sz="1800" dirty="0">
                <a:solidFill>
                  <a:schemeClr val="tx1"/>
                </a:solidFill>
              </a:rPr>
              <a:t>will destroy anything within ten meters</a:t>
            </a:r>
            <a:r>
              <a:rPr lang="en-US" sz="1800" b="1" dirty="0">
                <a:solidFill>
                  <a:schemeClr val="tx1"/>
                </a:solidFill>
              </a:rPr>
              <a:t>.&lt;/strong&gt;&lt;/strong&gt;</a:t>
            </a:r>
            <a:r>
              <a:rPr lang="en-US" sz="1800" dirty="0">
                <a:solidFill>
                  <a:schemeClr val="tx1"/>
                </a:solidFill>
              </a:rPr>
              <a:t> You have been warned</a:t>
            </a:r>
            <a:r>
              <a:rPr lang="en-US" sz="1800" b="1" dirty="0">
                <a:solidFill>
                  <a:schemeClr val="tx1"/>
                </a:solidFill>
              </a:rPr>
              <a:t>.&lt;/p&gt;</a:t>
            </a:r>
          </a:p>
          <a:p>
            <a:pPr marL="342900" indent="-342900" algn="l">
              <a:buClr>
                <a:srgbClr val="0070C0"/>
              </a:buClr>
              <a:buSzPct val="80000"/>
              <a:buFont typeface="Wingdings" pitchFamily="2" charset="2"/>
              <a:buChar char="u"/>
            </a:pPr>
            <a:r>
              <a:rPr lang="en-US" sz="1800" dirty="0">
                <a:solidFill>
                  <a:schemeClr val="tx1"/>
                </a:solidFill>
              </a:rPr>
              <a:t>Another example from </a:t>
            </a:r>
            <a:r>
              <a:rPr lang="en-US" sz="1800" u="sng" dirty="0">
                <a:solidFill>
                  <a:schemeClr val="tx1"/>
                </a:solidFill>
                <a:hlinkClick r:id="rId2">
                  <a:extLst>
                    <a:ext uri="{A12FA001-AC4F-418D-AE19-62706E023703}">
                      <ahyp:hlinkClr xmlns:ahyp="http://schemas.microsoft.com/office/drawing/2018/hyperlinkcolor" val="tx"/>
                    </a:ext>
                  </a:extLst>
                </a:hlinkClick>
              </a:rPr>
              <a:t>HTML5 Doctor (Links to an external site.)</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Use the </a:t>
            </a:r>
            <a:r>
              <a:rPr lang="en-US" sz="1800" b="1" dirty="0">
                <a:solidFill>
                  <a:schemeClr val="tx1"/>
                </a:solidFill>
              </a:rPr>
              <a:t>&lt;b&gt;</a:t>
            </a:r>
            <a:r>
              <a:rPr lang="en-US" sz="1800" dirty="0">
                <a:solidFill>
                  <a:schemeClr val="tx1"/>
                </a:solidFill>
              </a:rPr>
              <a:t> element if you’d like to draw attention to the price without indicating that it’s more important.</a:t>
            </a:r>
          </a:p>
          <a:p>
            <a:pPr marL="342900" indent="-342900" algn="l">
              <a:buClr>
                <a:srgbClr val="0070C0"/>
              </a:buClr>
              <a:buSzPct val="80000"/>
              <a:buFont typeface="Wingdings" pitchFamily="2" charset="2"/>
              <a:buChar char="u"/>
            </a:pPr>
            <a:r>
              <a:rPr lang="en-US" sz="1800" dirty="0">
                <a:solidFill>
                  <a:schemeClr val="tx1"/>
                </a:solidFill>
              </a:rPr>
              <a:t>Use </a:t>
            </a:r>
            <a:r>
              <a:rPr lang="en-US" sz="1800" b="1" dirty="0">
                <a:solidFill>
                  <a:schemeClr val="tx1"/>
                </a:solidFill>
              </a:rPr>
              <a:t>&lt;strong&gt;</a:t>
            </a:r>
            <a:r>
              <a:rPr lang="en-US" sz="1800" dirty="0">
                <a:solidFill>
                  <a:schemeClr val="tx1"/>
                </a:solidFill>
              </a:rPr>
              <a:t> if the price is important, such as the total price of an itemized receipt.</a:t>
            </a:r>
          </a:p>
          <a:p>
            <a:pPr algn="l"/>
            <a:br>
              <a:rPr lang="en-US" sz="1800" dirty="0">
                <a:solidFill>
                  <a:schemeClr val="tx1"/>
                </a:solidFill>
              </a:rPr>
            </a:br>
            <a:br>
              <a:rPr lang="en-US" sz="1800" dirty="0">
                <a:solidFill>
                  <a:schemeClr val="tx1"/>
                </a:solidFill>
              </a:rPr>
            </a:b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28060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0417.2 Bold and Strong Video</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2019/10/2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4" name="Picture 3">
            <a:extLst>
              <a:ext uri="{FF2B5EF4-FFF2-40B4-BE49-F238E27FC236}">
                <a16:creationId xmlns:a16="http://schemas.microsoft.com/office/drawing/2014/main" id="{A7774BF0-197A-4F81-B53C-A020CE8BC390}"/>
              </a:ext>
            </a:extLst>
          </p:cNvPr>
          <p:cNvPicPr>
            <a:picLocks noChangeAspect="1"/>
          </p:cNvPicPr>
          <p:nvPr/>
        </p:nvPicPr>
        <p:blipFill>
          <a:blip r:embed="rId2"/>
          <a:stretch>
            <a:fillRect/>
          </a:stretch>
        </p:blipFill>
        <p:spPr>
          <a:xfrm>
            <a:off x="4032243" y="3678058"/>
            <a:ext cx="855578" cy="889224"/>
          </a:xfrm>
          <a:prstGeom prst="rect">
            <a:avLst/>
          </a:prstGeom>
        </p:spPr>
      </p:pic>
    </p:spTree>
    <p:extLst>
      <p:ext uri="{BB962C8B-B14F-4D97-AF65-F5344CB8AC3E}">
        <p14:creationId xmlns:p14="http://schemas.microsoft.com/office/powerpoint/2010/main" val="275129485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1031</TotalTime>
  <Words>630</Words>
  <Application>Microsoft Office PowerPoint</Application>
  <PresentationFormat>On-screen Show (4:3)</PresentationFormat>
  <Paragraphs>139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Wingdings</vt:lpstr>
      <vt:lpstr>Office 佈景主題</vt:lpstr>
      <vt:lpstr>0417 Strong vs. Emphasize</vt:lpstr>
      <vt:lpstr>0417 Strong vs. Emphasize</vt:lpstr>
      <vt:lpstr>0417.1 Bold or Strong</vt:lpstr>
      <vt:lpstr>0417.1 Bold or Strong</vt:lpstr>
      <vt:lpstr>0417.1 Bold or Strong</vt:lpstr>
      <vt:lpstr>0417.1 Bold or Strong</vt:lpstr>
      <vt:lpstr>0417 Bold vs. Strong</vt:lpstr>
      <vt:lpstr>0417 Bold vs. Strong</vt:lpstr>
      <vt:lpstr>0417.2 Bold and Strong Video</vt:lpstr>
      <vt:lpstr>0417.2 Bold and Strong Video</vt:lpstr>
      <vt:lpstr>0417.3 Italic vs Emphasis</vt:lpstr>
      <vt:lpstr>0417.3 Italic vs Emphasis</vt:lpstr>
      <vt:lpstr>0417.3 Italic vs Emphasis</vt:lpstr>
      <vt:lpstr>0417.3 Italic vs Emphasis</vt:lpstr>
      <vt:lpstr>0417.4 Italic vs Emphasis Video</vt:lpstr>
      <vt:lpstr>0417.4 Italic vs Emphasis Video</vt:lpstr>
      <vt:lpstr>0417.5 Underline Element</vt:lpstr>
      <vt:lpstr>0417.5 Underline Element</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621</cp:revision>
  <dcterms:created xsi:type="dcterms:W3CDTF">2018-09-28T16:40:41Z</dcterms:created>
  <dcterms:modified xsi:type="dcterms:W3CDTF">2019-10-03T04:28:05Z</dcterms:modified>
</cp:coreProperties>
</file>