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0" autoAdjust="0"/>
    <p:restoredTop sz="94660"/>
  </p:normalViewPr>
  <p:slideViewPr>
    <p:cSldViewPr>
      <p:cViewPr varScale="1">
        <p:scale>
          <a:sx n="80" d="100"/>
          <a:sy n="80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 Superscript vs. Subscript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0418.4 Delete and Insert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8"/>
            <a:ext cx="8185266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0418.4 Delete and Insert: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Delete and Insert Tags: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one lawyer’s and bloggers use to make edits to copy on a web site so that one can mark changes to the text.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Marking </a:t>
            </a:r>
            <a:r>
              <a:rPr lang="en-US" sz="1800" b="1" u="sng" dirty="0">
                <a:solidFill>
                  <a:schemeClr val="tx1"/>
                </a:solidFill>
              </a:rPr>
              <a:t>newly inserted text</a:t>
            </a:r>
            <a:r>
              <a:rPr lang="en-US" sz="1800" dirty="0">
                <a:solidFill>
                  <a:schemeClr val="tx1"/>
                </a:solidFill>
              </a:rPr>
              <a:t> use: </a:t>
            </a:r>
            <a:r>
              <a:rPr lang="en-US" sz="1800" b="1" dirty="0">
                <a:solidFill>
                  <a:schemeClr val="tx1"/>
                </a:solidFill>
              </a:rPr>
              <a:t>&lt;ins&gt;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&lt;/ins&gt;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Marking </a:t>
            </a:r>
            <a:r>
              <a:rPr lang="en-US" sz="1800" b="1" strike="sngStrike" dirty="0">
                <a:solidFill>
                  <a:schemeClr val="tx1"/>
                </a:solidFill>
              </a:rPr>
              <a:t>text that is to be deleted</a:t>
            </a:r>
            <a:r>
              <a:rPr lang="en-US" sz="1800" dirty="0">
                <a:solidFill>
                  <a:schemeClr val="tx1"/>
                </a:solidFill>
              </a:rPr>
              <a:t> use: </a:t>
            </a:r>
            <a:r>
              <a:rPr lang="en-US" sz="1800" b="1" dirty="0">
                <a:solidFill>
                  <a:schemeClr val="tx1"/>
                </a:solidFill>
              </a:rPr>
              <a:t>&lt;del&gt;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&lt;/del&gt;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two tags are meant to work together.  What will show on the browser is that any inserted text will be underlined and any deleted text will show a strikethrough.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&lt;p&gt;</a:t>
            </a:r>
            <a:r>
              <a:rPr lang="en-US" sz="1800" dirty="0">
                <a:solidFill>
                  <a:schemeClr val="tx1"/>
                </a:solidFill>
              </a:rPr>
              <a:t>The soccer game is going to be </a:t>
            </a:r>
            <a:r>
              <a:rPr lang="en-US" sz="1800" b="1" dirty="0">
                <a:solidFill>
                  <a:schemeClr val="tx1"/>
                </a:solidFill>
              </a:rPr>
              <a:t>&lt;del&gt;</a:t>
            </a:r>
            <a:r>
              <a:rPr lang="en-US" sz="1800" dirty="0">
                <a:solidFill>
                  <a:schemeClr val="tx1"/>
                </a:solidFill>
              </a:rPr>
              <a:t>Friday</a:t>
            </a:r>
            <a:r>
              <a:rPr lang="en-US" sz="1800" b="1" dirty="0">
                <a:solidFill>
                  <a:schemeClr val="tx1"/>
                </a:solidFill>
              </a:rPr>
              <a:t>&lt;/del&gt; &lt;ins&gt;</a:t>
            </a:r>
            <a:r>
              <a:rPr lang="en-US" sz="1800" dirty="0">
                <a:solidFill>
                  <a:schemeClr val="tx1"/>
                </a:solidFill>
              </a:rPr>
              <a:t>Monday.</a:t>
            </a:r>
            <a:r>
              <a:rPr lang="en-US" sz="1800" b="1" dirty="0">
                <a:solidFill>
                  <a:schemeClr val="tx1"/>
                </a:solidFill>
              </a:rPr>
              <a:t>&lt;/ins&gt; &lt;/p&gt;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0418.4 Delete and Insert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8"/>
            <a:ext cx="8185266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0418.4 Delete and Insert: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 the browser it will look like this: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soccer game is going to be </a:t>
            </a:r>
            <a:r>
              <a:rPr lang="en-US" sz="1800" strike="sngStrike" dirty="0">
                <a:solidFill>
                  <a:schemeClr val="tx1"/>
                </a:solidFill>
              </a:rPr>
              <a:t>Friday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u="sng" dirty="0">
                <a:solidFill>
                  <a:schemeClr val="tx1"/>
                </a:solidFill>
              </a:rPr>
              <a:t>Monday</a:t>
            </a:r>
            <a:r>
              <a:rPr lang="en-US" sz="1800" dirty="0">
                <a:solidFill>
                  <a:schemeClr val="tx1"/>
                </a:solidFill>
              </a:rPr>
              <a:t>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also a </a:t>
            </a:r>
            <a:r>
              <a:rPr lang="en-US" sz="1800" b="1" dirty="0">
                <a:solidFill>
                  <a:schemeClr val="tx1"/>
                </a:solidFill>
              </a:rPr>
              <a:t>&lt;s&gt;</a:t>
            </a:r>
            <a:r>
              <a:rPr lang="en-US" sz="1800" dirty="0">
                <a:solidFill>
                  <a:schemeClr val="tx1"/>
                </a:solidFill>
              </a:rPr>
              <a:t> tag for strike-through text (HTML4.01 definition) and looks just like </a:t>
            </a:r>
            <a:r>
              <a:rPr lang="en-US" sz="1800" b="1" dirty="0">
                <a:solidFill>
                  <a:schemeClr val="tx1"/>
                </a:solidFill>
              </a:rPr>
              <a:t>&lt;del&gt;</a:t>
            </a:r>
            <a:r>
              <a:rPr lang="en-US" sz="1800" dirty="0">
                <a:solidFill>
                  <a:schemeClr val="tx1"/>
                </a:solidFill>
              </a:rPr>
              <a:t> text!).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&lt;s&gt; tag would be used for text that is incorrect per </a:t>
            </a:r>
            <a:r>
              <a:rPr lang="en-US" sz="1800" b="1" dirty="0">
                <a:solidFill>
                  <a:schemeClr val="tx1"/>
                </a:solidFill>
              </a:rPr>
              <a:t>HTML5</a:t>
            </a:r>
            <a:r>
              <a:rPr lang="en-US" sz="1800" dirty="0">
                <a:solidFill>
                  <a:schemeClr val="tx1"/>
                </a:solidFill>
              </a:rPr>
              <a:t> definition.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use CSS to create the same effect.  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8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0418.5 Delete and Insert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7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0418.5 Delete and Insert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0418.5 Delete and Insert Video:</a:t>
            </a:r>
            <a:r>
              <a:rPr lang="en-US" sz="1800" dirty="0">
                <a:solidFill>
                  <a:schemeClr val="tx1"/>
                </a:solidFill>
              </a:rPr>
              <a:t> 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5FD62-3748-40D5-9A13-44902592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969980"/>
            <a:ext cx="7643192" cy="9928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5EF14-395F-482E-861D-9272872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529397"/>
            <a:ext cx="677227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D5EFFE-E92F-42C7-ACBC-CC6021D761E6}"/>
              </a:ext>
            </a:extLst>
          </p:cNvPr>
          <p:cNvSpPr/>
          <p:nvPr/>
        </p:nvSpPr>
        <p:spPr>
          <a:xfrm>
            <a:off x="730251" y="2276873"/>
            <a:ext cx="600199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0A8E2-CDA6-4AD5-A65F-97F8D05D9FFC}"/>
              </a:ext>
            </a:extLst>
          </p:cNvPr>
          <p:cNvSpPr/>
          <p:nvPr/>
        </p:nvSpPr>
        <p:spPr>
          <a:xfrm>
            <a:off x="2987824" y="3933056"/>
            <a:ext cx="414446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193D08-A9C3-48AD-B9DD-1C91BB6B18D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731246" y="2852937"/>
            <a:ext cx="1328811" cy="1080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1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0418.6 Code Tag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4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0418.6 Code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8"/>
            <a:ext cx="8185266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0418.6 Code Tag:</a:t>
            </a:r>
            <a:r>
              <a:rPr lang="en-US" sz="1800" dirty="0">
                <a:solidFill>
                  <a:schemeClr val="tx1"/>
                </a:solidFill>
              </a:rPr>
              <a:t> 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Computer Output Phrase Tags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&lt;code&gt; tag: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tag not only formats the text between this element in a specific way it also provides information to screen readers about what they are reading (that the following text is computer code).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&lt;p&gt;&lt;code&gt;Computer code&lt;/code&gt;&lt;/p&gt;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code will render as a monospaced font on a browser: Computer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0418.7 Code Tag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0418.7 Code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0418.7 Code Tag Video:</a:t>
            </a:r>
            <a:r>
              <a:rPr lang="en-US" sz="1800" dirty="0">
                <a:solidFill>
                  <a:schemeClr val="tx1"/>
                </a:solidFill>
              </a:rPr>
              <a:t> 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D86AA-C2E6-4E45-A903-9A734CC89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2023334"/>
            <a:ext cx="7308304" cy="11423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FD4E8A-F855-4635-9BD0-7BD92CBDF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60311"/>
            <a:ext cx="7924230" cy="7754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C937C3-F4B0-4BD1-A56A-67C85421E2CA}"/>
              </a:ext>
            </a:extLst>
          </p:cNvPr>
          <p:cNvSpPr/>
          <p:nvPr/>
        </p:nvSpPr>
        <p:spPr>
          <a:xfrm>
            <a:off x="501534" y="2257926"/>
            <a:ext cx="7022794" cy="306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416BC-9D39-426A-B19E-7A87105143B1}"/>
              </a:ext>
            </a:extLst>
          </p:cNvPr>
          <p:cNvSpPr/>
          <p:nvPr/>
        </p:nvSpPr>
        <p:spPr>
          <a:xfrm>
            <a:off x="3475534" y="4270282"/>
            <a:ext cx="275265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31841-9021-4152-8BBA-E30AD12363A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012931" y="2564904"/>
            <a:ext cx="838928" cy="1705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7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0418.8 &lt;</a:t>
            </a:r>
            <a:r>
              <a:rPr lang="en-US" altLang="zh-TW" sz="4800" b="1" dirty="0" err="1">
                <a:solidFill>
                  <a:srgbClr val="FFFF00"/>
                </a:solidFill>
              </a:rPr>
              <a:t>kbd</a:t>
            </a:r>
            <a:r>
              <a:rPr lang="en-US" altLang="zh-TW" sz="4800" b="1" dirty="0">
                <a:solidFill>
                  <a:srgbClr val="FFFF00"/>
                </a:solidFill>
              </a:rPr>
              <a:t>&gt; Tag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9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0418.8 &lt;</a:t>
            </a:r>
            <a:r>
              <a:rPr lang="en-US" altLang="zh-TW" b="1" dirty="0" err="1">
                <a:solidFill>
                  <a:srgbClr val="FFFF00"/>
                </a:solidFill>
              </a:rPr>
              <a:t>kbd</a:t>
            </a:r>
            <a:r>
              <a:rPr lang="en-US" altLang="zh-TW" b="1" dirty="0">
                <a:solidFill>
                  <a:srgbClr val="FFFF00"/>
                </a:solidFill>
              </a:rPr>
              <a:t>&gt;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7"/>
            <a:ext cx="8185266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0418.8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kbd</a:t>
            </a:r>
            <a:r>
              <a:rPr lang="en-US" altLang="en-US" sz="1800" b="1" dirty="0">
                <a:solidFill>
                  <a:schemeClr val="tx1"/>
                </a:solidFill>
              </a:rPr>
              <a:t>&gt; Tag: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&lt;</a:t>
            </a:r>
            <a:r>
              <a:rPr lang="en-US" sz="1800" b="1" dirty="0" err="1">
                <a:solidFill>
                  <a:schemeClr val="tx1"/>
                </a:solidFill>
              </a:rPr>
              <a:t>kbd</a:t>
            </a:r>
            <a:r>
              <a:rPr lang="en-US" sz="1800" b="1" dirty="0">
                <a:solidFill>
                  <a:schemeClr val="tx1"/>
                </a:solidFill>
              </a:rPr>
              <a:t>&gt; tag: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&lt;p&gt;&lt;</a:t>
            </a:r>
            <a:r>
              <a:rPr lang="en-US" sz="1800" dirty="0" err="1">
                <a:solidFill>
                  <a:schemeClr val="tx1"/>
                </a:solidFill>
              </a:rPr>
              <a:t>kbd</a:t>
            </a:r>
            <a:r>
              <a:rPr lang="en-US" sz="1800" dirty="0">
                <a:solidFill>
                  <a:schemeClr val="tx1"/>
                </a:solidFill>
              </a:rPr>
              <a:t>&gt;Keyboard input&lt;/</a:t>
            </a:r>
            <a:r>
              <a:rPr lang="en-US" sz="1800" dirty="0" err="1">
                <a:solidFill>
                  <a:schemeClr val="tx1"/>
                </a:solidFill>
              </a:rPr>
              <a:t>kbd</a:t>
            </a:r>
            <a:r>
              <a:rPr lang="en-US" sz="1800" dirty="0">
                <a:solidFill>
                  <a:schemeClr val="tx1"/>
                </a:solidFill>
              </a:rPr>
              <a:t>&gt;&lt;/p&gt;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code will render as a monospaced font on a browser: Keyboard input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signifies that text surrounded by this tag is supposed to be entered by the reader on their keyboard.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 Superscript vs. Subscript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044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 Superscript vs. Subscript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a </a:t>
            </a:r>
            <a:r>
              <a:rPr lang="en-US" sz="1800" b="1" dirty="0">
                <a:solidFill>
                  <a:schemeClr val="tx1"/>
                </a:solidFill>
              </a:rPr>
              <a:t>Superscript</a:t>
            </a:r>
            <a:r>
              <a:rPr lang="en-US" sz="1800" dirty="0">
                <a:solidFill>
                  <a:schemeClr val="tx1"/>
                </a:solidFill>
              </a:rPr>
              <a:t> for this sentence: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4</a:t>
            </a:r>
            <a:r>
              <a:rPr lang="en-US" sz="1800" b="1" baseline="30000" dirty="0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 time!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would be written like this: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4</a:t>
            </a:r>
            <a:r>
              <a:rPr lang="en-US" sz="1800" b="1" dirty="0">
                <a:solidFill>
                  <a:schemeClr val="tx1"/>
                </a:solidFill>
              </a:rPr>
              <a:t>&lt;sup&gt;</a:t>
            </a:r>
            <a:r>
              <a:rPr lang="en-US" sz="1800" dirty="0" err="1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&lt;/sup&gt;</a:t>
            </a:r>
            <a:r>
              <a:rPr lang="en-US" sz="1800" dirty="0">
                <a:solidFill>
                  <a:schemeClr val="tx1"/>
                </a:solidFill>
              </a:rPr>
              <a:t> time!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use the </a:t>
            </a:r>
            <a:r>
              <a:rPr lang="en-US" sz="1800" b="1" dirty="0">
                <a:solidFill>
                  <a:schemeClr val="tx1"/>
                </a:solidFill>
              </a:rPr>
              <a:t>Subscript</a:t>
            </a:r>
            <a:r>
              <a:rPr lang="en-US" sz="1800" dirty="0">
                <a:solidFill>
                  <a:schemeClr val="tx1"/>
                </a:solidFill>
              </a:rPr>
              <a:t>, we could write something like: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Did you know that H</a:t>
            </a:r>
            <a:r>
              <a:rPr lang="en-US" sz="1800" b="1" baseline="-25000" dirty="0">
                <a:solidFill>
                  <a:schemeClr val="tx1"/>
                </a:solidFill>
              </a:rPr>
              <a:t>2</a:t>
            </a:r>
            <a:r>
              <a:rPr lang="en-US" sz="1800" b="1" dirty="0">
                <a:solidFill>
                  <a:schemeClr val="tx1"/>
                </a:solidFill>
              </a:rPr>
              <a:t>0 was water!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code would look like this: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Did you know that H</a:t>
            </a:r>
            <a:r>
              <a:rPr lang="en-US" sz="1800" b="1" dirty="0">
                <a:solidFill>
                  <a:schemeClr val="tx1"/>
                </a:solidFill>
              </a:rPr>
              <a:t>&lt;sub&gt;</a:t>
            </a:r>
            <a:r>
              <a:rPr lang="en-US" sz="1800" dirty="0">
                <a:solidFill>
                  <a:schemeClr val="tx1"/>
                </a:solidFill>
              </a:rPr>
              <a:t>2</a:t>
            </a:r>
            <a:r>
              <a:rPr lang="en-US" sz="1800" b="1" dirty="0">
                <a:solidFill>
                  <a:schemeClr val="tx1"/>
                </a:solidFill>
              </a:rPr>
              <a:t>&lt;/sub&gt;</a:t>
            </a:r>
            <a:r>
              <a:rPr lang="en-US" sz="1800" dirty="0">
                <a:solidFill>
                  <a:schemeClr val="tx1"/>
                </a:solidFill>
              </a:rPr>
              <a:t>0 was water!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0418.9 &lt;</a:t>
            </a:r>
            <a:r>
              <a:rPr lang="en-US" altLang="zh-TW" sz="4800" b="1" dirty="0" err="1">
                <a:solidFill>
                  <a:srgbClr val="FFFF00"/>
                </a:solidFill>
              </a:rPr>
              <a:t>kbd</a:t>
            </a:r>
            <a:r>
              <a:rPr lang="en-US" altLang="zh-TW" sz="4800" b="1" dirty="0">
                <a:solidFill>
                  <a:srgbClr val="FFFF00"/>
                </a:solidFill>
              </a:rPr>
              <a:t>&gt; Tag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6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0418.9 &lt;</a:t>
            </a:r>
            <a:r>
              <a:rPr lang="en-US" altLang="zh-TW" b="1" dirty="0" err="1">
                <a:solidFill>
                  <a:srgbClr val="FFFF00"/>
                </a:solidFill>
              </a:rPr>
              <a:t>kbd</a:t>
            </a:r>
            <a:r>
              <a:rPr lang="en-US" altLang="zh-TW" b="1" dirty="0">
                <a:solidFill>
                  <a:srgbClr val="FFFF00"/>
                </a:solidFill>
              </a:rPr>
              <a:t>&gt;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0418.9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kbd</a:t>
            </a:r>
            <a:r>
              <a:rPr lang="en-US" altLang="en-US" sz="1800" b="1" dirty="0">
                <a:solidFill>
                  <a:schemeClr val="tx1"/>
                </a:solidFill>
              </a:rPr>
              <a:t>&gt; Tag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C8EF0-7C23-4C78-B917-034B5703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9" y="1936133"/>
            <a:ext cx="7653572" cy="8470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9C121-CC75-451F-B29A-BBEA48C6D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39" y="3626743"/>
            <a:ext cx="7847856" cy="8422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D0A647-906D-4B4F-9824-E7C7C2E41746}"/>
              </a:ext>
            </a:extLst>
          </p:cNvPr>
          <p:cNvSpPr/>
          <p:nvPr/>
        </p:nvSpPr>
        <p:spPr>
          <a:xfrm>
            <a:off x="767615" y="2222595"/>
            <a:ext cx="3876393" cy="5606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37FD4A-ED13-48A5-86AD-6A405D2E0D75}"/>
              </a:ext>
            </a:extLst>
          </p:cNvPr>
          <p:cNvSpPr/>
          <p:nvPr/>
        </p:nvSpPr>
        <p:spPr>
          <a:xfrm>
            <a:off x="1979712" y="3658718"/>
            <a:ext cx="6137026" cy="6343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32EBB3-91A9-4A43-90DD-327850AB33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705812" y="2783226"/>
            <a:ext cx="2342413" cy="8754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1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0418.10 &lt;</a:t>
            </a:r>
            <a:r>
              <a:rPr lang="en-US" altLang="zh-TW" sz="4800" b="1" dirty="0" err="1">
                <a:solidFill>
                  <a:srgbClr val="FFFF00"/>
                </a:solidFill>
              </a:rPr>
              <a:t>samp</a:t>
            </a:r>
            <a:r>
              <a:rPr lang="en-US" altLang="zh-TW" sz="4800" b="1" dirty="0">
                <a:solidFill>
                  <a:srgbClr val="FFFF00"/>
                </a:solidFill>
              </a:rPr>
              <a:t>&gt; Tag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3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0418.10 &lt;</a:t>
            </a:r>
            <a:r>
              <a:rPr lang="en-US" altLang="zh-TW" b="1" dirty="0" err="1">
                <a:solidFill>
                  <a:srgbClr val="FFFF00"/>
                </a:solidFill>
              </a:rPr>
              <a:t>samp</a:t>
            </a:r>
            <a:r>
              <a:rPr lang="en-US" altLang="zh-TW" b="1" dirty="0">
                <a:solidFill>
                  <a:srgbClr val="FFFF00"/>
                </a:solidFill>
              </a:rPr>
              <a:t>&gt;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7"/>
            <a:ext cx="8185266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0418.10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samp</a:t>
            </a:r>
            <a:r>
              <a:rPr lang="en-US" altLang="en-US" sz="1800" b="1" dirty="0">
                <a:solidFill>
                  <a:schemeClr val="tx1"/>
                </a:solidFill>
              </a:rPr>
              <a:t>&gt; Tag: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&lt;</a:t>
            </a:r>
            <a:r>
              <a:rPr lang="en-US" sz="1800" b="1" dirty="0" err="1">
                <a:solidFill>
                  <a:schemeClr val="tx1"/>
                </a:solidFill>
              </a:rPr>
              <a:t>samp</a:t>
            </a:r>
            <a:r>
              <a:rPr lang="en-US" sz="1800" b="1" dirty="0">
                <a:solidFill>
                  <a:schemeClr val="tx1"/>
                </a:solidFill>
              </a:rPr>
              <a:t>&gt; tag: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&lt;p&gt;&lt;</a:t>
            </a:r>
            <a:r>
              <a:rPr lang="en-US" sz="1800" dirty="0" err="1">
                <a:solidFill>
                  <a:schemeClr val="tx1"/>
                </a:solidFill>
              </a:rPr>
              <a:t>samp</a:t>
            </a:r>
            <a:r>
              <a:rPr lang="en-US" sz="1800" dirty="0">
                <a:solidFill>
                  <a:schemeClr val="tx1"/>
                </a:solidFill>
              </a:rPr>
              <a:t>&gt;Sample text&lt;/</a:t>
            </a:r>
            <a:r>
              <a:rPr lang="en-US" sz="1800" dirty="0" err="1">
                <a:solidFill>
                  <a:schemeClr val="tx1"/>
                </a:solidFill>
              </a:rPr>
              <a:t>samp</a:t>
            </a:r>
            <a:r>
              <a:rPr lang="en-US" sz="1800" dirty="0">
                <a:solidFill>
                  <a:schemeClr val="tx1"/>
                </a:solidFill>
              </a:rPr>
              <a:t>&gt;&lt;/p&gt;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code will render as a monospaced font on a browser: Sample 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simply stands for “sample” and is used when you're using an example, usually of an output from a program (for computer geeks!).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0418.11 &lt;</a:t>
            </a:r>
            <a:r>
              <a:rPr lang="en-US" altLang="zh-TW" sz="4800" b="1" dirty="0" err="1">
                <a:solidFill>
                  <a:srgbClr val="FFFF00"/>
                </a:solidFill>
              </a:rPr>
              <a:t>samp</a:t>
            </a:r>
            <a:r>
              <a:rPr lang="en-US" altLang="zh-TW" sz="4800" b="1" dirty="0">
                <a:solidFill>
                  <a:srgbClr val="FFFF00"/>
                </a:solidFill>
              </a:rPr>
              <a:t>&gt; Tag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3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0418.11 &lt;</a:t>
            </a:r>
            <a:r>
              <a:rPr lang="en-US" altLang="zh-TW" b="1" dirty="0" err="1">
                <a:solidFill>
                  <a:srgbClr val="FFFF00"/>
                </a:solidFill>
              </a:rPr>
              <a:t>samp</a:t>
            </a:r>
            <a:r>
              <a:rPr lang="en-US" altLang="zh-TW" b="1" dirty="0">
                <a:solidFill>
                  <a:srgbClr val="FFFF00"/>
                </a:solidFill>
              </a:rPr>
              <a:t>&gt;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0418.11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samp</a:t>
            </a:r>
            <a:r>
              <a:rPr lang="en-US" altLang="en-US" sz="1800" b="1" dirty="0">
                <a:solidFill>
                  <a:schemeClr val="tx1"/>
                </a:solidFill>
              </a:rPr>
              <a:t>&gt; Tag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A5462-74F9-4EA5-8ABE-08762693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4" y="1929770"/>
            <a:ext cx="7092280" cy="11183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208C-8CD7-491B-B341-084F43709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52" y="3427477"/>
            <a:ext cx="7489448" cy="6655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029377-006C-4E44-9914-B81B2F1E6811}"/>
              </a:ext>
            </a:extLst>
          </p:cNvPr>
          <p:cNvSpPr/>
          <p:nvPr/>
        </p:nvSpPr>
        <p:spPr>
          <a:xfrm>
            <a:off x="935719" y="2402749"/>
            <a:ext cx="5004433" cy="306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B6830-5EF8-435F-B470-269377A564CA}"/>
              </a:ext>
            </a:extLst>
          </p:cNvPr>
          <p:cNvSpPr/>
          <p:nvPr/>
        </p:nvSpPr>
        <p:spPr>
          <a:xfrm>
            <a:off x="3059832" y="3789039"/>
            <a:ext cx="2736304" cy="2838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5D638F-D5EC-41BE-AD73-761235C87DF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437936" y="2708921"/>
            <a:ext cx="990048" cy="1080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8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0418.12 &lt;var&gt; Tag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0418.12 &lt;var&gt;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7"/>
            <a:ext cx="8185266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0418.12 &lt;var&gt; Tag: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&lt;var&gt; tag: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&lt;p&gt;&lt;var&gt;Computer variable&lt;/var&gt;&lt;/p&gt;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code will render as a monospaced font and italicized on a browser: </a:t>
            </a:r>
            <a:r>
              <a:rPr lang="en-US" sz="1800" i="1" dirty="0">
                <a:solidFill>
                  <a:schemeClr val="tx1"/>
                </a:solidFill>
              </a:rPr>
              <a:t>Computer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used to denote variables in equations.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9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0418.13 &lt;var&gt; Tag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5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DAB993C-4B17-403C-A1BE-74D5477B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86" y="1748415"/>
            <a:ext cx="8185267" cy="2259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0418.13 &lt;var&gt;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0418.13 &lt;var&gt; Tag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71EFA1-7715-4DD5-BEE2-B12859E0A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55" y="4585438"/>
            <a:ext cx="7596336" cy="11948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4C1262-677E-44BF-978C-043C1EA9C6DF}"/>
              </a:ext>
            </a:extLst>
          </p:cNvPr>
          <p:cNvSpPr/>
          <p:nvPr/>
        </p:nvSpPr>
        <p:spPr>
          <a:xfrm>
            <a:off x="3131840" y="1739384"/>
            <a:ext cx="5004433" cy="16176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2D5DE-E298-426F-972F-BA1CABC13FD3}"/>
              </a:ext>
            </a:extLst>
          </p:cNvPr>
          <p:cNvSpPr/>
          <p:nvPr/>
        </p:nvSpPr>
        <p:spPr>
          <a:xfrm>
            <a:off x="2195736" y="4615731"/>
            <a:ext cx="5472608" cy="901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9682E3-EDEE-4E4F-A194-10D2615FAE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932040" y="3356992"/>
            <a:ext cx="702017" cy="12587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5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0418.1 Bold or Strong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75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0418.1 Superscript vs. Subscript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0418.1 Superscript vs. Subscript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9C1E3-1650-4BB6-AFB6-4E5BC21E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74" y="2060848"/>
            <a:ext cx="6479230" cy="11384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2B8032-E310-4C01-9C9E-99A6DFECC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58" y="3706673"/>
            <a:ext cx="6848475" cy="695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07FA25-B7D1-46B9-A2CB-9EA50D73BFBB}"/>
              </a:ext>
            </a:extLst>
          </p:cNvPr>
          <p:cNvSpPr/>
          <p:nvPr/>
        </p:nvSpPr>
        <p:spPr>
          <a:xfrm>
            <a:off x="899592" y="2299017"/>
            <a:ext cx="4248472" cy="553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D47CF-9DB0-482E-B625-E27C61DA046D}"/>
              </a:ext>
            </a:extLst>
          </p:cNvPr>
          <p:cNvSpPr/>
          <p:nvPr/>
        </p:nvSpPr>
        <p:spPr>
          <a:xfrm>
            <a:off x="946266" y="3754627"/>
            <a:ext cx="3975694" cy="370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277CF0-0BB0-46FF-B190-1E5B5FFD5E0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2934113" y="2852936"/>
            <a:ext cx="89715" cy="901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5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0418.2 &lt;</a:t>
            </a:r>
            <a:r>
              <a:rPr lang="en-US" altLang="zh-TW" sz="4800" b="1" dirty="0" err="1">
                <a:solidFill>
                  <a:srgbClr val="FFFF00"/>
                </a:solidFill>
              </a:rPr>
              <a:t>dfn</a:t>
            </a:r>
            <a:r>
              <a:rPr lang="en-US" altLang="zh-TW" sz="4800" b="1" dirty="0">
                <a:solidFill>
                  <a:srgbClr val="FFFF00"/>
                </a:solidFill>
              </a:rPr>
              <a:t>&gt;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0418.2 &lt;</a:t>
            </a:r>
            <a:r>
              <a:rPr lang="en-US" altLang="zh-TW" b="1" dirty="0" err="1">
                <a:solidFill>
                  <a:srgbClr val="FFFF00"/>
                </a:solidFill>
              </a:rPr>
              <a:t>dfn</a:t>
            </a:r>
            <a:r>
              <a:rPr lang="en-US" altLang="zh-TW" b="1" dirty="0">
                <a:solidFill>
                  <a:srgbClr val="FFFF00"/>
                </a:solidFill>
              </a:rPr>
              <a:t>&gt;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246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0418.2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dfn</a:t>
            </a:r>
            <a:r>
              <a:rPr lang="en-US" altLang="en-US" sz="1800" b="1" dirty="0">
                <a:solidFill>
                  <a:schemeClr val="tx1"/>
                </a:solidFill>
              </a:rPr>
              <a:t>&gt; (Definition):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&lt;</a:t>
            </a:r>
            <a:r>
              <a:rPr lang="en-US" sz="1800" b="1" dirty="0" err="1">
                <a:solidFill>
                  <a:schemeClr val="tx1"/>
                </a:solidFill>
              </a:rPr>
              <a:t>dfn</a:t>
            </a:r>
            <a:r>
              <a:rPr lang="en-US" sz="1800" b="1" dirty="0">
                <a:solidFill>
                  <a:schemeClr val="tx1"/>
                </a:solidFill>
              </a:rPr>
              <a:t>&gt; tag: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&lt;p&gt;A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dfn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validator</a:t>
            </a:r>
            <a:r>
              <a:rPr lang="en-US" sz="1800" b="1" dirty="0">
                <a:solidFill>
                  <a:schemeClr val="tx1"/>
                </a:solidFill>
              </a:rPr>
              <a:t>&lt;/</a:t>
            </a:r>
            <a:r>
              <a:rPr lang="en-US" sz="1800" b="1" dirty="0" err="1">
                <a:solidFill>
                  <a:schemeClr val="tx1"/>
                </a:solidFill>
              </a:rPr>
              <a:t>dfn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is a program that checks for syntax errors in code or documents.&lt;/p&gt;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code will render as a monospaced font and italicized on a browser: </a:t>
            </a:r>
            <a:r>
              <a:rPr lang="en-US" sz="1800" i="1" dirty="0">
                <a:solidFill>
                  <a:schemeClr val="tx1"/>
                </a:solidFill>
              </a:rPr>
              <a:t>Define a term.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i="1" dirty="0" err="1">
                <a:solidFill>
                  <a:schemeClr val="tx1"/>
                </a:solidFill>
              </a:rPr>
              <a:t>dfn</a:t>
            </a:r>
            <a:r>
              <a:rPr lang="en-US" sz="1800" dirty="0">
                <a:solidFill>
                  <a:schemeClr val="tx1"/>
                </a:solidFill>
              </a:rPr>
              <a:t> element is used to indicate the term being defined within the context of a definition phrase or sentence.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0418.3 &lt;</a:t>
            </a:r>
            <a:r>
              <a:rPr lang="en-US" altLang="zh-TW" sz="4800" b="1" dirty="0" err="1">
                <a:solidFill>
                  <a:srgbClr val="FFFF00"/>
                </a:solidFill>
              </a:rPr>
              <a:t>dfn</a:t>
            </a:r>
            <a:r>
              <a:rPr lang="en-US" altLang="zh-TW" sz="4800" b="1" dirty="0">
                <a:solidFill>
                  <a:srgbClr val="FFFF00"/>
                </a:solidFill>
              </a:rPr>
              <a:t>&gt;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0418.3 &lt;</a:t>
            </a:r>
            <a:r>
              <a:rPr lang="en-US" altLang="zh-TW" b="1" dirty="0" err="1">
                <a:solidFill>
                  <a:srgbClr val="FFFF00"/>
                </a:solidFill>
              </a:rPr>
              <a:t>dfn</a:t>
            </a:r>
            <a:r>
              <a:rPr lang="en-US" altLang="zh-TW" b="1" dirty="0">
                <a:solidFill>
                  <a:srgbClr val="FFFF00"/>
                </a:solidFill>
              </a:rPr>
              <a:t>&gt;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8"/>
            <a:ext cx="8185266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0418.3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dfn</a:t>
            </a:r>
            <a:r>
              <a:rPr lang="en-US" altLang="en-US" sz="1800" b="1" dirty="0">
                <a:solidFill>
                  <a:schemeClr val="tx1"/>
                </a:solidFill>
              </a:rPr>
              <a:t>&gt; (Definition)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EF615-0DCC-4D4F-A4E7-0AE79F37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18" y="3783238"/>
            <a:ext cx="6772275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AA3BEB-ED91-45E5-82EE-6645D081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25" y="2218831"/>
            <a:ext cx="7472759" cy="6763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E3D36-72DC-48D6-BBE5-845229881737}"/>
              </a:ext>
            </a:extLst>
          </p:cNvPr>
          <p:cNvSpPr/>
          <p:nvPr/>
        </p:nvSpPr>
        <p:spPr>
          <a:xfrm>
            <a:off x="3483223" y="2194927"/>
            <a:ext cx="3465041" cy="352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48CB4-1C19-4EAB-9A5C-1AFD9CEF7A06}"/>
              </a:ext>
            </a:extLst>
          </p:cNvPr>
          <p:cNvSpPr/>
          <p:nvPr/>
        </p:nvSpPr>
        <p:spPr>
          <a:xfrm>
            <a:off x="1035981" y="4178525"/>
            <a:ext cx="3975694" cy="370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B7124C-3AC2-40DA-B7EB-90BCB643B08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023828" y="2547242"/>
            <a:ext cx="2191916" cy="16312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0418.4 Delete and Insert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830</Words>
  <Application>Microsoft Office PowerPoint</Application>
  <PresentationFormat>On-screen Show (4:3)</PresentationFormat>
  <Paragraphs>162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佈景主題</vt:lpstr>
      <vt:lpstr>0418 Superscript vs. Subscript</vt:lpstr>
      <vt:lpstr>0418 Superscript vs. Subscript</vt:lpstr>
      <vt:lpstr>0418.1 Bold or Strong</vt:lpstr>
      <vt:lpstr>0418.1 Superscript vs. Subscript Video</vt:lpstr>
      <vt:lpstr>0418.2 &lt;dfn&gt;</vt:lpstr>
      <vt:lpstr>0418.2 &lt;dfn&gt;</vt:lpstr>
      <vt:lpstr>0418.3 &lt;dfn&gt; Video</vt:lpstr>
      <vt:lpstr>0418.3 &lt;dfn&gt; Video</vt:lpstr>
      <vt:lpstr>0418.4 Delete and Insert</vt:lpstr>
      <vt:lpstr>0418.4 Delete and Insert</vt:lpstr>
      <vt:lpstr>0418.4 Delete and Insert</vt:lpstr>
      <vt:lpstr>0418.5 Delete and Insert Video</vt:lpstr>
      <vt:lpstr>0418.5 Delete and Insert Video</vt:lpstr>
      <vt:lpstr>0418.6 Code Tag</vt:lpstr>
      <vt:lpstr>0418.6 Code Tag</vt:lpstr>
      <vt:lpstr>0418.7 Code Tag Video</vt:lpstr>
      <vt:lpstr>0418.7 Code Tag Video</vt:lpstr>
      <vt:lpstr>0418.8 &lt;kbd&gt; Tag</vt:lpstr>
      <vt:lpstr>0418.8 &lt;kbd&gt; Tag</vt:lpstr>
      <vt:lpstr>0418.9 &lt;kbd&gt; Tag Video</vt:lpstr>
      <vt:lpstr>0418.9 &lt;kbd&gt; Tag Video</vt:lpstr>
      <vt:lpstr>0418.10 &lt;samp&gt; Tag</vt:lpstr>
      <vt:lpstr>0418.10 &lt;samp&gt; Tag</vt:lpstr>
      <vt:lpstr>0418.11 &lt;samp&gt; Tag Video</vt:lpstr>
      <vt:lpstr>0418.11 &lt;samp&gt; Tag Video</vt:lpstr>
      <vt:lpstr>0418.12 &lt;var&gt; Tag</vt:lpstr>
      <vt:lpstr>0418.12 &lt;var&gt; Tag</vt:lpstr>
      <vt:lpstr>0418.13 &lt;var&gt; Tag Video</vt:lpstr>
      <vt:lpstr>0418.13 &lt;var&gt; Tag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662</cp:revision>
  <dcterms:created xsi:type="dcterms:W3CDTF">2018-09-28T16:40:41Z</dcterms:created>
  <dcterms:modified xsi:type="dcterms:W3CDTF">2019-10-03T05:31:42Z</dcterms:modified>
</cp:coreProperties>
</file>