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78"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259"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www.amp-what.com/unicode/search/%2F%26%5Cw%2F" TargetMode="External"/><Relationship Id="rId3" Type="http://schemas.openxmlformats.org/officeDocument/2006/relationships/hyperlink" Target="http://www.elizabethcastro.com/html/extras/entities.html" TargetMode="External"/><Relationship Id="rId7" Type="http://schemas.openxmlformats.org/officeDocument/2006/relationships/hyperlink" Target="http://www.amp-what.com/" TargetMode="External"/><Relationship Id="rId2" Type="http://schemas.openxmlformats.org/officeDocument/2006/relationships/hyperlink" Target="http://www.w3.org/TR/2011/WD-html5-20110113/named-character-references.html" TargetMode="External"/><Relationship Id="rId1" Type="http://schemas.openxmlformats.org/officeDocument/2006/relationships/slideLayout" Target="../slideLayouts/slideLayout1.xml"/><Relationship Id="rId6" Type="http://schemas.openxmlformats.org/officeDocument/2006/relationships/hyperlink" Target="http://copypastecharacter.com/" TargetMode="External"/><Relationship Id="rId5" Type="http://schemas.openxmlformats.org/officeDocument/2006/relationships/hyperlink" Target="http://www.html-entities.org/" TargetMode="External"/><Relationship Id="rId4" Type="http://schemas.openxmlformats.org/officeDocument/2006/relationships/hyperlink" Target="http://www.webstandards.org/learn/reference/charts/entities/" TargetMode="External"/><Relationship Id="rId9" Type="http://schemas.openxmlformats.org/officeDocument/2006/relationships/hyperlink" Target="https://ucsc-extension.instructure.com/courses/3825/pages/1-dot-1-welcome?module_item_id=4220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classroom.ucsc-extension.edu/courses/3825/pages/4-dot-22-character-entities?module_item_id=42246#vid" TargetMode="External"/><Relationship Id="rId3" Type="http://schemas.openxmlformats.org/officeDocument/2006/relationships/hyperlink" Target="https://classroom.ucsc-extension.edu/courses/3825/pages/4-dot-22-character-entities?module_item_id=42246#table" TargetMode="External"/><Relationship Id="rId7" Type="http://schemas.openxmlformats.org/officeDocument/2006/relationships/hyperlink" Target="https://classroom.ucsc-extension.edu/courses/3825/pages/4-dot-22-character-entities?module_item_id=42246#resources" TargetMode="External"/><Relationship Id="rId2" Type="http://schemas.openxmlformats.org/officeDocument/2006/relationships/hyperlink" Target="https://classroom.ucsc-extension.edu/courses/3825/pages/4-dot-22-character-entities?module_item_id=42246#what" TargetMode="External"/><Relationship Id="rId1" Type="http://schemas.openxmlformats.org/officeDocument/2006/relationships/slideLayout" Target="../slideLayouts/slideLayout1.xml"/><Relationship Id="rId6" Type="http://schemas.openxmlformats.org/officeDocument/2006/relationships/hyperlink" Target="https://classroom.ucsc-extension.edu/courses/3825/pages/4-dot-22-character-entities?module_item_id=42246#ellipsis" TargetMode="External"/><Relationship Id="rId5" Type="http://schemas.openxmlformats.org/officeDocument/2006/relationships/hyperlink" Target="https://classroom.ucsc-extension.edu/courses/3825/pages/4-dot-22-character-entities?module_item_id=42246#hyphen" TargetMode="External"/><Relationship Id="rId4" Type="http://schemas.openxmlformats.org/officeDocument/2006/relationships/hyperlink" Target="https://classroom.ucsc-extension.edu/courses/3825/pages/4-dot-22-character-entities?module_item_id=42246#non" TargetMode="External"/><Relationship Id="rId9" Type="http://schemas.openxmlformats.org/officeDocument/2006/relationships/hyperlink" Target="https://ucsc-extension.instructure.com/courses/3825/pages/1-dot-1-welcome?module_item_id=4220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0422 Character Entities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0422.2 Hyphens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8097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0422.2 Hyphen</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77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Hyphens, </a:t>
            </a:r>
            <a:r>
              <a:rPr lang="en-US" sz="1800" b="1" dirty="0" err="1">
                <a:solidFill>
                  <a:schemeClr val="tx1"/>
                </a:solidFill>
              </a:rPr>
              <a:t>En</a:t>
            </a:r>
            <a:r>
              <a:rPr lang="en-US" sz="1800" b="1" dirty="0">
                <a:solidFill>
                  <a:schemeClr val="tx1"/>
                </a:solidFill>
              </a:rPr>
              <a:t> dashes, </a:t>
            </a:r>
            <a:r>
              <a:rPr lang="en-US" sz="1800" b="1" dirty="0" err="1">
                <a:solidFill>
                  <a:schemeClr val="tx1"/>
                </a:solidFill>
              </a:rPr>
              <a:t>Em</a:t>
            </a:r>
            <a:r>
              <a:rPr lang="en-US" sz="1800" b="1" dirty="0">
                <a:solidFill>
                  <a:schemeClr val="tx1"/>
                </a:solidFill>
              </a:rPr>
              <a:t> dashes and Ellipsis, oh my!</a:t>
            </a:r>
          </a:p>
          <a:p>
            <a:pPr marL="342900" indent="-342900" algn="l">
              <a:buClr>
                <a:srgbClr val="0070C0"/>
              </a:buClr>
              <a:buSzPct val="80000"/>
              <a:buFont typeface="Wingdings" pitchFamily="2" charset="2"/>
              <a:buChar char="u"/>
            </a:pPr>
            <a:r>
              <a:rPr lang="en-US" sz="1800" b="1" dirty="0">
                <a:solidFill>
                  <a:schemeClr val="tx1"/>
                </a:solidFill>
              </a:rPr>
              <a:t>Hyphens –</a:t>
            </a:r>
          </a:p>
          <a:p>
            <a:pPr marL="342900" indent="-342900" algn="l">
              <a:buClr>
                <a:srgbClr val="0070C0"/>
              </a:buClr>
              <a:buSzPct val="80000"/>
              <a:buFont typeface="Wingdings" pitchFamily="2" charset="2"/>
              <a:buChar char="u"/>
            </a:pPr>
            <a:r>
              <a:rPr lang="en-US" sz="1800" dirty="0">
                <a:solidFill>
                  <a:schemeClr val="tx1"/>
                </a:solidFill>
              </a:rPr>
              <a:t>Hyphens are used for hyphenating words or line breaks.</a:t>
            </a:r>
          </a:p>
          <a:p>
            <a:pPr marL="342900" indent="-342900" algn="l">
              <a:buClr>
                <a:srgbClr val="0070C0"/>
              </a:buClr>
              <a:buSzPct val="80000"/>
              <a:buFont typeface="Wingdings" pitchFamily="2" charset="2"/>
              <a:buChar char="u"/>
            </a:pPr>
            <a:r>
              <a:rPr lang="en-US" sz="1800" b="1" dirty="0">
                <a:solidFill>
                  <a:schemeClr val="tx1"/>
                </a:solidFill>
              </a:rPr>
              <a:t>Example:</a:t>
            </a:r>
          </a:p>
          <a:p>
            <a:pPr marL="800100" lvl="1" indent="-342900" algn="l">
              <a:buClr>
                <a:srgbClr val="0070C0"/>
              </a:buClr>
              <a:buSzPct val="80000"/>
              <a:buFont typeface="Wingdings" pitchFamily="2" charset="2"/>
              <a:buChar char="u"/>
            </a:pPr>
            <a:r>
              <a:rPr lang="en-US" sz="1800" dirty="0">
                <a:solidFill>
                  <a:schemeClr val="tx1"/>
                </a:solidFill>
              </a:rPr>
              <a:t>odd-looking animals</a:t>
            </a:r>
          </a:p>
          <a:p>
            <a:pPr marL="342900" indent="-342900" algn="l">
              <a:buClr>
                <a:srgbClr val="0070C0"/>
              </a:buClr>
              <a:buSzPct val="80000"/>
              <a:buFont typeface="Wingdings" pitchFamily="2" charset="2"/>
              <a:buChar char="u"/>
            </a:pPr>
            <a:r>
              <a:rPr lang="en-US" sz="1800" b="1" dirty="0" err="1">
                <a:solidFill>
                  <a:schemeClr val="tx1"/>
                </a:solidFill>
              </a:rPr>
              <a:t>En</a:t>
            </a:r>
            <a:r>
              <a:rPr lang="en-US" sz="1800" b="1" dirty="0">
                <a:solidFill>
                  <a:schemeClr val="tx1"/>
                </a:solidFill>
              </a:rPr>
              <a:t> Dash (short dash, &amp;</a:t>
            </a:r>
            <a:r>
              <a:rPr lang="en-US" sz="1800" b="1" dirty="0" err="1">
                <a:solidFill>
                  <a:schemeClr val="tx1"/>
                </a:solidFill>
              </a:rPr>
              <a:t>ndash</a:t>
            </a:r>
            <a:r>
              <a:rPr lang="en-US" sz="1800" b="1"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An </a:t>
            </a:r>
            <a:r>
              <a:rPr lang="en-US" sz="1800" b="1" dirty="0" err="1">
                <a:solidFill>
                  <a:schemeClr val="tx1"/>
                </a:solidFill>
              </a:rPr>
              <a:t>en</a:t>
            </a:r>
            <a:r>
              <a:rPr lang="en-US" sz="1800" dirty="0">
                <a:solidFill>
                  <a:schemeClr val="tx1"/>
                </a:solidFill>
              </a:rPr>
              <a:t> dash is longer than a hyphen (the width of the letter “N”).</a:t>
            </a:r>
          </a:p>
          <a:p>
            <a:pPr marL="342900" indent="-342900" algn="l">
              <a:buClr>
                <a:srgbClr val="0070C0"/>
              </a:buClr>
              <a:buSzPct val="80000"/>
              <a:buFont typeface="Wingdings" pitchFamily="2" charset="2"/>
              <a:buChar char="u"/>
            </a:pPr>
            <a:r>
              <a:rPr lang="en-US" sz="1800" dirty="0">
                <a:solidFill>
                  <a:schemeClr val="tx1"/>
                </a:solidFill>
              </a:rPr>
              <a:t>Used between words that indicate duration (time, months, years) or to replace the word “to”.</a:t>
            </a:r>
          </a:p>
          <a:p>
            <a:pPr marL="342900" indent="-342900" algn="l">
              <a:buClr>
                <a:srgbClr val="0070C0"/>
              </a:buClr>
              <a:buSzPct val="80000"/>
              <a:buFont typeface="Wingdings" pitchFamily="2" charset="2"/>
              <a:buChar char="u"/>
            </a:pPr>
            <a:r>
              <a:rPr lang="en-US" sz="1800" dirty="0">
                <a:solidFill>
                  <a:schemeClr val="tx1"/>
                </a:solidFill>
              </a:rPr>
              <a:t>There is no space between on either side of an </a:t>
            </a:r>
            <a:r>
              <a:rPr lang="en-US" sz="1800" dirty="0" err="1">
                <a:solidFill>
                  <a:schemeClr val="tx1"/>
                </a:solidFill>
              </a:rPr>
              <a:t>en</a:t>
            </a:r>
            <a:r>
              <a:rPr lang="en-US" sz="1800" dirty="0">
                <a:solidFill>
                  <a:schemeClr val="tx1"/>
                </a:solidFill>
              </a:rPr>
              <a:t> dash.</a:t>
            </a:r>
          </a:p>
          <a:p>
            <a:pPr marL="342900" indent="-342900" algn="l">
              <a:buClr>
                <a:srgbClr val="0070C0"/>
              </a:buClr>
              <a:buSzPct val="80000"/>
              <a:buFont typeface="Wingdings" pitchFamily="2" charset="2"/>
              <a:buChar char="u"/>
            </a:pPr>
            <a:r>
              <a:rPr lang="en-US" sz="1800" b="1" dirty="0">
                <a:solidFill>
                  <a:schemeClr val="tx1"/>
                </a:solidFill>
              </a:rPr>
              <a:t>Examples:</a:t>
            </a:r>
          </a:p>
          <a:p>
            <a:pPr marL="800100" lvl="1" indent="-342900" algn="l">
              <a:buClr>
                <a:srgbClr val="0070C0"/>
              </a:buClr>
              <a:buSzPct val="80000"/>
              <a:buFont typeface="Wingdings" pitchFamily="2" charset="2"/>
              <a:buChar char="u"/>
            </a:pPr>
            <a:r>
              <a:rPr lang="en-US" sz="1800" dirty="0">
                <a:solidFill>
                  <a:schemeClr val="tx1"/>
                </a:solidFill>
              </a:rPr>
              <a:t>September­–December</a:t>
            </a:r>
          </a:p>
          <a:p>
            <a:pPr marL="800100" lvl="1" indent="-342900" algn="l">
              <a:buClr>
                <a:srgbClr val="0070C0"/>
              </a:buClr>
              <a:buSzPct val="80000"/>
              <a:buFont typeface="Wingdings" pitchFamily="2" charset="2"/>
              <a:buChar char="u"/>
            </a:pPr>
            <a:r>
              <a:rPr lang="en-US" sz="1800" dirty="0">
                <a:solidFill>
                  <a:schemeClr val="tx1"/>
                </a:solidFill>
              </a:rPr>
              <a:t>6:15–9:00 P.M.</a:t>
            </a:r>
          </a:p>
          <a:p>
            <a:pPr marL="800100" lvl="1" indent="-342900" algn="l">
              <a:buClr>
                <a:srgbClr val="0070C0"/>
              </a:buClr>
              <a:buSzPct val="80000"/>
              <a:buFont typeface="Wingdings" pitchFamily="2" charset="2"/>
              <a:buChar char="u"/>
            </a:pPr>
            <a:r>
              <a:rPr lang="en-US" sz="1800" dirty="0">
                <a:solidFill>
                  <a:schemeClr val="tx1"/>
                </a:solidFill>
              </a:rPr>
              <a:t>18–22 years of age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640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0422.2 Hyphen</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4920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Em</a:t>
            </a:r>
            <a:r>
              <a:rPr lang="en-US" sz="1800" b="1" dirty="0">
                <a:solidFill>
                  <a:schemeClr val="tx1"/>
                </a:solidFill>
              </a:rPr>
              <a:t> Dash (long dash, &amp;</a:t>
            </a:r>
            <a:r>
              <a:rPr lang="en-US" sz="1800" b="1" dirty="0" err="1">
                <a:solidFill>
                  <a:schemeClr val="tx1"/>
                </a:solidFill>
              </a:rPr>
              <a:t>mdash</a:t>
            </a:r>
            <a:r>
              <a:rPr lang="en-US" sz="1800" b="1"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An </a:t>
            </a:r>
            <a:r>
              <a:rPr lang="en-US" sz="1800" b="1" dirty="0" err="1">
                <a:solidFill>
                  <a:schemeClr val="tx1"/>
                </a:solidFill>
              </a:rPr>
              <a:t>em</a:t>
            </a:r>
            <a:r>
              <a:rPr lang="en-US" sz="1800" dirty="0">
                <a:solidFill>
                  <a:schemeClr val="tx1"/>
                </a:solidFill>
              </a:rPr>
              <a:t> dash is twice as long as an </a:t>
            </a:r>
            <a:r>
              <a:rPr lang="en-US" sz="1800" dirty="0" err="1">
                <a:solidFill>
                  <a:schemeClr val="tx1"/>
                </a:solidFill>
              </a:rPr>
              <a:t>en</a:t>
            </a:r>
            <a:r>
              <a:rPr lang="en-US" sz="1800" dirty="0">
                <a:solidFill>
                  <a:schemeClr val="tx1"/>
                </a:solidFill>
              </a:rPr>
              <a:t> dash (~ the width of the letter “M”).</a:t>
            </a:r>
          </a:p>
          <a:p>
            <a:pPr marL="342900" indent="-342900" algn="l">
              <a:buClr>
                <a:srgbClr val="0070C0"/>
              </a:buClr>
              <a:buSzPct val="80000"/>
              <a:buFont typeface="Wingdings" pitchFamily="2" charset="2"/>
              <a:buChar char="u"/>
            </a:pPr>
            <a:r>
              <a:rPr lang="en-US" sz="1800" dirty="0">
                <a:solidFill>
                  <a:schemeClr val="tx1"/>
                </a:solidFill>
              </a:rPr>
              <a:t>Used to indicate abrupt change of thought—something you would put in parenthesis. There is no space before or after an </a:t>
            </a:r>
            <a:r>
              <a:rPr lang="en-US" sz="1800" dirty="0" err="1">
                <a:solidFill>
                  <a:schemeClr val="tx1"/>
                </a:solidFill>
              </a:rPr>
              <a:t>em</a:t>
            </a:r>
            <a:r>
              <a:rPr lang="en-US" sz="1800" dirty="0">
                <a:solidFill>
                  <a:schemeClr val="tx1"/>
                </a:solidFill>
              </a:rPr>
              <a:t> dash although you can bump of the kerning if too close to letters.</a:t>
            </a:r>
          </a:p>
          <a:p>
            <a:pPr marL="342900" indent="-342900" algn="l">
              <a:buClr>
                <a:srgbClr val="0070C0"/>
              </a:buClr>
              <a:buSzPct val="80000"/>
              <a:buFont typeface="Wingdings" pitchFamily="2" charset="2"/>
              <a:buChar char="u"/>
            </a:pPr>
            <a:r>
              <a:rPr lang="en-US" sz="1800" b="1" dirty="0">
                <a:solidFill>
                  <a:schemeClr val="tx1"/>
                </a:solidFill>
              </a:rPr>
              <a:t>Examples:</a:t>
            </a:r>
          </a:p>
          <a:p>
            <a:pPr marL="800100" lvl="1" indent="-342900" algn="l">
              <a:buClr>
                <a:srgbClr val="0070C0"/>
              </a:buClr>
              <a:buSzPct val="80000"/>
              <a:buFont typeface="Wingdings" pitchFamily="2" charset="2"/>
              <a:buChar char="u"/>
            </a:pPr>
            <a:r>
              <a:rPr lang="en-US" sz="1800" dirty="0">
                <a:solidFill>
                  <a:schemeClr val="tx1"/>
                </a:solidFill>
              </a:rPr>
              <a:t>Grandma made some pies—yeah!</a:t>
            </a:r>
          </a:p>
          <a:p>
            <a:pPr marL="800100" lvl="1" indent="-342900" algn="l">
              <a:buClr>
                <a:srgbClr val="0070C0"/>
              </a:buClr>
              <a:buSzPct val="80000"/>
              <a:buFont typeface="Wingdings" pitchFamily="2" charset="2"/>
              <a:buChar char="u"/>
            </a:pPr>
            <a:r>
              <a:rPr lang="en-US" sz="1800" dirty="0">
                <a:solidFill>
                  <a:schemeClr val="tx1"/>
                </a:solidFill>
              </a:rPr>
              <a:t>Warning—you’re about to enter into another world!</a:t>
            </a:r>
          </a:p>
          <a:p>
            <a:pPr marL="342900" indent="-342900" algn="l">
              <a:buClr>
                <a:srgbClr val="0070C0"/>
              </a:buClr>
              <a:buSzPct val="80000"/>
              <a:buFont typeface="Wingdings" pitchFamily="2" charset="2"/>
              <a:buChar char="u"/>
            </a:pPr>
            <a:r>
              <a:rPr lang="en-US" sz="1800" b="1" dirty="0">
                <a:solidFill>
                  <a:schemeClr val="tx1"/>
                </a:solidFill>
              </a:rPr>
              <a:t>Ellipsis … why use character entity code or Mac/Win character key?</a:t>
            </a:r>
          </a:p>
          <a:p>
            <a:pPr marL="342900" indent="-342900" algn="l">
              <a:buClr>
                <a:srgbClr val="0070C0"/>
              </a:buClr>
              <a:buSzPct val="80000"/>
              <a:buFont typeface="Wingdings" pitchFamily="2" charset="2"/>
              <a:buChar char="u"/>
            </a:pPr>
            <a:r>
              <a:rPr lang="en-US" sz="1800" dirty="0">
                <a:solidFill>
                  <a:schemeClr val="tx1"/>
                </a:solidFill>
              </a:rPr>
              <a:t>There are some additional reasons to using the correct character entities (and graphic designers may already be quite aware of this when working with InDesign for example).</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ellipsis</a:t>
            </a:r>
            <a:r>
              <a:rPr lang="en-US" sz="1800" dirty="0">
                <a:solidFill>
                  <a:schemeClr val="tx1"/>
                </a:solidFill>
              </a:rPr>
              <a:t> is a </a:t>
            </a:r>
            <a:r>
              <a:rPr lang="en-US" sz="1800" i="1" dirty="0">
                <a:solidFill>
                  <a:schemeClr val="tx1"/>
                </a:solidFill>
              </a:rPr>
              <a:t>character</a:t>
            </a:r>
            <a:r>
              <a:rPr lang="en-US" sz="1800" dirty="0">
                <a:solidFill>
                  <a:schemeClr val="tx1"/>
                </a:solidFill>
              </a:rPr>
              <a:t> and not just three dots at the end of a thought…we use it to indicate to the reader that there is a pause. It can also indicate that a section of text is missing from a greater body of text, for example when we see Read More…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522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0422.2 Hyphen</a:t>
            </a:r>
            <a:endParaRPr lang="zh-TW" altLang="en-US" b="1" dirty="0">
              <a:solidFill>
                <a:srgbClr val="FFFF00"/>
              </a:solidFill>
            </a:endParaRPr>
          </a:p>
        </p:txBody>
      </p:sp>
      <p:sp>
        <p:nvSpPr>
          <p:cNvPr id="3" name="副標題 2"/>
          <p:cNvSpPr>
            <a:spLocks noGrp="1"/>
          </p:cNvSpPr>
          <p:nvPr>
            <p:ph type="subTitle" idx="1"/>
          </p:nvPr>
        </p:nvSpPr>
        <p:spPr>
          <a:xfrm>
            <a:off x="479367" y="1317063"/>
            <a:ext cx="8185266" cy="4416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 am sure that many of you simply type out the three dot </a:t>
            </a:r>
            <a:r>
              <a:rPr lang="en-US" sz="1800" dirty="0" err="1">
                <a:solidFill>
                  <a:schemeClr val="tx1"/>
                </a:solidFill>
              </a:rPr>
              <a:t>dot</a:t>
            </a:r>
            <a:r>
              <a:rPr lang="en-US" sz="1800" dirty="0">
                <a:solidFill>
                  <a:schemeClr val="tx1"/>
                </a:solidFill>
              </a:rPr>
              <a:t> dot's versus using a shortcut key for the character. One indicates a series of full stops and one is a character that indicates text or a section of text is missing from a greater body of text. </a:t>
            </a:r>
          </a:p>
          <a:p>
            <a:pPr marL="342900" indent="-342900" algn="l">
              <a:buClr>
                <a:srgbClr val="0070C0"/>
              </a:buClr>
              <a:buSzPct val="80000"/>
              <a:buFont typeface="Wingdings" pitchFamily="2" charset="2"/>
              <a:buChar char="u"/>
            </a:pPr>
            <a:r>
              <a:rPr lang="en-US" sz="1800" dirty="0">
                <a:solidFill>
                  <a:schemeClr val="tx1"/>
                </a:solidFill>
              </a:rPr>
              <a:t>A full stop is generally used to show that a sentence has ended, one is always enough, it makes no sense to end the sentence three times.</a:t>
            </a:r>
          </a:p>
          <a:p>
            <a:pPr marL="342900" indent="-342900" algn="l">
              <a:buClr>
                <a:srgbClr val="0070C0"/>
              </a:buClr>
              <a:buSzPct val="80000"/>
              <a:buFont typeface="Wingdings" pitchFamily="2" charset="2"/>
              <a:buChar char="u"/>
            </a:pPr>
            <a:r>
              <a:rPr lang="en-US" sz="1800" dirty="0">
                <a:solidFill>
                  <a:schemeClr val="tx1"/>
                </a:solidFill>
              </a:rPr>
              <a:t>There is a weak argument that they look the same so there is no need to worry, O and 0 under some lights look the same, it doesn’t mean that they have anything to do with each other.</a:t>
            </a:r>
          </a:p>
          <a:p>
            <a:pPr marL="342900" indent="-342900" algn="l">
              <a:buClr>
                <a:srgbClr val="0070C0"/>
              </a:buClr>
              <a:buSzPct val="80000"/>
              <a:buFont typeface="Wingdings" pitchFamily="2" charset="2"/>
              <a:buChar char="u"/>
            </a:pPr>
            <a:r>
              <a:rPr lang="en-US" sz="1800" dirty="0">
                <a:solidFill>
                  <a:schemeClr val="tx1"/>
                </a:solidFill>
              </a:rPr>
              <a:t>There are some accessibility implications that come along with using three full stops as opposed to the correct character, screen readers can be set to read out the character (in my experience calling it a ‘period’) obviously this isn’t right. For anyone using a screen-reader, </a:t>
            </a:r>
            <a:r>
              <a:rPr lang="en-US" sz="1800" b="1" dirty="0">
                <a:solidFill>
                  <a:schemeClr val="tx1"/>
                </a:solidFill>
              </a:rPr>
              <a:t>the ellipsis, correctly entered as a character entity … represents a long pause in voicing.</a:t>
            </a:r>
            <a:r>
              <a:rPr lang="en-US" sz="1800" dirty="0">
                <a:solidFill>
                  <a:schemeClr val="tx1"/>
                </a:solidFill>
              </a:rPr>
              <a:t> Otherwise, it gets read out loud as dot </a:t>
            </a:r>
            <a:r>
              <a:rPr lang="en-US" sz="1800" dirty="0" err="1">
                <a:solidFill>
                  <a:schemeClr val="tx1"/>
                </a:solidFill>
              </a:rPr>
              <a:t>dot</a:t>
            </a:r>
            <a:r>
              <a:rPr lang="en-US" sz="1800" dirty="0">
                <a:solidFill>
                  <a:schemeClr val="tx1"/>
                </a:solidFill>
              </a:rPr>
              <a:t> </a:t>
            </a:r>
            <a:r>
              <a:rPr lang="en-US" sz="1800" dirty="0" err="1">
                <a:solidFill>
                  <a:schemeClr val="tx1"/>
                </a:solidFill>
              </a:rPr>
              <a:t>dot</a:t>
            </a:r>
            <a:r>
              <a:rPr lang="en-US" sz="1800" dirty="0">
                <a:solidFill>
                  <a:schemeClr val="tx1"/>
                </a:solidFill>
              </a:rPr>
              <a:t> or period </a:t>
            </a:r>
            <a:r>
              <a:rPr lang="en-US" sz="1800" dirty="0" err="1">
                <a:solidFill>
                  <a:schemeClr val="tx1"/>
                </a:solidFill>
              </a:rPr>
              <a:t>period</a:t>
            </a:r>
            <a:r>
              <a:rPr lang="en-US" sz="1800" dirty="0">
                <a:solidFill>
                  <a:schemeClr val="tx1"/>
                </a:solidFill>
              </a:rPr>
              <a:t> </a:t>
            </a:r>
            <a:r>
              <a:rPr lang="en-US" sz="1800" dirty="0" err="1">
                <a:solidFill>
                  <a:schemeClr val="tx1"/>
                </a:solidFill>
              </a:rPr>
              <a:t>period</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177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0422.2 Hyphen</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4272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short-cut key on the Mac is simply </a:t>
            </a:r>
            <a:r>
              <a:rPr lang="en-US" sz="1800" b="1" dirty="0" err="1">
                <a:solidFill>
                  <a:schemeClr val="tx1"/>
                </a:solidFill>
              </a:rPr>
              <a:t>Cmd</a:t>
            </a:r>
            <a:r>
              <a:rPr lang="en-US" sz="1800" b="1" dirty="0">
                <a:solidFill>
                  <a:schemeClr val="tx1"/>
                </a:solidFill>
              </a:rPr>
              <a:t> ;</a:t>
            </a:r>
            <a:r>
              <a:rPr lang="en-US" sz="1800" dirty="0">
                <a:solidFill>
                  <a:schemeClr val="tx1"/>
                </a:solidFill>
              </a:rPr>
              <a:t> (semi-colon). Nice and simple and so important to your audience!</a:t>
            </a:r>
          </a:p>
          <a:p>
            <a:pPr marL="342900" indent="-342900" algn="l">
              <a:buClr>
                <a:srgbClr val="0070C0"/>
              </a:buClr>
              <a:buSzPct val="80000"/>
              <a:buFont typeface="Wingdings" pitchFamily="2" charset="2"/>
              <a:buChar char="u"/>
            </a:pPr>
            <a:r>
              <a:rPr lang="en-US" sz="1800" dirty="0">
                <a:solidFill>
                  <a:schemeClr val="tx1"/>
                </a:solidFill>
              </a:rPr>
              <a:t>Again, coding web pages isn't just about </a:t>
            </a:r>
            <a:r>
              <a:rPr lang="en-US" sz="1800" b="1" i="1" dirty="0">
                <a:solidFill>
                  <a:schemeClr val="tx1"/>
                </a:solidFill>
              </a:rPr>
              <a:t>visual</a:t>
            </a:r>
            <a:r>
              <a:rPr lang="en-US" sz="1800" dirty="0">
                <a:solidFill>
                  <a:schemeClr val="tx1"/>
                </a:solidFill>
              </a:rPr>
              <a:t> presentation but also </a:t>
            </a:r>
            <a:r>
              <a:rPr lang="en-US" sz="1800" b="1" i="1" dirty="0">
                <a:solidFill>
                  <a:schemeClr val="tx1"/>
                </a:solidFill>
              </a:rPr>
              <a:t>auditory</a:t>
            </a:r>
            <a:r>
              <a:rPr lang="en-US" sz="1800" dirty="0">
                <a:solidFill>
                  <a:schemeClr val="tx1"/>
                </a:solidFill>
              </a:rPr>
              <a:t> presentation. </a:t>
            </a:r>
          </a:p>
          <a:p>
            <a:pPr marL="342900" indent="-342900" algn="l">
              <a:buClr>
                <a:srgbClr val="0070C0"/>
              </a:buClr>
              <a:buSzPct val="80000"/>
              <a:buFont typeface="Wingdings" pitchFamily="2" charset="2"/>
              <a:buChar char="u"/>
            </a:pPr>
            <a:r>
              <a:rPr lang="en-US" sz="1800" b="1" dirty="0">
                <a:solidFill>
                  <a:schemeClr val="tx1"/>
                </a:solidFill>
              </a:rPr>
              <a:t>More Character Entity References resources!</a:t>
            </a:r>
          </a:p>
          <a:p>
            <a:pPr marL="342900" indent="-342900" algn="l">
              <a:buClr>
                <a:srgbClr val="0070C0"/>
              </a:buClr>
              <a:buSzPct val="80000"/>
              <a:buFont typeface="Wingdings" pitchFamily="2" charset="2"/>
              <a:buChar char="u"/>
            </a:pPr>
            <a:r>
              <a:rPr lang="en-US" sz="1800" i="1" dirty="0">
                <a:solidFill>
                  <a:schemeClr val="tx1"/>
                </a:solidFill>
              </a:rPr>
              <a:t>The Non-Designer’s Design Book</a:t>
            </a:r>
            <a:r>
              <a:rPr lang="en-US" sz="1800" dirty="0">
                <a:solidFill>
                  <a:schemeClr val="tx1"/>
                </a:solidFill>
              </a:rPr>
              <a:t> (4</a:t>
            </a:r>
            <a:r>
              <a:rPr lang="en-US" sz="1800" baseline="30000" dirty="0">
                <a:solidFill>
                  <a:schemeClr val="tx1"/>
                </a:solidFill>
              </a:rPr>
              <a:t>th</a:t>
            </a:r>
            <a:r>
              <a:rPr lang="en-US" sz="1800" dirty="0">
                <a:solidFill>
                  <a:schemeClr val="tx1"/>
                </a:solidFill>
              </a:rPr>
              <a:t> Edition) by Robin Williams: pp. 158 and 159</a:t>
            </a:r>
          </a:p>
          <a:p>
            <a:pPr marL="342900" indent="-342900" algn="l">
              <a:buClr>
                <a:srgbClr val="0070C0"/>
              </a:buClr>
              <a:buSzPct val="80000"/>
              <a:buFont typeface="Wingdings" pitchFamily="2" charset="2"/>
              <a:buChar char="u"/>
            </a:pPr>
            <a:r>
              <a:rPr lang="en-US" sz="1800" u="sng" dirty="0">
                <a:solidFill>
                  <a:schemeClr val="tx1"/>
                </a:solidFill>
                <a:hlinkClick r:id="rId2">
                  <a:extLst>
                    <a:ext uri="{A12FA001-AC4F-418D-AE19-62706E023703}">
                      <ahyp:hlinkClr xmlns:ahyp="http://schemas.microsoft.com/office/drawing/2018/hyperlinkcolor" val="tx"/>
                    </a:ext>
                  </a:extLst>
                </a:hlinkClick>
              </a:rPr>
              <a:t>W3C HTML5 Named Character Entities (Links to an external site.)</a:t>
            </a:r>
            <a:endParaRPr lang="en-US" sz="1800" dirty="0">
              <a:solidFill>
                <a:schemeClr val="tx1"/>
              </a:solidFill>
            </a:endParaRPr>
          </a:p>
          <a:p>
            <a:pPr marL="342900" indent="-342900" algn="l">
              <a:buClr>
                <a:srgbClr val="0070C0"/>
              </a:buClr>
              <a:buSzPct val="80000"/>
              <a:buFont typeface="Wingdings" pitchFamily="2" charset="2"/>
              <a:buChar char="u"/>
            </a:pPr>
            <a:r>
              <a:rPr lang="en-US" sz="1800" u="sng" dirty="0">
                <a:solidFill>
                  <a:schemeClr val="tx1"/>
                </a:solidFill>
                <a:hlinkClick r:id="rId3">
                  <a:extLst>
                    <a:ext uri="{A12FA001-AC4F-418D-AE19-62706E023703}">
                      <ahyp:hlinkClr xmlns:ahyp="http://schemas.microsoft.com/office/drawing/2018/hyperlinkcolor" val="tx"/>
                    </a:ext>
                  </a:extLst>
                </a:hlinkClick>
              </a:rPr>
              <a:t>HTML XHTML Entities – from HTML Quick Start Guide (Links to an external site.)</a:t>
            </a:r>
            <a:endParaRPr lang="en-US" sz="1800" dirty="0">
              <a:solidFill>
                <a:schemeClr val="tx1"/>
              </a:solidFill>
            </a:endParaRPr>
          </a:p>
          <a:p>
            <a:pPr marL="342900" indent="-342900" algn="l">
              <a:buClr>
                <a:srgbClr val="0070C0"/>
              </a:buClr>
              <a:buSzPct val="80000"/>
              <a:buFont typeface="Wingdings" pitchFamily="2" charset="2"/>
              <a:buChar char="u"/>
            </a:pPr>
            <a:r>
              <a:rPr lang="en-US" sz="1800" u="sng" dirty="0">
                <a:solidFill>
                  <a:schemeClr val="tx1"/>
                </a:solidFill>
                <a:hlinkClick r:id="rId4">
                  <a:extLst>
                    <a:ext uri="{A12FA001-AC4F-418D-AE19-62706E023703}">
                      <ahyp:hlinkClr xmlns:ahyp="http://schemas.microsoft.com/office/drawing/2018/hyperlinkcolor" val="tx"/>
                    </a:ext>
                  </a:extLst>
                </a:hlinkClick>
              </a:rPr>
              <a:t>Markup Specific Entities for HTML and XHTML (Links to an external site.)</a:t>
            </a:r>
            <a:endParaRPr lang="en-US" sz="1800" dirty="0">
              <a:solidFill>
                <a:schemeClr val="tx1"/>
              </a:solidFill>
            </a:endParaRPr>
          </a:p>
          <a:p>
            <a:pPr marL="342900" indent="-342900" algn="l">
              <a:buClr>
                <a:srgbClr val="0070C0"/>
              </a:buClr>
              <a:buSzPct val="80000"/>
              <a:buFont typeface="Wingdings" pitchFamily="2" charset="2"/>
              <a:buChar char="u"/>
            </a:pPr>
            <a:r>
              <a:rPr lang="en-US" sz="1800" u="sng" dirty="0">
                <a:solidFill>
                  <a:schemeClr val="tx1"/>
                </a:solidFill>
                <a:hlinkClick r:id="rId5">
                  <a:extLst>
                    <a:ext uri="{A12FA001-AC4F-418D-AE19-62706E023703}">
                      <ahyp:hlinkClr xmlns:ahyp="http://schemas.microsoft.com/office/drawing/2018/hyperlinkcolor" val="tx"/>
                    </a:ext>
                  </a:extLst>
                </a:hlinkClick>
              </a:rPr>
              <a:t>Encode and Decode HTML Entities (Links to an external site.)</a:t>
            </a:r>
            <a:endParaRPr lang="en-US" sz="1800" dirty="0">
              <a:solidFill>
                <a:schemeClr val="tx1"/>
              </a:solidFill>
            </a:endParaRPr>
          </a:p>
          <a:p>
            <a:pPr marL="342900" indent="-342900" algn="l">
              <a:buClr>
                <a:srgbClr val="0070C0"/>
              </a:buClr>
              <a:buSzPct val="80000"/>
              <a:buFont typeface="Wingdings" pitchFamily="2" charset="2"/>
              <a:buChar char="u"/>
            </a:pPr>
            <a:r>
              <a:rPr lang="en-US" sz="1800" b="1" u="sng" dirty="0">
                <a:solidFill>
                  <a:schemeClr val="tx1"/>
                </a:solidFill>
                <a:hlinkClick r:id="rId6">
                  <a:extLst>
                    <a:ext uri="{A12FA001-AC4F-418D-AE19-62706E023703}">
                      <ahyp:hlinkClr xmlns:ahyp="http://schemas.microsoft.com/office/drawing/2018/hyperlinkcolor" val="tx"/>
                    </a:ext>
                  </a:extLst>
                </a:hlinkClick>
              </a:rPr>
              <a:t>Copy Paste Character (Links to an external site.)</a:t>
            </a:r>
            <a:r>
              <a:rPr lang="en-US" sz="1800" b="1" dirty="0">
                <a:solidFill>
                  <a:schemeClr val="tx1"/>
                </a:solidFill>
              </a:rPr>
              <a:t> (!) - </a:t>
            </a:r>
            <a:r>
              <a:rPr lang="en-US" sz="1800" dirty="0">
                <a:solidFill>
                  <a:schemeClr val="tx1"/>
                </a:solidFill>
              </a:rPr>
              <a:t>an interesting website to get code for HTML</a:t>
            </a:r>
          </a:p>
          <a:p>
            <a:pPr marL="342900" indent="-342900" algn="l">
              <a:buClr>
                <a:srgbClr val="0070C0"/>
              </a:buClr>
              <a:buSzPct val="80000"/>
              <a:buFont typeface="Wingdings" pitchFamily="2" charset="2"/>
              <a:buChar char="u"/>
            </a:pPr>
            <a:r>
              <a:rPr lang="en-US" sz="1800" u="sng" dirty="0">
                <a:solidFill>
                  <a:schemeClr val="tx1"/>
                </a:solidFill>
                <a:hlinkClick r:id="rId7">
                  <a:extLst>
                    <a:ext uri="{A12FA001-AC4F-418D-AE19-62706E023703}">
                      <ahyp:hlinkClr xmlns:ahyp="http://schemas.microsoft.com/office/drawing/2018/hyperlinkcolor" val="tx"/>
                    </a:ext>
                  </a:extLst>
                </a:hlinkClick>
              </a:rPr>
              <a:t>&amp;what; (Links to an external site.)</a:t>
            </a:r>
            <a:r>
              <a:rPr lang="en-US" sz="1800" dirty="0">
                <a:solidFill>
                  <a:schemeClr val="tx1"/>
                </a:solidFill>
              </a:rPr>
              <a:t> </a:t>
            </a:r>
            <a:r>
              <a:rPr lang="en-US" sz="1800" u="sng" dirty="0">
                <a:solidFill>
                  <a:schemeClr val="tx1"/>
                </a:solidFill>
                <a:hlinkClick r:id="rId8">
                  <a:extLst>
                    <a:ext uri="{A12FA001-AC4F-418D-AE19-62706E023703}">
                      <ahyp:hlinkClr xmlns:ahyp="http://schemas.microsoft.com/office/drawing/2018/hyperlinkcolor" val="tx"/>
                    </a:ext>
                  </a:extLst>
                </a:hlinkClick>
              </a:rPr>
              <a:t>Discover your Character!</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9"/>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201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0422.3 Character Entities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285911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0B75158-756D-4329-876A-547901A181C4}"/>
              </a:ext>
            </a:extLst>
          </p:cNvPr>
          <p:cNvPicPr>
            <a:picLocks noChangeAspect="1"/>
          </p:cNvPicPr>
          <p:nvPr/>
        </p:nvPicPr>
        <p:blipFill>
          <a:blip r:embed="rId3"/>
          <a:stretch>
            <a:fillRect/>
          </a:stretch>
        </p:blipFill>
        <p:spPr>
          <a:xfrm>
            <a:off x="2613774" y="1882177"/>
            <a:ext cx="3267075" cy="1019175"/>
          </a:xfrm>
          <a:prstGeom prst="rect">
            <a:avLst/>
          </a:prstGeom>
          <a:ln>
            <a:solidFill>
              <a:srgbClr val="C00000"/>
            </a:solidFill>
          </a:ln>
        </p:spPr>
      </p:pic>
      <p:pic>
        <p:nvPicPr>
          <p:cNvPr id="10" name="Picture 9">
            <a:extLst>
              <a:ext uri="{FF2B5EF4-FFF2-40B4-BE49-F238E27FC236}">
                <a16:creationId xmlns:a16="http://schemas.microsoft.com/office/drawing/2014/main" id="{5C003B94-1D18-4974-86E6-0C6AB839C32A}"/>
              </a:ext>
            </a:extLst>
          </p:cNvPr>
          <p:cNvPicPr>
            <a:picLocks noChangeAspect="1"/>
          </p:cNvPicPr>
          <p:nvPr/>
        </p:nvPicPr>
        <p:blipFill>
          <a:blip r:embed="rId4"/>
          <a:stretch>
            <a:fillRect/>
          </a:stretch>
        </p:blipFill>
        <p:spPr>
          <a:xfrm>
            <a:off x="1866900" y="3078249"/>
            <a:ext cx="5410200" cy="2238375"/>
          </a:xfrm>
          <a:prstGeom prst="rect">
            <a:avLst/>
          </a:prstGeom>
          <a:ln>
            <a:solidFill>
              <a:srgbClr val="C00000"/>
            </a:solidFill>
          </a:ln>
        </p:spPr>
      </p:pic>
    </p:spTree>
    <p:extLst>
      <p:ext uri="{BB962C8B-B14F-4D97-AF65-F5344CB8AC3E}">
        <p14:creationId xmlns:p14="http://schemas.microsoft.com/office/powerpoint/2010/main" val="158784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725880B-0A4B-46BA-9058-0AFAB20E37C6}"/>
              </a:ext>
            </a:extLst>
          </p:cNvPr>
          <p:cNvPicPr>
            <a:picLocks noChangeAspect="1"/>
          </p:cNvPicPr>
          <p:nvPr/>
        </p:nvPicPr>
        <p:blipFill>
          <a:blip r:embed="rId3"/>
          <a:stretch>
            <a:fillRect/>
          </a:stretch>
        </p:blipFill>
        <p:spPr>
          <a:xfrm>
            <a:off x="1866900" y="2152650"/>
            <a:ext cx="5410200" cy="2552700"/>
          </a:xfrm>
          <a:prstGeom prst="rect">
            <a:avLst/>
          </a:prstGeom>
          <a:ln>
            <a:solidFill>
              <a:srgbClr val="C00000"/>
            </a:solidFill>
          </a:ln>
        </p:spPr>
      </p:pic>
    </p:spTree>
    <p:extLst>
      <p:ext uri="{BB962C8B-B14F-4D97-AF65-F5344CB8AC3E}">
        <p14:creationId xmlns:p14="http://schemas.microsoft.com/office/powerpoint/2010/main" val="324313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E9BF418-4A44-4608-93D0-BCC3BDAA2462}"/>
              </a:ext>
            </a:extLst>
          </p:cNvPr>
          <p:cNvPicPr>
            <a:picLocks noChangeAspect="1"/>
          </p:cNvPicPr>
          <p:nvPr/>
        </p:nvPicPr>
        <p:blipFill>
          <a:blip r:embed="rId3"/>
          <a:stretch>
            <a:fillRect/>
          </a:stretch>
        </p:blipFill>
        <p:spPr>
          <a:xfrm>
            <a:off x="1938337" y="2133600"/>
            <a:ext cx="5267325" cy="2590800"/>
          </a:xfrm>
          <a:prstGeom prst="rect">
            <a:avLst/>
          </a:prstGeom>
          <a:ln>
            <a:solidFill>
              <a:srgbClr val="C00000"/>
            </a:solidFill>
          </a:ln>
        </p:spPr>
      </p:pic>
    </p:spTree>
    <p:extLst>
      <p:ext uri="{BB962C8B-B14F-4D97-AF65-F5344CB8AC3E}">
        <p14:creationId xmlns:p14="http://schemas.microsoft.com/office/powerpoint/2010/main" val="395253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8CDD346-79C1-4B45-9896-F3AF4C998894}"/>
              </a:ext>
            </a:extLst>
          </p:cNvPr>
          <p:cNvPicPr>
            <a:picLocks noChangeAspect="1"/>
          </p:cNvPicPr>
          <p:nvPr/>
        </p:nvPicPr>
        <p:blipFill>
          <a:blip r:embed="rId3"/>
          <a:stretch>
            <a:fillRect/>
          </a:stretch>
        </p:blipFill>
        <p:spPr>
          <a:xfrm>
            <a:off x="1691680" y="2018195"/>
            <a:ext cx="5191125" cy="2686050"/>
          </a:xfrm>
          <a:prstGeom prst="rect">
            <a:avLst/>
          </a:prstGeom>
          <a:ln>
            <a:solidFill>
              <a:srgbClr val="C00000"/>
            </a:solidFill>
          </a:ln>
        </p:spPr>
      </p:pic>
    </p:spTree>
    <p:extLst>
      <p:ext uri="{BB962C8B-B14F-4D97-AF65-F5344CB8AC3E}">
        <p14:creationId xmlns:p14="http://schemas.microsoft.com/office/powerpoint/2010/main" val="314599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Entities</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04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0422 Character Entities</a:t>
            </a:r>
          </a:p>
          <a:p>
            <a:pPr marL="342900" indent="-342900" algn="l">
              <a:buClr>
                <a:srgbClr val="0070C0"/>
              </a:buClr>
              <a:buSzPct val="80000"/>
              <a:buFont typeface="Wingdings" pitchFamily="2" charset="2"/>
              <a:buChar char="u"/>
            </a:pPr>
            <a:r>
              <a:rPr lang="en-US" sz="1800" dirty="0">
                <a:solidFill>
                  <a:schemeClr val="tx1"/>
                </a:solidFill>
              </a:rPr>
              <a:t>Character Entities (aka: Special Characters or Escape Characters)</a:t>
            </a:r>
          </a:p>
          <a:p>
            <a:pPr marL="800100" lvl="1" indent="-342900" algn="l">
              <a:buClr>
                <a:srgbClr val="0070C0"/>
              </a:buClr>
              <a:buSzPct val="80000"/>
              <a:buFont typeface="Wingdings" pitchFamily="2" charset="2"/>
              <a:buChar char="u"/>
            </a:pPr>
            <a:r>
              <a:rPr lang="en-US" sz="1800" u="sng" dirty="0">
                <a:solidFill>
                  <a:schemeClr val="tx1"/>
                </a:solidFill>
                <a:hlinkClick r:id="rId2">
                  <a:extLst>
                    <a:ext uri="{A12FA001-AC4F-418D-AE19-62706E023703}">
                      <ahyp:hlinkClr xmlns:ahyp="http://schemas.microsoft.com/office/drawing/2018/hyperlinkcolor" val="tx"/>
                    </a:ext>
                  </a:extLst>
                </a:hlinkClick>
              </a:rPr>
              <a:t>What are Character entities?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3">
                  <a:extLst>
                    <a:ext uri="{A12FA001-AC4F-418D-AE19-62706E023703}">
                      <ahyp:hlinkClr xmlns:ahyp="http://schemas.microsoft.com/office/drawing/2018/hyperlinkcolor" val="tx"/>
                    </a:ext>
                  </a:extLst>
                </a:hlinkClick>
              </a:rPr>
              <a:t>Table of some common character entities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4">
                  <a:extLst>
                    <a:ext uri="{A12FA001-AC4F-418D-AE19-62706E023703}">
                      <ahyp:hlinkClr xmlns:ahyp="http://schemas.microsoft.com/office/drawing/2018/hyperlinkcolor" val="tx"/>
                    </a:ext>
                  </a:extLst>
                </a:hlinkClick>
              </a:rPr>
              <a:t>The non-breaking space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5">
                  <a:extLst>
                    <a:ext uri="{A12FA001-AC4F-418D-AE19-62706E023703}">
                      <ahyp:hlinkClr xmlns:ahyp="http://schemas.microsoft.com/office/drawing/2018/hyperlinkcolor" val="tx"/>
                    </a:ext>
                  </a:extLst>
                </a:hlinkClick>
              </a:rPr>
              <a:t>Hyphens, </a:t>
            </a:r>
            <a:r>
              <a:rPr lang="en-US" sz="1800" u="sng" dirty="0" err="1">
                <a:solidFill>
                  <a:schemeClr val="tx1"/>
                </a:solidFill>
                <a:hlinkClick r:id="rId5">
                  <a:extLst>
                    <a:ext uri="{A12FA001-AC4F-418D-AE19-62706E023703}">
                      <ahyp:hlinkClr xmlns:ahyp="http://schemas.microsoft.com/office/drawing/2018/hyperlinkcolor" val="tx"/>
                    </a:ext>
                  </a:extLst>
                </a:hlinkClick>
              </a:rPr>
              <a:t>en</a:t>
            </a:r>
            <a:r>
              <a:rPr lang="en-US" sz="1800" u="sng" dirty="0">
                <a:solidFill>
                  <a:schemeClr val="tx1"/>
                </a:solidFill>
                <a:hlinkClick r:id="rId5">
                  <a:extLst>
                    <a:ext uri="{A12FA001-AC4F-418D-AE19-62706E023703}">
                      <ahyp:hlinkClr xmlns:ahyp="http://schemas.microsoft.com/office/drawing/2018/hyperlinkcolor" val="tx"/>
                    </a:ext>
                  </a:extLst>
                </a:hlinkClick>
              </a:rPr>
              <a:t> dashes, </a:t>
            </a:r>
            <a:r>
              <a:rPr lang="en-US" sz="1800" u="sng" dirty="0" err="1">
                <a:solidFill>
                  <a:schemeClr val="tx1"/>
                </a:solidFill>
                <a:hlinkClick r:id="rId5">
                  <a:extLst>
                    <a:ext uri="{A12FA001-AC4F-418D-AE19-62706E023703}">
                      <ahyp:hlinkClr xmlns:ahyp="http://schemas.microsoft.com/office/drawing/2018/hyperlinkcolor" val="tx"/>
                    </a:ext>
                  </a:extLst>
                </a:hlinkClick>
              </a:rPr>
              <a:t>em</a:t>
            </a:r>
            <a:r>
              <a:rPr lang="en-US" sz="1800" u="sng" dirty="0">
                <a:solidFill>
                  <a:schemeClr val="tx1"/>
                </a:solidFill>
                <a:hlinkClick r:id="rId5">
                  <a:extLst>
                    <a:ext uri="{A12FA001-AC4F-418D-AE19-62706E023703}">
                      <ahyp:hlinkClr xmlns:ahyp="http://schemas.microsoft.com/office/drawing/2018/hyperlinkcolor" val="tx"/>
                    </a:ext>
                  </a:extLst>
                </a:hlinkClick>
              </a:rPr>
              <a:t> dashes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6">
                  <a:extLst>
                    <a:ext uri="{A12FA001-AC4F-418D-AE19-62706E023703}">
                      <ahyp:hlinkClr xmlns:ahyp="http://schemas.microsoft.com/office/drawing/2018/hyperlinkcolor" val="tx"/>
                    </a:ext>
                  </a:extLst>
                </a:hlinkClick>
              </a:rPr>
              <a:t>The Ellipsis…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7">
                  <a:extLst>
                    <a:ext uri="{A12FA001-AC4F-418D-AE19-62706E023703}">
                      <ahyp:hlinkClr xmlns:ahyp="http://schemas.microsoft.com/office/drawing/2018/hyperlinkcolor" val="tx"/>
                    </a:ext>
                  </a:extLst>
                </a:hlinkClick>
              </a:rPr>
              <a:t>More resources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8">
                  <a:extLst>
                    <a:ext uri="{A12FA001-AC4F-418D-AE19-62706E023703}">
                      <ahyp:hlinkClr xmlns:ahyp="http://schemas.microsoft.com/office/drawing/2018/hyperlinkcolor" val="tx"/>
                    </a:ext>
                  </a:extLst>
                </a:hlinkClick>
              </a:rPr>
              <a:t>Video Demo</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9"/>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37BC53D-3F68-4C2B-A527-B37F5954D90F}"/>
              </a:ext>
            </a:extLst>
          </p:cNvPr>
          <p:cNvPicPr>
            <a:picLocks noChangeAspect="1"/>
          </p:cNvPicPr>
          <p:nvPr/>
        </p:nvPicPr>
        <p:blipFill>
          <a:blip r:embed="rId3"/>
          <a:stretch>
            <a:fillRect/>
          </a:stretch>
        </p:blipFill>
        <p:spPr>
          <a:xfrm>
            <a:off x="1691680" y="2056341"/>
            <a:ext cx="5267325" cy="2057400"/>
          </a:xfrm>
          <a:prstGeom prst="rect">
            <a:avLst/>
          </a:prstGeom>
          <a:ln>
            <a:solidFill>
              <a:srgbClr val="C00000"/>
            </a:solidFill>
          </a:ln>
        </p:spPr>
      </p:pic>
    </p:spTree>
    <p:extLst>
      <p:ext uri="{BB962C8B-B14F-4D97-AF65-F5344CB8AC3E}">
        <p14:creationId xmlns:p14="http://schemas.microsoft.com/office/powerpoint/2010/main" val="369997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56E3AA5-FAE2-460A-A310-12582FE531AD}"/>
              </a:ext>
            </a:extLst>
          </p:cNvPr>
          <p:cNvPicPr>
            <a:picLocks noChangeAspect="1"/>
          </p:cNvPicPr>
          <p:nvPr/>
        </p:nvPicPr>
        <p:blipFill>
          <a:blip r:embed="rId3"/>
          <a:stretch>
            <a:fillRect/>
          </a:stretch>
        </p:blipFill>
        <p:spPr>
          <a:xfrm>
            <a:off x="1259632" y="1897178"/>
            <a:ext cx="5814392" cy="3063644"/>
          </a:xfrm>
          <a:prstGeom prst="rect">
            <a:avLst/>
          </a:prstGeom>
          <a:ln>
            <a:solidFill>
              <a:srgbClr val="C00000"/>
            </a:solidFill>
          </a:ln>
        </p:spPr>
      </p:pic>
    </p:spTree>
    <p:extLst>
      <p:ext uri="{BB962C8B-B14F-4D97-AF65-F5344CB8AC3E}">
        <p14:creationId xmlns:p14="http://schemas.microsoft.com/office/powerpoint/2010/main" val="419403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2CF8AC1-52CE-426F-A065-904274ABCD01}"/>
              </a:ext>
            </a:extLst>
          </p:cNvPr>
          <p:cNvPicPr>
            <a:picLocks noChangeAspect="1"/>
          </p:cNvPicPr>
          <p:nvPr/>
        </p:nvPicPr>
        <p:blipFill>
          <a:blip r:embed="rId3"/>
          <a:stretch>
            <a:fillRect/>
          </a:stretch>
        </p:blipFill>
        <p:spPr>
          <a:xfrm>
            <a:off x="930275" y="1991180"/>
            <a:ext cx="7380312" cy="3549758"/>
          </a:xfrm>
          <a:prstGeom prst="rect">
            <a:avLst/>
          </a:prstGeom>
          <a:ln>
            <a:solidFill>
              <a:srgbClr val="C00000"/>
            </a:solidFill>
          </a:ln>
        </p:spPr>
      </p:pic>
    </p:spTree>
    <p:extLst>
      <p:ext uri="{BB962C8B-B14F-4D97-AF65-F5344CB8AC3E}">
        <p14:creationId xmlns:p14="http://schemas.microsoft.com/office/powerpoint/2010/main" val="122333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9E44524-3E17-4879-BD7A-702A26447185}"/>
              </a:ext>
            </a:extLst>
          </p:cNvPr>
          <p:cNvPicPr>
            <a:picLocks noChangeAspect="1"/>
          </p:cNvPicPr>
          <p:nvPr/>
        </p:nvPicPr>
        <p:blipFill>
          <a:blip r:embed="rId3"/>
          <a:stretch>
            <a:fillRect/>
          </a:stretch>
        </p:blipFill>
        <p:spPr>
          <a:xfrm>
            <a:off x="1619672" y="2051578"/>
            <a:ext cx="5400675" cy="2066925"/>
          </a:xfrm>
          <a:prstGeom prst="rect">
            <a:avLst/>
          </a:prstGeom>
          <a:ln>
            <a:solidFill>
              <a:srgbClr val="C00000"/>
            </a:solidFill>
          </a:ln>
        </p:spPr>
      </p:pic>
    </p:spTree>
    <p:extLst>
      <p:ext uri="{BB962C8B-B14F-4D97-AF65-F5344CB8AC3E}">
        <p14:creationId xmlns:p14="http://schemas.microsoft.com/office/powerpoint/2010/main" val="11064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7A50A1-EF2C-45B1-8AA4-507AC15A9F90}"/>
              </a:ext>
            </a:extLst>
          </p:cNvPr>
          <p:cNvPicPr>
            <a:picLocks noChangeAspect="1"/>
          </p:cNvPicPr>
          <p:nvPr/>
        </p:nvPicPr>
        <p:blipFill>
          <a:blip r:embed="rId3"/>
          <a:stretch>
            <a:fillRect/>
          </a:stretch>
        </p:blipFill>
        <p:spPr>
          <a:xfrm>
            <a:off x="1403648" y="1988841"/>
            <a:ext cx="5195535" cy="2808312"/>
          </a:xfrm>
          <a:prstGeom prst="rect">
            <a:avLst/>
          </a:prstGeom>
          <a:ln>
            <a:solidFill>
              <a:srgbClr val="C00000"/>
            </a:solidFill>
          </a:ln>
        </p:spPr>
      </p:pic>
    </p:spTree>
    <p:extLst>
      <p:ext uri="{BB962C8B-B14F-4D97-AF65-F5344CB8AC3E}">
        <p14:creationId xmlns:p14="http://schemas.microsoft.com/office/powerpoint/2010/main" val="282458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E995310-0826-4FE2-A6FB-FFEAC5525493}"/>
              </a:ext>
            </a:extLst>
          </p:cNvPr>
          <p:cNvPicPr>
            <a:picLocks noChangeAspect="1"/>
          </p:cNvPicPr>
          <p:nvPr/>
        </p:nvPicPr>
        <p:blipFill>
          <a:blip r:embed="rId3"/>
          <a:stretch>
            <a:fillRect/>
          </a:stretch>
        </p:blipFill>
        <p:spPr>
          <a:xfrm>
            <a:off x="2366962" y="1876425"/>
            <a:ext cx="4410075" cy="3105150"/>
          </a:xfrm>
          <a:prstGeom prst="rect">
            <a:avLst/>
          </a:prstGeom>
          <a:ln>
            <a:solidFill>
              <a:srgbClr val="C00000"/>
            </a:solidFill>
          </a:ln>
        </p:spPr>
      </p:pic>
    </p:spTree>
    <p:extLst>
      <p:ext uri="{BB962C8B-B14F-4D97-AF65-F5344CB8AC3E}">
        <p14:creationId xmlns:p14="http://schemas.microsoft.com/office/powerpoint/2010/main" val="297301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4ACF70B-2248-46C9-9D71-7033733B6AFB}"/>
              </a:ext>
            </a:extLst>
          </p:cNvPr>
          <p:cNvPicPr>
            <a:picLocks noChangeAspect="1"/>
          </p:cNvPicPr>
          <p:nvPr/>
        </p:nvPicPr>
        <p:blipFill>
          <a:blip r:embed="rId3"/>
          <a:stretch>
            <a:fillRect/>
          </a:stretch>
        </p:blipFill>
        <p:spPr>
          <a:xfrm>
            <a:off x="1691680" y="2134175"/>
            <a:ext cx="5162550" cy="1524000"/>
          </a:xfrm>
          <a:prstGeom prst="rect">
            <a:avLst/>
          </a:prstGeom>
          <a:ln>
            <a:solidFill>
              <a:srgbClr val="C00000"/>
            </a:solidFill>
          </a:ln>
        </p:spPr>
      </p:pic>
    </p:spTree>
    <p:extLst>
      <p:ext uri="{BB962C8B-B14F-4D97-AF65-F5344CB8AC3E}">
        <p14:creationId xmlns:p14="http://schemas.microsoft.com/office/powerpoint/2010/main" val="177944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20C2578E-0FFE-43E8-B151-7172D5D6DF19}"/>
              </a:ext>
            </a:extLst>
          </p:cNvPr>
          <p:cNvPicPr>
            <a:picLocks noChangeAspect="1"/>
          </p:cNvPicPr>
          <p:nvPr/>
        </p:nvPicPr>
        <p:blipFill>
          <a:blip r:embed="rId3"/>
          <a:stretch>
            <a:fillRect/>
          </a:stretch>
        </p:blipFill>
        <p:spPr>
          <a:xfrm>
            <a:off x="1619672" y="2019300"/>
            <a:ext cx="5286375" cy="2819400"/>
          </a:xfrm>
          <a:prstGeom prst="rect">
            <a:avLst/>
          </a:prstGeom>
          <a:ln>
            <a:solidFill>
              <a:srgbClr val="C00000"/>
            </a:solidFill>
          </a:ln>
        </p:spPr>
      </p:pic>
    </p:spTree>
    <p:extLst>
      <p:ext uri="{BB962C8B-B14F-4D97-AF65-F5344CB8AC3E}">
        <p14:creationId xmlns:p14="http://schemas.microsoft.com/office/powerpoint/2010/main" val="2378631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0D2C68F-8E4D-4220-AD38-94C8EBFE670C}"/>
              </a:ext>
            </a:extLst>
          </p:cNvPr>
          <p:cNvPicPr>
            <a:picLocks noChangeAspect="1"/>
          </p:cNvPicPr>
          <p:nvPr/>
        </p:nvPicPr>
        <p:blipFill>
          <a:blip r:embed="rId3"/>
          <a:stretch>
            <a:fillRect/>
          </a:stretch>
        </p:blipFill>
        <p:spPr>
          <a:xfrm>
            <a:off x="1907704" y="2312859"/>
            <a:ext cx="5210175" cy="1590675"/>
          </a:xfrm>
          <a:prstGeom prst="rect">
            <a:avLst/>
          </a:prstGeom>
          <a:ln>
            <a:solidFill>
              <a:srgbClr val="C00000"/>
            </a:solidFill>
          </a:ln>
        </p:spPr>
      </p:pic>
    </p:spTree>
    <p:extLst>
      <p:ext uri="{BB962C8B-B14F-4D97-AF65-F5344CB8AC3E}">
        <p14:creationId xmlns:p14="http://schemas.microsoft.com/office/powerpoint/2010/main" val="1381186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13E08881-D410-4EED-B6E2-07BF0BF14367}"/>
              </a:ext>
            </a:extLst>
          </p:cNvPr>
          <p:cNvPicPr>
            <a:picLocks noChangeAspect="1"/>
          </p:cNvPicPr>
          <p:nvPr/>
        </p:nvPicPr>
        <p:blipFill>
          <a:blip r:embed="rId3"/>
          <a:stretch>
            <a:fillRect/>
          </a:stretch>
        </p:blipFill>
        <p:spPr>
          <a:xfrm>
            <a:off x="1947862" y="1966912"/>
            <a:ext cx="5248275" cy="2924175"/>
          </a:xfrm>
          <a:prstGeom prst="rect">
            <a:avLst/>
          </a:prstGeom>
          <a:ln>
            <a:solidFill>
              <a:srgbClr val="C00000"/>
            </a:solidFill>
          </a:ln>
        </p:spPr>
      </p:pic>
    </p:spTree>
    <p:extLst>
      <p:ext uri="{BB962C8B-B14F-4D97-AF65-F5344CB8AC3E}">
        <p14:creationId xmlns:p14="http://schemas.microsoft.com/office/powerpoint/2010/main" val="33791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764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0422 What is a character entity?</a:t>
            </a:r>
          </a:p>
          <a:p>
            <a:pPr marL="342900" indent="-342900" algn="l">
              <a:buClr>
                <a:srgbClr val="0070C0"/>
              </a:buClr>
              <a:buSzPct val="80000"/>
              <a:buFont typeface="Wingdings" pitchFamily="2" charset="2"/>
              <a:buChar char="u"/>
            </a:pPr>
            <a:r>
              <a:rPr lang="en-US" sz="1800" dirty="0">
                <a:solidFill>
                  <a:schemeClr val="tx1"/>
                </a:solidFill>
              </a:rPr>
              <a:t>Characters not found in the normal alphanumeric character set, such as &lt;,  &gt; and &amp;, must be specified in HTML using character entities because the browser will mix them up for being code.</a:t>
            </a:r>
          </a:p>
          <a:p>
            <a:pPr marL="342900" indent="-342900" algn="l">
              <a:buClr>
                <a:srgbClr val="0070C0"/>
              </a:buClr>
              <a:buSzPct val="80000"/>
              <a:buFont typeface="Wingdings" pitchFamily="2" charset="2"/>
              <a:buChar char="u"/>
            </a:pPr>
            <a:r>
              <a:rPr lang="en-US" sz="1800" dirty="0">
                <a:solidFill>
                  <a:schemeClr val="tx1"/>
                </a:solidFill>
              </a:rPr>
              <a:t>These characters can be referenced by names (&amp;name;) or by numeric value (&amp;#</a:t>
            </a:r>
            <a:r>
              <a:rPr lang="en-US" sz="1800" dirty="0" err="1">
                <a:solidFill>
                  <a:schemeClr val="tx1"/>
                </a:solidFill>
              </a:rPr>
              <a:t>nnn</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browser interprets the string to display the proper character.</a:t>
            </a:r>
          </a:p>
          <a:p>
            <a:pPr marL="342900" indent="-342900" algn="l">
              <a:buClr>
                <a:srgbClr val="0070C0"/>
              </a:buClr>
              <a:buSzPct val="80000"/>
              <a:buFont typeface="Wingdings" pitchFamily="2" charset="2"/>
              <a:buChar char="u"/>
            </a:pPr>
            <a:r>
              <a:rPr lang="en-US" sz="1800" dirty="0">
                <a:solidFill>
                  <a:schemeClr val="tx1"/>
                </a:solidFill>
              </a:rPr>
              <a:t>Named entities are easier to remember but browsers may not support all entity names so using numeric values can sometimes be better as support for numeric values is very good.</a:t>
            </a:r>
          </a:p>
          <a:p>
            <a:pPr marL="342900" indent="-342900" algn="l">
              <a:buClr>
                <a:srgbClr val="0070C0"/>
              </a:buClr>
              <a:buSzPct val="80000"/>
              <a:buFont typeface="Wingdings" pitchFamily="2" charset="2"/>
              <a:buChar char="u"/>
            </a:pPr>
            <a:r>
              <a:rPr lang="en-US" sz="1800" dirty="0">
                <a:solidFill>
                  <a:schemeClr val="tx1"/>
                </a:solidFill>
              </a:rPr>
              <a:t>Here are some basic common ones.</a:t>
            </a:r>
          </a:p>
          <a:p>
            <a:pPr marL="342900" indent="-342900" algn="l">
              <a:buClr>
                <a:srgbClr val="0070C0"/>
              </a:buClr>
              <a:buSzPct val="80000"/>
              <a:buFont typeface="Wingdings" pitchFamily="2" charset="2"/>
              <a:buChar char="u"/>
            </a:pPr>
            <a:r>
              <a:rPr lang="en-US" sz="1800" dirty="0">
                <a:solidFill>
                  <a:schemeClr val="tx1"/>
                </a:solidFill>
              </a:rPr>
              <a:t>Many more can be found at the web sites below or in any HTML book.</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7586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 &amp;</a:t>
            </a:r>
            <a:r>
              <a:rPr lang="en-US" sz="1800" dirty="0" err="1">
                <a:solidFill>
                  <a:schemeClr val="tx1"/>
                </a:solidFill>
              </a:rPr>
              <a:t>ndash</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BB390B-6C21-4F1B-93F8-C01C57838A6D}"/>
              </a:ext>
            </a:extLst>
          </p:cNvPr>
          <p:cNvPicPr>
            <a:picLocks noChangeAspect="1"/>
          </p:cNvPicPr>
          <p:nvPr/>
        </p:nvPicPr>
        <p:blipFill>
          <a:blip r:embed="rId3"/>
          <a:stretch>
            <a:fillRect/>
          </a:stretch>
        </p:blipFill>
        <p:spPr>
          <a:xfrm>
            <a:off x="1919287" y="1957387"/>
            <a:ext cx="5305425" cy="2943225"/>
          </a:xfrm>
          <a:prstGeom prst="rect">
            <a:avLst/>
          </a:prstGeom>
          <a:ln>
            <a:solidFill>
              <a:srgbClr val="C00000"/>
            </a:solidFill>
          </a:ln>
        </p:spPr>
      </p:pic>
    </p:spTree>
    <p:extLst>
      <p:ext uri="{BB962C8B-B14F-4D97-AF65-F5344CB8AC3E}">
        <p14:creationId xmlns:p14="http://schemas.microsoft.com/office/powerpoint/2010/main" val="292419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 &amp;</a:t>
            </a:r>
            <a:r>
              <a:rPr lang="en-US" sz="1800" dirty="0" err="1">
                <a:solidFill>
                  <a:schemeClr val="tx1"/>
                </a:solidFill>
              </a:rPr>
              <a:t>mdash</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123461B-A91B-40AE-B294-796A654279F6}"/>
              </a:ext>
            </a:extLst>
          </p:cNvPr>
          <p:cNvPicPr>
            <a:picLocks noChangeAspect="1"/>
          </p:cNvPicPr>
          <p:nvPr/>
        </p:nvPicPr>
        <p:blipFill>
          <a:blip r:embed="rId3"/>
          <a:stretch>
            <a:fillRect/>
          </a:stretch>
        </p:blipFill>
        <p:spPr>
          <a:xfrm>
            <a:off x="1763688" y="1992993"/>
            <a:ext cx="5286375" cy="2981325"/>
          </a:xfrm>
          <a:prstGeom prst="rect">
            <a:avLst/>
          </a:prstGeom>
          <a:ln>
            <a:solidFill>
              <a:srgbClr val="C00000"/>
            </a:solidFill>
          </a:ln>
        </p:spPr>
      </p:pic>
    </p:spTree>
    <p:extLst>
      <p:ext uri="{BB962C8B-B14F-4D97-AF65-F5344CB8AC3E}">
        <p14:creationId xmlns:p14="http://schemas.microsoft.com/office/powerpoint/2010/main" val="3669823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 Ellipsis (&amp;</a:t>
            </a:r>
            <a:r>
              <a:rPr lang="en-US" sz="1800" dirty="0" err="1">
                <a:solidFill>
                  <a:schemeClr val="tx1"/>
                </a:solidFill>
              </a:rPr>
              <a:t>hellip</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DD9AA4F-A995-41B9-8DA6-5D938A48EF19}"/>
              </a:ext>
            </a:extLst>
          </p:cNvPr>
          <p:cNvPicPr>
            <a:picLocks noChangeAspect="1"/>
          </p:cNvPicPr>
          <p:nvPr/>
        </p:nvPicPr>
        <p:blipFill>
          <a:blip r:embed="rId3"/>
          <a:stretch>
            <a:fillRect/>
          </a:stretch>
        </p:blipFill>
        <p:spPr>
          <a:xfrm>
            <a:off x="1979712" y="2027065"/>
            <a:ext cx="4867275" cy="1657350"/>
          </a:xfrm>
          <a:prstGeom prst="rect">
            <a:avLst/>
          </a:prstGeom>
          <a:ln>
            <a:solidFill>
              <a:srgbClr val="C00000"/>
            </a:solidFill>
          </a:ln>
        </p:spPr>
      </p:pic>
    </p:spTree>
    <p:extLst>
      <p:ext uri="{BB962C8B-B14F-4D97-AF65-F5344CB8AC3E}">
        <p14:creationId xmlns:p14="http://schemas.microsoft.com/office/powerpoint/2010/main" val="1883376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293B589-7351-4FD7-8CFD-394CA05034BD}"/>
              </a:ext>
            </a:extLst>
          </p:cNvPr>
          <p:cNvPicPr>
            <a:picLocks noChangeAspect="1"/>
          </p:cNvPicPr>
          <p:nvPr/>
        </p:nvPicPr>
        <p:blipFill>
          <a:blip r:embed="rId3"/>
          <a:stretch>
            <a:fillRect/>
          </a:stretch>
        </p:blipFill>
        <p:spPr>
          <a:xfrm>
            <a:off x="1691680" y="2075345"/>
            <a:ext cx="5410200" cy="2571750"/>
          </a:xfrm>
          <a:prstGeom prst="rect">
            <a:avLst/>
          </a:prstGeom>
          <a:ln>
            <a:solidFill>
              <a:srgbClr val="C00000"/>
            </a:solidFill>
          </a:ln>
        </p:spPr>
      </p:pic>
    </p:spTree>
    <p:extLst>
      <p:ext uri="{BB962C8B-B14F-4D97-AF65-F5344CB8AC3E}">
        <p14:creationId xmlns:p14="http://schemas.microsoft.com/office/powerpoint/2010/main" val="816057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881CF71-A30E-4F45-BE1C-CC7459AB5ACC}"/>
              </a:ext>
            </a:extLst>
          </p:cNvPr>
          <p:cNvPicPr>
            <a:picLocks noChangeAspect="1"/>
          </p:cNvPicPr>
          <p:nvPr/>
        </p:nvPicPr>
        <p:blipFill>
          <a:blip r:embed="rId3"/>
          <a:stretch>
            <a:fillRect/>
          </a:stretch>
        </p:blipFill>
        <p:spPr>
          <a:xfrm>
            <a:off x="1763688" y="2060848"/>
            <a:ext cx="5267325" cy="2333625"/>
          </a:xfrm>
          <a:prstGeom prst="rect">
            <a:avLst/>
          </a:prstGeom>
          <a:ln>
            <a:solidFill>
              <a:srgbClr val="C00000"/>
            </a:solidFill>
          </a:ln>
        </p:spPr>
      </p:pic>
    </p:spTree>
    <p:extLst>
      <p:ext uri="{BB962C8B-B14F-4D97-AF65-F5344CB8AC3E}">
        <p14:creationId xmlns:p14="http://schemas.microsoft.com/office/powerpoint/2010/main" val="233809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560524CB-876C-4097-8FB7-A2D3F92A91C9}"/>
              </a:ext>
            </a:extLst>
          </p:cNvPr>
          <p:cNvPicPr>
            <a:picLocks noChangeAspect="1"/>
          </p:cNvPicPr>
          <p:nvPr/>
        </p:nvPicPr>
        <p:blipFill>
          <a:blip r:embed="rId3"/>
          <a:stretch>
            <a:fillRect/>
          </a:stretch>
        </p:blipFill>
        <p:spPr>
          <a:xfrm>
            <a:off x="1985962" y="2371725"/>
            <a:ext cx="5172075" cy="2114550"/>
          </a:xfrm>
          <a:prstGeom prst="rect">
            <a:avLst/>
          </a:prstGeom>
          <a:ln>
            <a:solidFill>
              <a:srgbClr val="C00000"/>
            </a:solidFill>
          </a:ln>
        </p:spPr>
      </p:pic>
    </p:spTree>
    <p:extLst>
      <p:ext uri="{BB962C8B-B14F-4D97-AF65-F5344CB8AC3E}">
        <p14:creationId xmlns:p14="http://schemas.microsoft.com/office/powerpoint/2010/main" val="4033614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3F7B44D-5277-462B-AFE9-BF55796533A6}"/>
              </a:ext>
            </a:extLst>
          </p:cNvPr>
          <p:cNvPicPr>
            <a:picLocks noChangeAspect="1"/>
          </p:cNvPicPr>
          <p:nvPr/>
        </p:nvPicPr>
        <p:blipFill>
          <a:blip r:embed="rId3"/>
          <a:stretch>
            <a:fillRect/>
          </a:stretch>
        </p:blipFill>
        <p:spPr>
          <a:xfrm>
            <a:off x="1507976" y="1961595"/>
            <a:ext cx="5994412" cy="3394248"/>
          </a:xfrm>
          <a:prstGeom prst="rect">
            <a:avLst/>
          </a:prstGeom>
          <a:ln>
            <a:solidFill>
              <a:srgbClr val="C00000"/>
            </a:solidFill>
          </a:ln>
        </p:spPr>
      </p:pic>
    </p:spTree>
    <p:extLst>
      <p:ext uri="{BB962C8B-B14F-4D97-AF65-F5344CB8AC3E}">
        <p14:creationId xmlns:p14="http://schemas.microsoft.com/office/powerpoint/2010/main" val="137040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2DB2B540-EDA4-4D4B-AD5E-56031EA1BB2C}"/>
              </a:ext>
            </a:extLst>
          </p:cNvPr>
          <p:cNvPicPr>
            <a:picLocks noChangeAspect="1"/>
          </p:cNvPicPr>
          <p:nvPr/>
        </p:nvPicPr>
        <p:blipFill>
          <a:blip r:embed="rId3"/>
          <a:stretch>
            <a:fillRect/>
          </a:stretch>
        </p:blipFill>
        <p:spPr>
          <a:xfrm>
            <a:off x="1524000" y="2024628"/>
            <a:ext cx="6000328" cy="3542188"/>
          </a:xfrm>
          <a:prstGeom prst="rect">
            <a:avLst/>
          </a:prstGeom>
          <a:ln>
            <a:solidFill>
              <a:srgbClr val="C00000"/>
            </a:solidFill>
          </a:ln>
        </p:spPr>
      </p:pic>
    </p:spTree>
    <p:extLst>
      <p:ext uri="{BB962C8B-B14F-4D97-AF65-F5344CB8AC3E}">
        <p14:creationId xmlns:p14="http://schemas.microsoft.com/office/powerpoint/2010/main" val="1870809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C782119-CF0C-401B-A103-56E85F9A3327}"/>
              </a:ext>
            </a:extLst>
          </p:cNvPr>
          <p:cNvPicPr>
            <a:picLocks noChangeAspect="1"/>
          </p:cNvPicPr>
          <p:nvPr/>
        </p:nvPicPr>
        <p:blipFill>
          <a:blip r:embed="rId3"/>
          <a:stretch>
            <a:fillRect/>
          </a:stretch>
        </p:blipFill>
        <p:spPr>
          <a:xfrm>
            <a:off x="1907704" y="2063486"/>
            <a:ext cx="5153025" cy="2647950"/>
          </a:xfrm>
          <a:prstGeom prst="rect">
            <a:avLst/>
          </a:prstGeom>
          <a:ln>
            <a:solidFill>
              <a:srgbClr val="C00000"/>
            </a:solidFill>
          </a:ln>
        </p:spPr>
      </p:pic>
    </p:spTree>
    <p:extLst>
      <p:ext uri="{BB962C8B-B14F-4D97-AF65-F5344CB8AC3E}">
        <p14:creationId xmlns:p14="http://schemas.microsoft.com/office/powerpoint/2010/main" val="4157040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5C39FC13-7BC7-48B0-B224-3222178A463E}"/>
              </a:ext>
            </a:extLst>
          </p:cNvPr>
          <p:cNvPicPr>
            <a:picLocks noChangeAspect="1"/>
          </p:cNvPicPr>
          <p:nvPr/>
        </p:nvPicPr>
        <p:blipFill>
          <a:blip r:embed="rId3"/>
          <a:stretch>
            <a:fillRect/>
          </a:stretch>
        </p:blipFill>
        <p:spPr>
          <a:xfrm>
            <a:off x="1928812" y="2338387"/>
            <a:ext cx="5286375" cy="2181225"/>
          </a:xfrm>
          <a:prstGeom prst="rect">
            <a:avLst/>
          </a:prstGeom>
          <a:ln>
            <a:solidFill>
              <a:srgbClr val="C00000"/>
            </a:solidFill>
          </a:ln>
        </p:spPr>
      </p:pic>
    </p:spTree>
    <p:extLst>
      <p:ext uri="{BB962C8B-B14F-4D97-AF65-F5344CB8AC3E}">
        <p14:creationId xmlns:p14="http://schemas.microsoft.com/office/powerpoint/2010/main" val="12408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Common Character Entities, HTML code and shortcut keys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9">
            <a:extLst>
              <a:ext uri="{FF2B5EF4-FFF2-40B4-BE49-F238E27FC236}">
                <a16:creationId xmlns:a16="http://schemas.microsoft.com/office/drawing/2014/main" id="{7C9FA7B7-8DC5-4704-828D-75AFAA7CEADC}"/>
              </a:ext>
            </a:extLst>
          </p:cNvPr>
          <p:cNvGraphicFramePr>
            <a:graphicFrameLocks noGrp="1"/>
          </p:cNvGraphicFramePr>
          <p:nvPr>
            <p:extLst>
              <p:ext uri="{D42A27DB-BD31-4B8C-83A1-F6EECF244321}">
                <p14:modId xmlns:p14="http://schemas.microsoft.com/office/powerpoint/2010/main" val="496579389"/>
              </p:ext>
            </p:extLst>
          </p:nvPr>
        </p:nvGraphicFramePr>
        <p:xfrm>
          <a:off x="457200" y="1876908"/>
          <a:ext cx="8108631" cy="4047362"/>
        </p:xfrm>
        <a:graphic>
          <a:graphicData uri="http://schemas.openxmlformats.org/drawingml/2006/table">
            <a:tbl>
              <a:tblPr firstRow="1" bandRow="1">
                <a:tableStyleId>{5C22544A-7EE6-4342-B048-85BDC9FD1C3A}</a:tableStyleId>
              </a:tblPr>
              <a:tblGrid>
                <a:gridCol w="1299489">
                  <a:extLst>
                    <a:ext uri="{9D8B030D-6E8A-4147-A177-3AD203B41FA5}">
                      <a16:colId xmlns:a16="http://schemas.microsoft.com/office/drawing/2014/main" val="3856354582"/>
                    </a:ext>
                  </a:extLst>
                </a:gridCol>
                <a:gridCol w="2023223">
                  <a:extLst>
                    <a:ext uri="{9D8B030D-6E8A-4147-A177-3AD203B41FA5}">
                      <a16:colId xmlns:a16="http://schemas.microsoft.com/office/drawing/2014/main" val="4281599906"/>
                    </a:ext>
                  </a:extLst>
                </a:gridCol>
                <a:gridCol w="930275">
                  <a:extLst>
                    <a:ext uri="{9D8B030D-6E8A-4147-A177-3AD203B41FA5}">
                      <a16:colId xmlns:a16="http://schemas.microsoft.com/office/drawing/2014/main" val="1237721987"/>
                    </a:ext>
                  </a:extLst>
                </a:gridCol>
                <a:gridCol w="990600">
                  <a:extLst>
                    <a:ext uri="{9D8B030D-6E8A-4147-A177-3AD203B41FA5}">
                      <a16:colId xmlns:a16="http://schemas.microsoft.com/office/drawing/2014/main" val="1306816711"/>
                    </a:ext>
                  </a:extLst>
                </a:gridCol>
                <a:gridCol w="1661605">
                  <a:extLst>
                    <a:ext uri="{9D8B030D-6E8A-4147-A177-3AD203B41FA5}">
                      <a16:colId xmlns:a16="http://schemas.microsoft.com/office/drawing/2014/main" val="2307469763"/>
                    </a:ext>
                  </a:extLst>
                </a:gridCol>
                <a:gridCol w="1203439">
                  <a:extLst>
                    <a:ext uri="{9D8B030D-6E8A-4147-A177-3AD203B41FA5}">
                      <a16:colId xmlns:a16="http://schemas.microsoft.com/office/drawing/2014/main" val="2354280738"/>
                    </a:ext>
                  </a:extLst>
                </a:gridCol>
              </a:tblGrid>
              <a:tr h="822274">
                <a:tc>
                  <a:txBody>
                    <a:bodyPr/>
                    <a:lstStyle/>
                    <a:p>
                      <a:pPr algn="l" fontAlgn="ctr"/>
                      <a:r>
                        <a:rPr lang="en-US" b="1" dirty="0">
                          <a:effectLst/>
                        </a:rPr>
                        <a:t>Character</a:t>
                      </a:r>
                    </a:p>
                  </a:txBody>
                  <a:tcPr marL="66675" marR="66675" marT="133350" marB="133350" anchor="ctr"/>
                </a:tc>
                <a:tc>
                  <a:txBody>
                    <a:bodyPr/>
                    <a:lstStyle/>
                    <a:p>
                      <a:pPr algn="l" fontAlgn="ctr"/>
                      <a:r>
                        <a:rPr lang="en-US" b="1">
                          <a:effectLst/>
                        </a:rPr>
                        <a:t>Description</a:t>
                      </a:r>
                    </a:p>
                  </a:txBody>
                  <a:tcPr marL="66675" marR="66675" marT="133350" marB="133350" anchor="ctr"/>
                </a:tc>
                <a:tc>
                  <a:txBody>
                    <a:bodyPr/>
                    <a:lstStyle/>
                    <a:p>
                      <a:pPr algn="l" fontAlgn="ctr"/>
                      <a:r>
                        <a:rPr lang="en-US" b="1">
                          <a:effectLst/>
                        </a:rPr>
                        <a:t>Name</a:t>
                      </a:r>
                    </a:p>
                  </a:txBody>
                  <a:tcPr marL="66675" marR="66675" marT="133350" marB="133350" anchor="ctr"/>
                </a:tc>
                <a:tc>
                  <a:txBody>
                    <a:bodyPr/>
                    <a:lstStyle/>
                    <a:p>
                      <a:pPr algn="l" fontAlgn="ctr"/>
                      <a:r>
                        <a:rPr lang="en-US" b="1">
                          <a:effectLst/>
                        </a:rPr>
                        <a:t>Numeric</a:t>
                      </a:r>
                    </a:p>
                  </a:txBody>
                  <a:tcPr marL="66675" marR="66675" marT="133350" marB="133350" anchor="ctr"/>
                </a:tc>
                <a:tc>
                  <a:txBody>
                    <a:bodyPr/>
                    <a:lstStyle/>
                    <a:p>
                      <a:pPr algn="l" fontAlgn="ctr"/>
                      <a:r>
                        <a:rPr lang="en-US" b="1" dirty="0">
                          <a:effectLst/>
                        </a:rPr>
                        <a:t>Mac</a:t>
                      </a:r>
                    </a:p>
                  </a:txBody>
                  <a:tcPr marL="66675" marR="66675" marT="133350" marB="133350" anchor="ctr"/>
                </a:tc>
                <a:tc>
                  <a:txBody>
                    <a:bodyPr/>
                    <a:lstStyle/>
                    <a:p>
                      <a:pPr algn="l" fontAlgn="ctr"/>
                      <a:r>
                        <a:rPr lang="en-US" b="1">
                          <a:effectLst/>
                        </a:rPr>
                        <a:t>Win</a:t>
                      </a:r>
                    </a:p>
                  </a:txBody>
                  <a:tcPr marL="66675" marR="66675" marT="133350" marB="133350" anchor="ctr"/>
                </a:tc>
                <a:extLst>
                  <a:ext uri="{0D108BD9-81ED-4DB2-BD59-A6C34878D82A}">
                    <a16:rowId xmlns:a16="http://schemas.microsoft.com/office/drawing/2014/main" val="3854171689"/>
                  </a:ext>
                </a:extLst>
              </a:tr>
              <a:tr h="1449898">
                <a:tc>
                  <a:txBody>
                    <a:bodyPr/>
                    <a:lstStyle/>
                    <a:p>
                      <a:pPr algn="l" fontAlgn="ctr"/>
                      <a:r>
                        <a:rPr lang="en-US" b="1">
                          <a:effectLst/>
                        </a:rPr>
                        <a:t> </a:t>
                      </a:r>
                    </a:p>
                  </a:txBody>
                  <a:tcPr marL="66675" marR="66675" marT="133350" marB="133350" anchor="ctr"/>
                </a:tc>
                <a:tc>
                  <a:txBody>
                    <a:bodyPr/>
                    <a:lstStyle/>
                    <a:p>
                      <a:pPr algn="l" fontAlgn="ctr"/>
                      <a:r>
                        <a:rPr lang="en-US" dirty="0">
                          <a:effectLst/>
                        </a:rPr>
                        <a:t>Non-breaking space (ensure that a line doesn’t break between two words).</a:t>
                      </a:r>
                    </a:p>
                  </a:txBody>
                  <a:tcPr marL="19050" marR="19050" marT="19050" marB="19050" anchor="ctr"/>
                </a:tc>
                <a:tc>
                  <a:txBody>
                    <a:bodyPr/>
                    <a:lstStyle/>
                    <a:p>
                      <a:pPr algn="l" fontAlgn="ctr"/>
                      <a:r>
                        <a:rPr lang="en-US">
                          <a:effectLst/>
                        </a:rPr>
                        <a:t>&amp;nbsp;</a:t>
                      </a:r>
                    </a:p>
                  </a:txBody>
                  <a:tcPr marL="19050" marR="19050" marT="19050" marB="19050" anchor="ctr"/>
                </a:tc>
                <a:tc>
                  <a:txBody>
                    <a:bodyPr/>
                    <a:lstStyle/>
                    <a:p>
                      <a:pPr algn="l" fontAlgn="ctr"/>
                      <a:r>
                        <a:rPr lang="en-US">
                          <a:effectLst/>
                        </a:rPr>
                        <a:t>&amp;#160;</a:t>
                      </a:r>
                    </a:p>
                  </a:txBody>
                  <a:tcPr marL="19050" marR="19050" marT="19050" marB="19050" anchor="ctr"/>
                </a:tc>
                <a:tc>
                  <a:txBody>
                    <a:bodyPr/>
                    <a:lstStyle/>
                    <a:p>
                      <a:pPr algn="l" fontAlgn="ctr"/>
                      <a:r>
                        <a:rPr lang="en-US">
                          <a:effectLst/>
                        </a:rPr>
                        <a:t> </a:t>
                      </a:r>
                    </a:p>
                  </a:txBody>
                  <a:tcPr marL="19050" marR="19050" marT="19050" marB="19050" anchor="ctr"/>
                </a:tc>
                <a:tc>
                  <a:txBody>
                    <a:bodyPr/>
                    <a:lstStyle/>
                    <a:p>
                      <a:pPr algn="l" fontAlgn="ctr"/>
                      <a:r>
                        <a:rPr lang="en-US">
                          <a:effectLst/>
                        </a:rPr>
                        <a:t> </a:t>
                      </a:r>
                    </a:p>
                  </a:txBody>
                  <a:tcPr marL="19050" marR="19050" marT="19050" marB="19050" anchor="ctr"/>
                </a:tc>
                <a:extLst>
                  <a:ext uri="{0D108BD9-81ED-4DB2-BD59-A6C34878D82A}">
                    <a16:rowId xmlns:a16="http://schemas.microsoft.com/office/drawing/2014/main" val="31516715"/>
                  </a:ext>
                </a:extLst>
              </a:tr>
              <a:tr h="591730">
                <a:tc>
                  <a:txBody>
                    <a:bodyPr/>
                    <a:lstStyle/>
                    <a:p>
                      <a:pPr algn="l" fontAlgn="ctr"/>
                      <a:r>
                        <a:rPr lang="en-US" b="1">
                          <a:effectLst/>
                        </a:rPr>
                        <a:t>&amp;</a:t>
                      </a:r>
                    </a:p>
                  </a:txBody>
                  <a:tcPr marL="66675" marR="66675" marT="133350" marB="133350" anchor="ctr"/>
                </a:tc>
                <a:tc>
                  <a:txBody>
                    <a:bodyPr/>
                    <a:lstStyle/>
                    <a:p>
                      <a:pPr algn="l" fontAlgn="ctr"/>
                      <a:r>
                        <a:rPr lang="en-US">
                          <a:effectLst/>
                        </a:rPr>
                        <a:t>Ampersand</a:t>
                      </a:r>
                    </a:p>
                  </a:txBody>
                  <a:tcPr marL="19050" marR="19050" marT="19050" marB="19050" anchor="ctr"/>
                </a:tc>
                <a:tc>
                  <a:txBody>
                    <a:bodyPr/>
                    <a:lstStyle/>
                    <a:p>
                      <a:pPr algn="l" fontAlgn="ctr"/>
                      <a:r>
                        <a:rPr lang="en-US">
                          <a:effectLst/>
                        </a:rPr>
                        <a:t>&amp;amp;</a:t>
                      </a:r>
                    </a:p>
                  </a:txBody>
                  <a:tcPr marL="19050" marR="19050" marT="19050" marB="19050" anchor="ctr"/>
                </a:tc>
                <a:tc>
                  <a:txBody>
                    <a:bodyPr/>
                    <a:lstStyle/>
                    <a:p>
                      <a:pPr algn="l" fontAlgn="ctr"/>
                      <a:r>
                        <a:rPr lang="en-US">
                          <a:effectLst/>
                        </a:rPr>
                        <a:t>&amp;#038;</a:t>
                      </a:r>
                    </a:p>
                  </a:txBody>
                  <a:tcPr marL="19050" marR="19050" marT="19050" marB="19050" anchor="ctr"/>
                </a:tc>
                <a:tc>
                  <a:txBody>
                    <a:bodyPr/>
                    <a:lstStyle/>
                    <a:p>
                      <a:pPr algn="l" fontAlgn="ctr"/>
                      <a:r>
                        <a:rPr lang="en-US">
                          <a:effectLst/>
                        </a:rPr>
                        <a:t> </a:t>
                      </a:r>
                    </a:p>
                  </a:txBody>
                  <a:tcPr marL="19050" marR="19050" marT="19050" marB="19050" anchor="ctr"/>
                </a:tc>
                <a:tc>
                  <a:txBody>
                    <a:bodyPr/>
                    <a:lstStyle/>
                    <a:p>
                      <a:pPr algn="l" fontAlgn="ctr"/>
                      <a:r>
                        <a:rPr lang="en-US">
                          <a:effectLst/>
                        </a:rPr>
                        <a:t> </a:t>
                      </a:r>
                    </a:p>
                  </a:txBody>
                  <a:tcPr marL="19050" marR="19050" marT="19050" marB="19050" anchor="ctr"/>
                </a:tc>
                <a:extLst>
                  <a:ext uri="{0D108BD9-81ED-4DB2-BD59-A6C34878D82A}">
                    <a16:rowId xmlns:a16="http://schemas.microsoft.com/office/drawing/2014/main" val="1735768822"/>
                  </a:ext>
                </a:extLst>
              </a:tr>
              <a:tr h="591730">
                <a:tc>
                  <a:txBody>
                    <a:bodyPr/>
                    <a:lstStyle/>
                    <a:p>
                      <a:pPr algn="l" fontAlgn="ctr"/>
                      <a:r>
                        <a:rPr lang="en-US" b="1">
                          <a:effectLst/>
                        </a:rPr>
                        <a:t>&lt; </a:t>
                      </a:r>
                    </a:p>
                  </a:txBody>
                  <a:tcPr marL="66675" marR="66675" marT="133350" marB="133350" anchor="ctr"/>
                </a:tc>
                <a:tc>
                  <a:txBody>
                    <a:bodyPr/>
                    <a:lstStyle/>
                    <a:p>
                      <a:pPr algn="l" fontAlgn="ctr"/>
                      <a:r>
                        <a:rPr lang="en-US">
                          <a:effectLst/>
                        </a:rPr>
                        <a:t>Less then sign</a:t>
                      </a:r>
                    </a:p>
                  </a:txBody>
                  <a:tcPr marL="19050" marR="19050" marT="19050" marB="19050" anchor="ctr"/>
                </a:tc>
                <a:tc>
                  <a:txBody>
                    <a:bodyPr/>
                    <a:lstStyle/>
                    <a:p>
                      <a:pPr algn="l" fontAlgn="ctr"/>
                      <a:r>
                        <a:rPr lang="en-US">
                          <a:effectLst/>
                        </a:rPr>
                        <a:t>&amp;lt;</a:t>
                      </a:r>
                    </a:p>
                  </a:txBody>
                  <a:tcPr marL="19050" marR="19050" marT="19050" marB="19050" anchor="ctr"/>
                </a:tc>
                <a:tc>
                  <a:txBody>
                    <a:bodyPr/>
                    <a:lstStyle/>
                    <a:p>
                      <a:pPr algn="l" fontAlgn="ctr"/>
                      <a:r>
                        <a:rPr lang="en-US">
                          <a:effectLst/>
                        </a:rPr>
                        <a:t>&amp;#060;</a:t>
                      </a:r>
                    </a:p>
                  </a:txBody>
                  <a:tcPr marL="19050" marR="19050" marT="19050" marB="19050" anchor="ctr"/>
                </a:tc>
                <a:tc>
                  <a:txBody>
                    <a:bodyPr/>
                    <a:lstStyle/>
                    <a:p>
                      <a:pPr algn="l" fontAlgn="ctr"/>
                      <a:r>
                        <a:rPr lang="en-US">
                          <a:effectLst/>
                        </a:rPr>
                        <a:t> </a:t>
                      </a:r>
                    </a:p>
                  </a:txBody>
                  <a:tcPr marL="19050" marR="19050" marT="19050" marB="19050" anchor="ctr"/>
                </a:tc>
                <a:tc>
                  <a:txBody>
                    <a:bodyPr/>
                    <a:lstStyle/>
                    <a:p>
                      <a:pPr algn="l" fontAlgn="ctr"/>
                      <a:r>
                        <a:rPr lang="en-US">
                          <a:effectLst/>
                        </a:rPr>
                        <a:t> </a:t>
                      </a:r>
                    </a:p>
                  </a:txBody>
                  <a:tcPr marL="19050" marR="19050" marT="19050" marB="19050" anchor="ctr"/>
                </a:tc>
                <a:extLst>
                  <a:ext uri="{0D108BD9-81ED-4DB2-BD59-A6C34878D82A}">
                    <a16:rowId xmlns:a16="http://schemas.microsoft.com/office/drawing/2014/main" val="4169214957"/>
                  </a:ext>
                </a:extLst>
              </a:tr>
              <a:tr h="591730">
                <a:tc>
                  <a:txBody>
                    <a:bodyPr/>
                    <a:lstStyle/>
                    <a:p>
                      <a:pPr algn="l" fontAlgn="ctr"/>
                      <a:r>
                        <a:rPr lang="en-US" b="1">
                          <a:effectLst/>
                        </a:rPr>
                        <a:t>&gt; </a:t>
                      </a:r>
                    </a:p>
                  </a:txBody>
                  <a:tcPr marL="66675" marR="66675" marT="133350" marB="133350" anchor="ctr"/>
                </a:tc>
                <a:tc>
                  <a:txBody>
                    <a:bodyPr/>
                    <a:lstStyle/>
                    <a:p>
                      <a:pPr algn="l" fontAlgn="ctr"/>
                      <a:r>
                        <a:rPr lang="en-US">
                          <a:effectLst/>
                        </a:rPr>
                        <a:t>Greater then sign</a:t>
                      </a:r>
                    </a:p>
                  </a:txBody>
                  <a:tcPr marL="19050" marR="19050" marT="19050" marB="19050" anchor="ctr"/>
                </a:tc>
                <a:tc>
                  <a:txBody>
                    <a:bodyPr/>
                    <a:lstStyle/>
                    <a:p>
                      <a:pPr algn="l" fontAlgn="ctr"/>
                      <a:r>
                        <a:rPr lang="en-US">
                          <a:effectLst/>
                        </a:rPr>
                        <a:t>&amp;gt;</a:t>
                      </a:r>
                    </a:p>
                  </a:txBody>
                  <a:tcPr marL="19050" marR="19050" marT="19050" marB="19050" anchor="ctr"/>
                </a:tc>
                <a:tc>
                  <a:txBody>
                    <a:bodyPr/>
                    <a:lstStyle/>
                    <a:p>
                      <a:pPr algn="l" fontAlgn="ctr"/>
                      <a:r>
                        <a:rPr lang="en-US">
                          <a:effectLst/>
                        </a:rPr>
                        <a:t>&amp;#062;</a:t>
                      </a:r>
                    </a:p>
                  </a:txBody>
                  <a:tcPr marL="19050" marR="19050" marT="19050" marB="19050" anchor="ctr"/>
                </a:tc>
                <a:tc>
                  <a:txBody>
                    <a:bodyPr/>
                    <a:lstStyle/>
                    <a:p>
                      <a:pPr algn="l" fontAlgn="ctr"/>
                      <a:r>
                        <a:rPr lang="en-US">
                          <a:effectLst/>
                        </a:rPr>
                        <a:t> </a:t>
                      </a:r>
                    </a:p>
                  </a:txBody>
                  <a:tcPr marL="19050" marR="19050" marT="19050" marB="19050" anchor="ctr"/>
                </a:tc>
                <a:tc>
                  <a:txBody>
                    <a:bodyPr/>
                    <a:lstStyle/>
                    <a:p>
                      <a:pPr algn="l" fontAlgn="ctr"/>
                      <a:r>
                        <a:rPr lang="en-US" dirty="0">
                          <a:effectLst/>
                        </a:rPr>
                        <a:t> </a:t>
                      </a:r>
                    </a:p>
                  </a:txBody>
                  <a:tcPr marL="19050" marR="19050" marT="19050" marB="19050" anchor="ctr"/>
                </a:tc>
                <a:extLst>
                  <a:ext uri="{0D108BD9-81ED-4DB2-BD59-A6C34878D82A}">
                    <a16:rowId xmlns:a16="http://schemas.microsoft.com/office/drawing/2014/main" val="941208401"/>
                  </a:ext>
                </a:extLst>
              </a:tr>
            </a:tbl>
          </a:graphicData>
        </a:graphic>
      </p:graphicFrame>
    </p:spTree>
    <p:extLst>
      <p:ext uri="{BB962C8B-B14F-4D97-AF65-F5344CB8AC3E}">
        <p14:creationId xmlns:p14="http://schemas.microsoft.com/office/powerpoint/2010/main" val="3883284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0422.3 Character Entities Video</a:t>
            </a:r>
            <a:endParaRPr lang="zh-TW" altLang="en-US" b="1" dirty="0">
              <a:solidFill>
                <a:srgbClr val="FFFF00"/>
              </a:solidFill>
            </a:endParaRPr>
          </a:p>
        </p:txBody>
      </p:sp>
      <p:sp>
        <p:nvSpPr>
          <p:cNvPr id="3" name="副標題 2"/>
          <p:cNvSpPr>
            <a:spLocks noGrp="1"/>
          </p:cNvSpPr>
          <p:nvPr>
            <p:ph type="subTitle" idx="1"/>
          </p:nvPr>
        </p:nvSpPr>
        <p:spPr>
          <a:xfrm>
            <a:off x="479367" y="131706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0422.3 Character Entities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67D580C-4D44-4A79-8834-43839D38756C}"/>
              </a:ext>
            </a:extLst>
          </p:cNvPr>
          <p:cNvPicPr>
            <a:picLocks noChangeAspect="1"/>
          </p:cNvPicPr>
          <p:nvPr/>
        </p:nvPicPr>
        <p:blipFill>
          <a:blip r:embed="rId3"/>
          <a:stretch>
            <a:fillRect/>
          </a:stretch>
        </p:blipFill>
        <p:spPr>
          <a:xfrm>
            <a:off x="1885950" y="2409825"/>
            <a:ext cx="5372100" cy="2038350"/>
          </a:xfrm>
          <a:prstGeom prst="rect">
            <a:avLst/>
          </a:prstGeom>
          <a:ln>
            <a:solidFill>
              <a:srgbClr val="C00000"/>
            </a:solidFill>
          </a:ln>
        </p:spPr>
      </p:pic>
    </p:spTree>
    <p:extLst>
      <p:ext uri="{BB962C8B-B14F-4D97-AF65-F5344CB8AC3E}">
        <p14:creationId xmlns:p14="http://schemas.microsoft.com/office/powerpoint/2010/main" val="3294522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Common Character Entities, HTML code and shortcut keys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9">
            <a:extLst>
              <a:ext uri="{FF2B5EF4-FFF2-40B4-BE49-F238E27FC236}">
                <a16:creationId xmlns:a16="http://schemas.microsoft.com/office/drawing/2014/main" id="{7C9FA7B7-8DC5-4704-828D-75AFAA7CEADC}"/>
              </a:ext>
            </a:extLst>
          </p:cNvPr>
          <p:cNvGraphicFramePr>
            <a:graphicFrameLocks noGrp="1"/>
          </p:cNvGraphicFramePr>
          <p:nvPr>
            <p:extLst>
              <p:ext uri="{D42A27DB-BD31-4B8C-83A1-F6EECF244321}">
                <p14:modId xmlns:p14="http://schemas.microsoft.com/office/powerpoint/2010/main" val="2110044334"/>
              </p:ext>
            </p:extLst>
          </p:nvPr>
        </p:nvGraphicFramePr>
        <p:xfrm>
          <a:off x="457200" y="1876908"/>
          <a:ext cx="8108631" cy="2992252"/>
        </p:xfrm>
        <a:graphic>
          <a:graphicData uri="http://schemas.openxmlformats.org/drawingml/2006/table">
            <a:tbl>
              <a:tblPr firstRow="1" bandRow="1">
                <a:tableStyleId>{5C22544A-7EE6-4342-B048-85BDC9FD1C3A}</a:tableStyleId>
              </a:tblPr>
              <a:tblGrid>
                <a:gridCol w="1299489">
                  <a:extLst>
                    <a:ext uri="{9D8B030D-6E8A-4147-A177-3AD203B41FA5}">
                      <a16:colId xmlns:a16="http://schemas.microsoft.com/office/drawing/2014/main" val="3856354582"/>
                    </a:ext>
                  </a:extLst>
                </a:gridCol>
                <a:gridCol w="2023223">
                  <a:extLst>
                    <a:ext uri="{9D8B030D-6E8A-4147-A177-3AD203B41FA5}">
                      <a16:colId xmlns:a16="http://schemas.microsoft.com/office/drawing/2014/main" val="4281599906"/>
                    </a:ext>
                  </a:extLst>
                </a:gridCol>
                <a:gridCol w="930275">
                  <a:extLst>
                    <a:ext uri="{9D8B030D-6E8A-4147-A177-3AD203B41FA5}">
                      <a16:colId xmlns:a16="http://schemas.microsoft.com/office/drawing/2014/main" val="1237721987"/>
                    </a:ext>
                  </a:extLst>
                </a:gridCol>
                <a:gridCol w="990600">
                  <a:extLst>
                    <a:ext uri="{9D8B030D-6E8A-4147-A177-3AD203B41FA5}">
                      <a16:colId xmlns:a16="http://schemas.microsoft.com/office/drawing/2014/main" val="1306816711"/>
                    </a:ext>
                  </a:extLst>
                </a:gridCol>
                <a:gridCol w="1661605">
                  <a:extLst>
                    <a:ext uri="{9D8B030D-6E8A-4147-A177-3AD203B41FA5}">
                      <a16:colId xmlns:a16="http://schemas.microsoft.com/office/drawing/2014/main" val="2307469763"/>
                    </a:ext>
                  </a:extLst>
                </a:gridCol>
                <a:gridCol w="1203439">
                  <a:extLst>
                    <a:ext uri="{9D8B030D-6E8A-4147-A177-3AD203B41FA5}">
                      <a16:colId xmlns:a16="http://schemas.microsoft.com/office/drawing/2014/main" val="2354280738"/>
                    </a:ext>
                  </a:extLst>
                </a:gridCol>
              </a:tblGrid>
              <a:tr h="822274">
                <a:tc>
                  <a:txBody>
                    <a:bodyPr/>
                    <a:lstStyle/>
                    <a:p>
                      <a:pPr algn="l" fontAlgn="ctr"/>
                      <a:r>
                        <a:rPr lang="en-US" b="1" dirty="0">
                          <a:effectLst/>
                        </a:rPr>
                        <a:t>Character</a:t>
                      </a:r>
                    </a:p>
                  </a:txBody>
                  <a:tcPr marL="66675" marR="66675" marT="133350" marB="133350" anchor="ctr"/>
                </a:tc>
                <a:tc>
                  <a:txBody>
                    <a:bodyPr/>
                    <a:lstStyle/>
                    <a:p>
                      <a:pPr algn="l" fontAlgn="ctr"/>
                      <a:r>
                        <a:rPr lang="en-US" b="1">
                          <a:effectLst/>
                        </a:rPr>
                        <a:t>Description</a:t>
                      </a:r>
                    </a:p>
                  </a:txBody>
                  <a:tcPr marL="66675" marR="66675" marT="133350" marB="133350" anchor="ctr"/>
                </a:tc>
                <a:tc>
                  <a:txBody>
                    <a:bodyPr/>
                    <a:lstStyle/>
                    <a:p>
                      <a:pPr algn="l" fontAlgn="ctr"/>
                      <a:r>
                        <a:rPr lang="en-US" b="1">
                          <a:effectLst/>
                        </a:rPr>
                        <a:t>Name</a:t>
                      </a:r>
                    </a:p>
                  </a:txBody>
                  <a:tcPr marL="66675" marR="66675" marT="133350" marB="133350" anchor="ctr"/>
                </a:tc>
                <a:tc>
                  <a:txBody>
                    <a:bodyPr/>
                    <a:lstStyle/>
                    <a:p>
                      <a:pPr algn="l" fontAlgn="ctr"/>
                      <a:r>
                        <a:rPr lang="en-US" b="1">
                          <a:effectLst/>
                        </a:rPr>
                        <a:t>Numeric</a:t>
                      </a:r>
                    </a:p>
                  </a:txBody>
                  <a:tcPr marL="66675" marR="66675" marT="133350" marB="133350" anchor="ctr"/>
                </a:tc>
                <a:tc>
                  <a:txBody>
                    <a:bodyPr/>
                    <a:lstStyle/>
                    <a:p>
                      <a:pPr algn="l" fontAlgn="ctr"/>
                      <a:r>
                        <a:rPr lang="en-US" b="1" dirty="0">
                          <a:effectLst/>
                        </a:rPr>
                        <a:t>Mac</a:t>
                      </a:r>
                    </a:p>
                  </a:txBody>
                  <a:tcPr marL="66675" marR="66675" marT="133350" marB="133350" anchor="ctr"/>
                </a:tc>
                <a:tc>
                  <a:txBody>
                    <a:bodyPr/>
                    <a:lstStyle/>
                    <a:p>
                      <a:pPr algn="l" fontAlgn="ctr"/>
                      <a:r>
                        <a:rPr lang="en-US" b="1">
                          <a:effectLst/>
                        </a:rPr>
                        <a:t>Win</a:t>
                      </a:r>
                    </a:p>
                  </a:txBody>
                  <a:tcPr marL="66675" marR="66675" marT="133350" marB="133350" anchor="ctr"/>
                </a:tc>
                <a:extLst>
                  <a:ext uri="{0D108BD9-81ED-4DB2-BD59-A6C34878D82A}">
                    <a16:rowId xmlns:a16="http://schemas.microsoft.com/office/drawing/2014/main" val="3854171689"/>
                  </a:ext>
                </a:extLst>
              </a:tr>
              <a:tr h="591730">
                <a:tc>
                  <a:txBody>
                    <a:bodyPr/>
                    <a:lstStyle/>
                    <a:p>
                      <a:pPr algn="l" fontAlgn="ctr"/>
                      <a:r>
                        <a:rPr lang="en-US" b="1" dirty="0">
                          <a:effectLst/>
                        </a:rPr>
                        <a:t>“</a:t>
                      </a:r>
                    </a:p>
                  </a:txBody>
                  <a:tcPr marL="66675" marR="66675" marT="133350" marB="133350" anchor="ctr"/>
                </a:tc>
                <a:tc>
                  <a:txBody>
                    <a:bodyPr/>
                    <a:lstStyle/>
                    <a:p>
                      <a:pPr algn="l" fontAlgn="ctr"/>
                      <a:r>
                        <a:rPr lang="en-US">
                          <a:effectLst/>
                        </a:rPr>
                        <a:t>Left Curly quotes</a:t>
                      </a:r>
                    </a:p>
                  </a:txBody>
                  <a:tcPr marL="19050" marR="19050" marT="19050" marB="19050" anchor="ctr"/>
                </a:tc>
                <a:tc>
                  <a:txBody>
                    <a:bodyPr/>
                    <a:lstStyle/>
                    <a:p>
                      <a:pPr algn="l" fontAlgn="ctr"/>
                      <a:r>
                        <a:rPr lang="en-US">
                          <a:effectLst/>
                        </a:rPr>
                        <a:t>&amp;ldquo;</a:t>
                      </a:r>
                    </a:p>
                  </a:txBody>
                  <a:tcPr marL="19050" marR="19050" marT="19050" marB="19050" anchor="ctr"/>
                </a:tc>
                <a:tc>
                  <a:txBody>
                    <a:bodyPr/>
                    <a:lstStyle/>
                    <a:p>
                      <a:pPr algn="l" fontAlgn="ctr"/>
                      <a:r>
                        <a:rPr lang="en-US">
                          <a:effectLst/>
                        </a:rPr>
                        <a:t>&amp;#8220;</a:t>
                      </a:r>
                    </a:p>
                  </a:txBody>
                  <a:tcPr marL="19050" marR="19050" marT="19050" marB="19050" anchor="ctr"/>
                </a:tc>
                <a:tc>
                  <a:txBody>
                    <a:bodyPr/>
                    <a:lstStyle/>
                    <a:p>
                      <a:pPr algn="l" fontAlgn="ctr"/>
                      <a:r>
                        <a:rPr lang="en-US">
                          <a:effectLst/>
                        </a:rPr>
                        <a:t>Option [</a:t>
                      </a:r>
                    </a:p>
                  </a:txBody>
                  <a:tcPr marL="19050" marR="19050" marT="19050" marB="19050" anchor="ctr"/>
                </a:tc>
                <a:tc>
                  <a:txBody>
                    <a:bodyPr/>
                    <a:lstStyle/>
                    <a:p>
                      <a:pPr algn="l" fontAlgn="ctr"/>
                      <a:r>
                        <a:rPr lang="en-US" dirty="0">
                          <a:effectLst/>
                        </a:rPr>
                        <a:t>Alt 1047</a:t>
                      </a:r>
                    </a:p>
                  </a:txBody>
                  <a:tcPr marL="19050" marR="19050" marT="19050" marB="19050" anchor="ctr"/>
                </a:tc>
                <a:extLst>
                  <a:ext uri="{0D108BD9-81ED-4DB2-BD59-A6C34878D82A}">
                    <a16:rowId xmlns:a16="http://schemas.microsoft.com/office/drawing/2014/main" val="2540480307"/>
                  </a:ext>
                </a:extLst>
              </a:tr>
              <a:tr h="585408">
                <a:tc>
                  <a:txBody>
                    <a:bodyPr/>
                    <a:lstStyle/>
                    <a:p>
                      <a:pPr algn="l" fontAlgn="ctr"/>
                      <a:r>
                        <a:rPr lang="en-US" b="1">
                          <a:effectLst/>
                        </a:rPr>
                        <a:t>”</a:t>
                      </a:r>
                    </a:p>
                  </a:txBody>
                  <a:tcPr marL="66675" marR="66675" marT="133350" marB="133350" anchor="ctr"/>
                </a:tc>
                <a:tc>
                  <a:txBody>
                    <a:bodyPr/>
                    <a:lstStyle/>
                    <a:p>
                      <a:pPr algn="l" fontAlgn="ctr"/>
                      <a:r>
                        <a:rPr lang="en-US">
                          <a:effectLst/>
                        </a:rPr>
                        <a:t>Right Curly quotes</a:t>
                      </a:r>
                    </a:p>
                  </a:txBody>
                  <a:tcPr marL="19050" marR="19050" marT="19050" marB="19050" anchor="ctr"/>
                </a:tc>
                <a:tc>
                  <a:txBody>
                    <a:bodyPr/>
                    <a:lstStyle/>
                    <a:p>
                      <a:pPr algn="l" fontAlgn="ctr"/>
                      <a:r>
                        <a:rPr lang="en-US">
                          <a:effectLst/>
                        </a:rPr>
                        <a:t>&amp;rdquo;</a:t>
                      </a:r>
                    </a:p>
                  </a:txBody>
                  <a:tcPr marL="19050" marR="19050" marT="19050" marB="19050" anchor="ctr"/>
                </a:tc>
                <a:tc>
                  <a:txBody>
                    <a:bodyPr/>
                    <a:lstStyle/>
                    <a:p>
                      <a:pPr algn="l" fontAlgn="ctr"/>
                      <a:r>
                        <a:rPr lang="en-US">
                          <a:effectLst/>
                        </a:rPr>
                        <a:t>&amp;#8221;</a:t>
                      </a:r>
                    </a:p>
                  </a:txBody>
                  <a:tcPr marL="19050" marR="19050" marT="19050" marB="19050" anchor="ctr"/>
                </a:tc>
                <a:tc>
                  <a:txBody>
                    <a:bodyPr/>
                    <a:lstStyle/>
                    <a:p>
                      <a:pPr algn="l" fontAlgn="ctr"/>
                      <a:r>
                        <a:rPr lang="en-US">
                          <a:effectLst/>
                        </a:rPr>
                        <a:t>Option Shift [</a:t>
                      </a:r>
                    </a:p>
                  </a:txBody>
                  <a:tcPr marL="19050" marR="19050" marT="19050" marB="19050" anchor="ctr"/>
                </a:tc>
                <a:tc>
                  <a:txBody>
                    <a:bodyPr/>
                    <a:lstStyle/>
                    <a:p>
                      <a:pPr algn="l" fontAlgn="ctr"/>
                      <a:r>
                        <a:rPr lang="en-US">
                          <a:effectLst/>
                        </a:rPr>
                        <a:t>Alt 0148</a:t>
                      </a:r>
                    </a:p>
                  </a:txBody>
                  <a:tcPr marL="19050" marR="19050" marT="19050" marB="19050" anchor="ctr"/>
                </a:tc>
                <a:extLst>
                  <a:ext uri="{0D108BD9-81ED-4DB2-BD59-A6C34878D82A}">
                    <a16:rowId xmlns:a16="http://schemas.microsoft.com/office/drawing/2014/main" val="94169818"/>
                  </a:ext>
                </a:extLst>
              </a:tr>
              <a:tr h="992840">
                <a:tc>
                  <a:txBody>
                    <a:bodyPr/>
                    <a:lstStyle/>
                    <a:p>
                      <a:pPr algn="l" fontAlgn="ctr"/>
                      <a:r>
                        <a:rPr lang="en-US" b="1" dirty="0">
                          <a:effectLst/>
                        </a:rPr>
                        <a:t>–</a:t>
                      </a:r>
                    </a:p>
                  </a:txBody>
                  <a:tcPr marL="66675" marR="66675" marT="133350" marB="133350" anchor="ctr"/>
                </a:tc>
                <a:tc>
                  <a:txBody>
                    <a:bodyPr/>
                    <a:lstStyle/>
                    <a:p>
                      <a:pPr algn="l" fontAlgn="ctr"/>
                      <a:r>
                        <a:rPr lang="en-US">
                          <a:effectLst/>
                        </a:rPr>
                        <a:t>En Dash</a:t>
                      </a:r>
                      <a:br>
                        <a:rPr lang="en-US">
                          <a:effectLst/>
                        </a:rPr>
                      </a:br>
                      <a:r>
                        <a:rPr lang="en-US">
                          <a:effectLst/>
                        </a:rPr>
                        <a:t>(indicate duration or replace “to”)</a:t>
                      </a:r>
                    </a:p>
                  </a:txBody>
                  <a:tcPr marL="19050" marR="19050" marT="19050" marB="19050" anchor="ctr"/>
                </a:tc>
                <a:tc>
                  <a:txBody>
                    <a:bodyPr/>
                    <a:lstStyle/>
                    <a:p>
                      <a:pPr algn="l" fontAlgn="ctr"/>
                      <a:r>
                        <a:rPr lang="en-US" dirty="0">
                          <a:effectLst/>
                        </a:rPr>
                        <a:t>&amp;</a:t>
                      </a:r>
                      <a:r>
                        <a:rPr lang="en-US" dirty="0" err="1">
                          <a:effectLst/>
                        </a:rPr>
                        <a:t>ndash</a:t>
                      </a:r>
                      <a:r>
                        <a:rPr lang="en-US" dirty="0">
                          <a:effectLst/>
                        </a:rPr>
                        <a:t>;</a:t>
                      </a:r>
                    </a:p>
                  </a:txBody>
                  <a:tcPr marL="19050" marR="19050" marT="19050" marB="19050" anchor="ctr"/>
                </a:tc>
                <a:tc>
                  <a:txBody>
                    <a:bodyPr/>
                    <a:lstStyle/>
                    <a:p>
                      <a:pPr algn="l" fontAlgn="ctr"/>
                      <a:r>
                        <a:rPr lang="en-US">
                          <a:effectLst/>
                        </a:rPr>
                        <a:t>&amp;#8211;</a:t>
                      </a:r>
                    </a:p>
                  </a:txBody>
                  <a:tcPr marL="19050" marR="19050" marT="19050" marB="19050" anchor="ctr"/>
                </a:tc>
                <a:tc>
                  <a:txBody>
                    <a:bodyPr/>
                    <a:lstStyle/>
                    <a:p>
                      <a:pPr algn="l" fontAlgn="ctr"/>
                      <a:r>
                        <a:rPr lang="en-US">
                          <a:effectLst/>
                        </a:rPr>
                        <a:t>Option hyphen</a:t>
                      </a:r>
                    </a:p>
                  </a:txBody>
                  <a:tcPr marL="19050" marR="19050" marT="19050" marB="19050" anchor="ctr"/>
                </a:tc>
                <a:tc>
                  <a:txBody>
                    <a:bodyPr/>
                    <a:lstStyle/>
                    <a:p>
                      <a:pPr algn="l" fontAlgn="ctr"/>
                      <a:r>
                        <a:rPr lang="en-US" dirty="0">
                          <a:effectLst/>
                        </a:rPr>
                        <a:t>Alt 0150</a:t>
                      </a:r>
                    </a:p>
                  </a:txBody>
                  <a:tcPr marL="19050" marR="19050" marT="19050" marB="19050" anchor="ctr"/>
                </a:tc>
                <a:extLst>
                  <a:ext uri="{0D108BD9-81ED-4DB2-BD59-A6C34878D82A}">
                    <a16:rowId xmlns:a16="http://schemas.microsoft.com/office/drawing/2014/main" val="3971928629"/>
                  </a:ext>
                </a:extLst>
              </a:tr>
            </a:tbl>
          </a:graphicData>
        </a:graphic>
      </p:graphicFrame>
    </p:spTree>
    <p:extLst>
      <p:ext uri="{BB962C8B-B14F-4D97-AF65-F5344CB8AC3E}">
        <p14:creationId xmlns:p14="http://schemas.microsoft.com/office/powerpoint/2010/main" val="26872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Common Character Entities, HTML code and shortcut keys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9">
            <a:extLst>
              <a:ext uri="{FF2B5EF4-FFF2-40B4-BE49-F238E27FC236}">
                <a16:creationId xmlns:a16="http://schemas.microsoft.com/office/drawing/2014/main" id="{7C9FA7B7-8DC5-4704-828D-75AFAA7CEADC}"/>
              </a:ext>
            </a:extLst>
          </p:cNvPr>
          <p:cNvGraphicFramePr>
            <a:graphicFrameLocks noGrp="1"/>
          </p:cNvGraphicFramePr>
          <p:nvPr>
            <p:extLst>
              <p:ext uri="{D42A27DB-BD31-4B8C-83A1-F6EECF244321}">
                <p14:modId xmlns:p14="http://schemas.microsoft.com/office/powerpoint/2010/main" val="2833839482"/>
              </p:ext>
            </p:extLst>
          </p:nvPr>
        </p:nvGraphicFramePr>
        <p:xfrm>
          <a:off x="457200" y="1876908"/>
          <a:ext cx="8108631" cy="4509631"/>
        </p:xfrm>
        <a:graphic>
          <a:graphicData uri="http://schemas.openxmlformats.org/drawingml/2006/table">
            <a:tbl>
              <a:tblPr firstRow="1" bandRow="1">
                <a:tableStyleId>{5C22544A-7EE6-4342-B048-85BDC9FD1C3A}</a:tableStyleId>
              </a:tblPr>
              <a:tblGrid>
                <a:gridCol w="1299489">
                  <a:extLst>
                    <a:ext uri="{9D8B030D-6E8A-4147-A177-3AD203B41FA5}">
                      <a16:colId xmlns:a16="http://schemas.microsoft.com/office/drawing/2014/main" val="3856354582"/>
                    </a:ext>
                  </a:extLst>
                </a:gridCol>
                <a:gridCol w="2023223">
                  <a:extLst>
                    <a:ext uri="{9D8B030D-6E8A-4147-A177-3AD203B41FA5}">
                      <a16:colId xmlns:a16="http://schemas.microsoft.com/office/drawing/2014/main" val="4281599906"/>
                    </a:ext>
                  </a:extLst>
                </a:gridCol>
                <a:gridCol w="930275">
                  <a:extLst>
                    <a:ext uri="{9D8B030D-6E8A-4147-A177-3AD203B41FA5}">
                      <a16:colId xmlns:a16="http://schemas.microsoft.com/office/drawing/2014/main" val="1237721987"/>
                    </a:ext>
                  </a:extLst>
                </a:gridCol>
                <a:gridCol w="990600">
                  <a:extLst>
                    <a:ext uri="{9D8B030D-6E8A-4147-A177-3AD203B41FA5}">
                      <a16:colId xmlns:a16="http://schemas.microsoft.com/office/drawing/2014/main" val="1306816711"/>
                    </a:ext>
                  </a:extLst>
                </a:gridCol>
                <a:gridCol w="1661605">
                  <a:extLst>
                    <a:ext uri="{9D8B030D-6E8A-4147-A177-3AD203B41FA5}">
                      <a16:colId xmlns:a16="http://schemas.microsoft.com/office/drawing/2014/main" val="2307469763"/>
                    </a:ext>
                  </a:extLst>
                </a:gridCol>
                <a:gridCol w="1203439">
                  <a:extLst>
                    <a:ext uri="{9D8B030D-6E8A-4147-A177-3AD203B41FA5}">
                      <a16:colId xmlns:a16="http://schemas.microsoft.com/office/drawing/2014/main" val="2354280738"/>
                    </a:ext>
                  </a:extLst>
                </a:gridCol>
              </a:tblGrid>
              <a:tr h="822274">
                <a:tc>
                  <a:txBody>
                    <a:bodyPr/>
                    <a:lstStyle/>
                    <a:p>
                      <a:pPr algn="l" fontAlgn="ctr"/>
                      <a:r>
                        <a:rPr lang="en-US" b="1" dirty="0">
                          <a:effectLst/>
                        </a:rPr>
                        <a:t>Character</a:t>
                      </a:r>
                    </a:p>
                  </a:txBody>
                  <a:tcPr marL="66675" marR="66675" marT="133350" marB="133350" anchor="ctr"/>
                </a:tc>
                <a:tc>
                  <a:txBody>
                    <a:bodyPr/>
                    <a:lstStyle/>
                    <a:p>
                      <a:pPr algn="l" fontAlgn="ctr"/>
                      <a:r>
                        <a:rPr lang="en-US" b="1">
                          <a:effectLst/>
                        </a:rPr>
                        <a:t>Description</a:t>
                      </a:r>
                    </a:p>
                  </a:txBody>
                  <a:tcPr marL="66675" marR="66675" marT="133350" marB="133350" anchor="ctr"/>
                </a:tc>
                <a:tc>
                  <a:txBody>
                    <a:bodyPr/>
                    <a:lstStyle/>
                    <a:p>
                      <a:pPr algn="l" fontAlgn="ctr"/>
                      <a:r>
                        <a:rPr lang="en-US" b="1">
                          <a:effectLst/>
                        </a:rPr>
                        <a:t>Name</a:t>
                      </a:r>
                    </a:p>
                  </a:txBody>
                  <a:tcPr marL="66675" marR="66675" marT="133350" marB="133350" anchor="ctr"/>
                </a:tc>
                <a:tc>
                  <a:txBody>
                    <a:bodyPr/>
                    <a:lstStyle/>
                    <a:p>
                      <a:pPr algn="l" fontAlgn="ctr"/>
                      <a:r>
                        <a:rPr lang="en-US" b="1">
                          <a:effectLst/>
                        </a:rPr>
                        <a:t>Numeric</a:t>
                      </a:r>
                    </a:p>
                  </a:txBody>
                  <a:tcPr marL="66675" marR="66675" marT="133350" marB="133350" anchor="ctr"/>
                </a:tc>
                <a:tc>
                  <a:txBody>
                    <a:bodyPr/>
                    <a:lstStyle/>
                    <a:p>
                      <a:pPr algn="l" fontAlgn="ctr"/>
                      <a:r>
                        <a:rPr lang="en-US" b="1" dirty="0">
                          <a:effectLst/>
                        </a:rPr>
                        <a:t>Mac</a:t>
                      </a:r>
                    </a:p>
                  </a:txBody>
                  <a:tcPr marL="66675" marR="66675" marT="133350" marB="133350" anchor="ctr"/>
                </a:tc>
                <a:tc>
                  <a:txBody>
                    <a:bodyPr/>
                    <a:lstStyle/>
                    <a:p>
                      <a:pPr algn="l" fontAlgn="ctr"/>
                      <a:r>
                        <a:rPr lang="en-US" b="1">
                          <a:effectLst/>
                        </a:rPr>
                        <a:t>Win</a:t>
                      </a:r>
                    </a:p>
                  </a:txBody>
                  <a:tcPr marL="66675" marR="66675" marT="133350" marB="133350" anchor="ctr"/>
                </a:tc>
                <a:extLst>
                  <a:ext uri="{0D108BD9-81ED-4DB2-BD59-A6C34878D82A}">
                    <a16:rowId xmlns:a16="http://schemas.microsoft.com/office/drawing/2014/main" val="3854171689"/>
                  </a:ext>
                </a:extLst>
              </a:tr>
              <a:tr h="1728192">
                <a:tc>
                  <a:txBody>
                    <a:bodyPr/>
                    <a:lstStyle/>
                    <a:p>
                      <a:pPr algn="l" fontAlgn="ctr"/>
                      <a:r>
                        <a:rPr lang="en-US" b="1" dirty="0">
                          <a:effectLst/>
                        </a:rPr>
                        <a:t>—</a:t>
                      </a:r>
                    </a:p>
                  </a:txBody>
                  <a:tcPr marL="66675" marR="66675" marT="133350" marB="133350" anchor="ctr"/>
                </a:tc>
                <a:tc>
                  <a:txBody>
                    <a:bodyPr/>
                    <a:lstStyle/>
                    <a:p>
                      <a:pPr algn="l" fontAlgn="ctr"/>
                      <a:r>
                        <a:rPr lang="en-US" dirty="0" err="1">
                          <a:effectLst/>
                        </a:rPr>
                        <a:t>Em</a:t>
                      </a:r>
                      <a:r>
                        <a:rPr lang="en-US" dirty="0">
                          <a:effectLst/>
                        </a:rPr>
                        <a:t> Dash</a:t>
                      </a:r>
                      <a:br>
                        <a:rPr lang="en-US" dirty="0">
                          <a:effectLst/>
                        </a:rPr>
                      </a:br>
                      <a:r>
                        <a:rPr lang="en-US" dirty="0">
                          <a:effectLst/>
                        </a:rPr>
                        <a:t>(used in place of colon or parenthesis; there should be no space before or after)</a:t>
                      </a:r>
                    </a:p>
                  </a:txBody>
                  <a:tcPr marL="19050" marR="19050" marT="19050" marB="19050" anchor="ctr"/>
                </a:tc>
                <a:tc>
                  <a:txBody>
                    <a:bodyPr/>
                    <a:lstStyle/>
                    <a:p>
                      <a:pPr algn="l" fontAlgn="ctr"/>
                      <a:r>
                        <a:rPr lang="en-US">
                          <a:effectLst/>
                        </a:rPr>
                        <a:t>&amp;mdash;</a:t>
                      </a:r>
                    </a:p>
                  </a:txBody>
                  <a:tcPr marL="19050" marR="19050" marT="19050" marB="19050" anchor="ctr"/>
                </a:tc>
                <a:tc>
                  <a:txBody>
                    <a:bodyPr/>
                    <a:lstStyle/>
                    <a:p>
                      <a:pPr algn="l" fontAlgn="ctr"/>
                      <a:r>
                        <a:rPr lang="en-US">
                          <a:effectLst/>
                        </a:rPr>
                        <a:t>&amp;#8212;</a:t>
                      </a:r>
                    </a:p>
                  </a:txBody>
                  <a:tcPr marL="19050" marR="19050" marT="19050" marB="19050" anchor="ctr"/>
                </a:tc>
                <a:tc>
                  <a:txBody>
                    <a:bodyPr/>
                    <a:lstStyle/>
                    <a:p>
                      <a:pPr algn="l" fontAlgn="ctr"/>
                      <a:r>
                        <a:rPr lang="en-US">
                          <a:effectLst/>
                        </a:rPr>
                        <a:t>Opt Shift hyphen</a:t>
                      </a:r>
                    </a:p>
                  </a:txBody>
                  <a:tcPr marL="19050" marR="19050" marT="19050" marB="19050" anchor="ctr"/>
                </a:tc>
                <a:tc>
                  <a:txBody>
                    <a:bodyPr/>
                    <a:lstStyle/>
                    <a:p>
                      <a:pPr algn="l" fontAlgn="ctr"/>
                      <a:r>
                        <a:rPr lang="en-US" dirty="0">
                          <a:effectLst/>
                        </a:rPr>
                        <a:t>Alt 0151</a:t>
                      </a:r>
                    </a:p>
                  </a:txBody>
                  <a:tcPr marL="19050" marR="19050" marT="19050" marB="19050" anchor="ctr"/>
                </a:tc>
                <a:extLst>
                  <a:ext uri="{0D108BD9-81ED-4DB2-BD59-A6C34878D82A}">
                    <a16:rowId xmlns:a16="http://schemas.microsoft.com/office/drawing/2014/main" val="3171818405"/>
                  </a:ext>
                </a:extLst>
              </a:tr>
              <a:tr h="1959165">
                <a:tc>
                  <a:txBody>
                    <a:bodyPr/>
                    <a:lstStyle/>
                    <a:p>
                      <a:pPr algn="l" fontAlgn="ctr"/>
                      <a:r>
                        <a:rPr lang="en-US" b="1">
                          <a:effectLst/>
                        </a:rPr>
                        <a:t>…</a:t>
                      </a:r>
                    </a:p>
                  </a:txBody>
                  <a:tcPr marL="66675" marR="66675" marT="133350" marB="133350" anchor="ctr"/>
                </a:tc>
                <a:tc>
                  <a:txBody>
                    <a:bodyPr/>
                    <a:lstStyle/>
                    <a:p>
                      <a:pPr algn="l" fontAlgn="ctr"/>
                      <a:r>
                        <a:rPr lang="en-US">
                          <a:effectLst/>
                        </a:rPr>
                        <a:t>Horizontal Ellipsis</a:t>
                      </a:r>
                      <a:br>
                        <a:rPr lang="en-US">
                          <a:effectLst/>
                        </a:rPr>
                      </a:br>
                      <a:r>
                        <a:rPr lang="en-US">
                          <a:effectLst/>
                        </a:rPr>
                        <a:t>(something omitted from text)</a:t>
                      </a:r>
                    </a:p>
                  </a:txBody>
                  <a:tcPr marL="19050" marR="19050" marT="19050" marB="19050" anchor="ctr"/>
                </a:tc>
                <a:tc>
                  <a:txBody>
                    <a:bodyPr/>
                    <a:lstStyle/>
                    <a:p>
                      <a:pPr algn="l" fontAlgn="ctr"/>
                      <a:r>
                        <a:rPr lang="en-US" dirty="0">
                          <a:effectLst/>
                        </a:rPr>
                        <a:t>&amp;</a:t>
                      </a:r>
                      <a:r>
                        <a:rPr lang="en-US" dirty="0" err="1">
                          <a:effectLst/>
                        </a:rPr>
                        <a:t>hellip</a:t>
                      </a:r>
                      <a:r>
                        <a:rPr lang="en-US" dirty="0">
                          <a:effectLst/>
                        </a:rPr>
                        <a:t>;</a:t>
                      </a:r>
                    </a:p>
                  </a:txBody>
                  <a:tcPr marL="19050" marR="19050" marT="19050" marB="19050" anchor="ctr"/>
                </a:tc>
                <a:tc>
                  <a:txBody>
                    <a:bodyPr/>
                    <a:lstStyle/>
                    <a:p>
                      <a:pPr algn="l" fontAlgn="ctr"/>
                      <a:r>
                        <a:rPr lang="en-US">
                          <a:effectLst/>
                        </a:rPr>
                        <a:t>&amp;#8230;</a:t>
                      </a:r>
                    </a:p>
                  </a:txBody>
                  <a:tcPr marL="19050" marR="19050" marT="19050" marB="19050" anchor="ctr"/>
                </a:tc>
                <a:tc>
                  <a:txBody>
                    <a:bodyPr/>
                    <a:lstStyle/>
                    <a:p>
                      <a:pPr algn="l" fontAlgn="ctr"/>
                      <a:r>
                        <a:rPr lang="en-US">
                          <a:effectLst/>
                        </a:rPr>
                        <a:t>Option ;</a:t>
                      </a:r>
                    </a:p>
                  </a:txBody>
                  <a:tcPr marL="19050" marR="19050" marT="19050" marB="19050" anchor="ctr"/>
                </a:tc>
                <a:tc>
                  <a:txBody>
                    <a:bodyPr/>
                    <a:lstStyle/>
                    <a:p>
                      <a:pPr algn="l" fontAlgn="ctr"/>
                      <a:r>
                        <a:rPr lang="en-US" dirty="0">
                          <a:effectLst/>
                        </a:rPr>
                        <a:t>Alt 0133</a:t>
                      </a:r>
                    </a:p>
                  </a:txBody>
                  <a:tcPr marL="19050" marR="19050" marT="19050" marB="19050" anchor="ctr"/>
                </a:tc>
                <a:extLst>
                  <a:ext uri="{0D108BD9-81ED-4DB2-BD59-A6C34878D82A}">
                    <a16:rowId xmlns:a16="http://schemas.microsoft.com/office/drawing/2014/main" val="540911269"/>
                  </a:ext>
                </a:extLst>
              </a:tr>
            </a:tbl>
          </a:graphicData>
        </a:graphic>
      </p:graphicFrame>
    </p:spTree>
    <p:extLst>
      <p:ext uri="{BB962C8B-B14F-4D97-AF65-F5344CB8AC3E}">
        <p14:creationId xmlns:p14="http://schemas.microsoft.com/office/powerpoint/2010/main" val="363907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 Character Entity</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a:solidFill>
                  <a:schemeClr val="tx1"/>
                </a:solidFill>
              </a:rPr>
              <a:t>Common Character Entities, HTML code and shortcut keys</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9">
            <a:extLst>
              <a:ext uri="{FF2B5EF4-FFF2-40B4-BE49-F238E27FC236}">
                <a16:creationId xmlns:a16="http://schemas.microsoft.com/office/drawing/2014/main" id="{7C9FA7B7-8DC5-4704-828D-75AFAA7CEADC}"/>
              </a:ext>
            </a:extLst>
          </p:cNvPr>
          <p:cNvGraphicFramePr>
            <a:graphicFrameLocks noGrp="1"/>
          </p:cNvGraphicFramePr>
          <p:nvPr>
            <p:extLst>
              <p:ext uri="{D42A27DB-BD31-4B8C-83A1-F6EECF244321}">
                <p14:modId xmlns:p14="http://schemas.microsoft.com/office/powerpoint/2010/main" val="1394752820"/>
              </p:ext>
            </p:extLst>
          </p:nvPr>
        </p:nvGraphicFramePr>
        <p:xfrm>
          <a:off x="457200" y="1876908"/>
          <a:ext cx="8108631" cy="2549863"/>
        </p:xfrm>
        <a:graphic>
          <a:graphicData uri="http://schemas.openxmlformats.org/drawingml/2006/table">
            <a:tbl>
              <a:tblPr firstRow="1" bandRow="1">
                <a:tableStyleId>{5C22544A-7EE6-4342-B048-85BDC9FD1C3A}</a:tableStyleId>
              </a:tblPr>
              <a:tblGrid>
                <a:gridCol w="1299489">
                  <a:extLst>
                    <a:ext uri="{9D8B030D-6E8A-4147-A177-3AD203B41FA5}">
                      <a16:colId xmlns:a16="http://schemas.microsoft.com/office/drawing/2014/main" val="3856354582"/>
                    </a:ext>
                  </a:extLst>
                </a:gridCol>
                <a:gridCol w="2023223">
                  <a:extLst>
                    <a:ext uri="{9D8B030D-6E8A-4147-A177-3AD203B41FA5}">
                      <a16:colId xmlns:a16="http://schemas.microsoft.com/office/drawing/2014/main" val="4281599906"/>
                    </a:ext>
                  </a:extLst>
                </a:gridCol>
                <a:gridCol w="930275">
                  <a:extLst>
                    <a:ext uri="{9D8B030D-6E8A-4147-A177-3AD203B41FA5}">
                      <a16:colId xmlns:a16="http://schemas.microsoft.com/office/drawing/2014/main" val="1237721987"/>
                    </a:ext>
                  </a:extLst>
                </a:gridCol>
                <a:gridCol w="990600">
                  <a:extLst>
                    <a:ext uri="{9D8B030D-6E8A-4147-A177-3AD203B41FA5}">
                      <a16:colId xmlns:a16="http://schemas.microsoft.com/office/drawing/2014/main" val="1306816711"/>
                    </a:ext>
                  </a:extLst>
                </a:gridCol>
                <a:gridCol w="1661605">
                  <a:extLst>
                    <a:ext uri="{9D8B030D-6E8A-4147-A177-3AD203B41FA5}">
                      <a16:colId xmlns:a16="http://schemas.microsoft.com/office/drawing/2014/main" val="2307469763"/>
                    </a:ext>
                  </a:extLst>
                </a:gridCol>
                <a:gridCol w="1203439">
                  <a:extLst>
                    <a:ext uri="{9D8B030D-6E8A-4147-A177-3AD203B41FA5}">
                      <a16:colId xmlns:a16="http://schemas.microsoft.com/office/drawing/2014/main" val="2354280738"/>
                    </a:ext>
                  </a:extLst>
                </a:gridCol>
              </a:tblGrid>
              <a:tr h="822274">
                <a:tc>
                  <a:txBody>
                    <a:bodyPr/>
                    <a:lstStyle/>
                    <a:p>
                      <a:pPr algn="l" fontAlgn="ctr"/>
                      <a:r>
                        <a:rPr lang="en-US" b="1" dirty="0">
                          <a:effectLst/>
                        </a:rPr>
                        <a:t>Character</a:t>
                      </a:r>
                    </a:p>
                  </a:txBody>
                  <a:tcPr marL="66675" marR="66675" marT="133350" marB="133350" anchor="ctr"/>
                </a:tc>
                <a:tc>
                  <a:txBody>
                    <a:bodyPr/>
                    <a:lstStyle/>
                    <a:p>
                      <a:pPr algn="l" fontAlgn="ctr"/>
                      <a:r>
                        <a:rPr lang="en-US" b="1">
                          <a:effectLst/>
                        </a:rPr>
                        <a:t>Description</a:t>
                      </a:r>
                    </a:p>
                  </a:txBody>
                  <a:tcPr marL="66675" marR="66675" marT="133350" marB="133350" anchor="ctr"/>
                </a:tc>
                <a:tc>
                  <a:txBody>
                    <a:bodyPr/>
                    <a:lstStyle/>
                    <a:p>
                      <a:pPr algn="l" fontAlgn="ctr"/>
                      <a:r>
                        <a:rPr lang="en-US" b="1">
                          <a:effectLst/>
                        </a:rPr>
                        <a:t>Name</a:t>
                      </a:r>
                    </a:p>
                  </a:txBody>
                  <a:tcPr marL="66675" marR="66675" marT="133350" marB="133350" anchor="ctr"/>
                </a:tc>
                <a:tc>
                  <a:txBody>
                    <a:bodyPr/>
                    <a:lstStyle/>
                    <a:p>
                      <a:pPr algn="l" fontAlgn="ctr"/>
                      <a:r>
                        <a:rPr lang="en-US" b="1">
                          <a:effectLst/>
                        </a:rPr>
                        <a:t>Numeric</a:t>
                      </a:r>
                    </a:p>
                  </a:txBody>
                  <a:tcPr marL="66675" marR="66675" marT="133350" marB="133350" anchor="ctr"/>
                </a:tc>
                <a:tc>
                  <a:txBody>
                    <a:bodyPr/>
                    <a:lstStyle/>
                    <a:p>
                      <a:pPr algn="l" fontAlgn="ctr"/>
                      <a:r>
                        <a:rPr lang="en-US" b="1" dirty="0">
                          <a:effectLst/>
                        </a:rPr>
                        <a:t>Mac</a:t>
                      </a:r>
                    </a:p>
                  </a:txBody>
                  <a:tcPr marL="66675" marR="66675" marT="133350" marB="133350" anchor="ctr"/>
                </a:tc>
                <a:tc>
                  <a:txBody>
                    <a:bodyPr/>
                    <a:lstStyle/>
                    <a:p>
                      <a:pPr algn="l" fontAlgn="ctr"/>
                      <a:r>
                        <a:rPr lang="en-US" b="1">
                          <a:effectLst/>
                        </a:rPr>
                        <a:t>Win</a:t>
                      </a:r>
                    </a:p>
                  </a:txBody>
                  <a:tcPr marL="66675" marR="66675" marT="133350" marB="133350" anchor="ctr"/>
                </a:tc>
                <a:extLst>
                  <a:ext uri="{0D108BD9-81ED-4DB2-BD59-A6C34878D82A}">
                    <a16:rowId xmlns:a16="http://schemas.microsoft.com/office/drawing/2014/main" val="3854171689"/>
                  </a:ext>
                </a:extLst>
              </a:tr>
              <a:tr h="591730">
                <a:tc>
                  <a:txBody>
                    <a:bodyPr/>
                    <a:lstStyle/>
                    <a:p>
                      <a:pPr algn="l" fontAlgn="ctr"/>
                      <a:r>
                        <a:rPr lang="en-US" b="1" dirty="0">
                          <a:effectLst/>
                        </a:rPr>
                        <a:t>©</a:t>
                      </a:r>
                    </a:p>
                  </a:txBody>
                  <a:tcPr marL="66675" marR="66675" marT="133350" marB="133350" anchor="ctr"/>
                </a:tc>
                <a:tc>
                  <a:txBody>
                    <a:bodyPr/>
                    <a:lstStyle/>
                    <a:p>
                      <a:pPr algn="l" fontAlgn="ctr"/>
                      <a:r>
                        <a:rPr lang="en-US">
                          <a:effectLst/>
                        </a:rPr>
                        <a:t>Copyright Symbol</a:t>
                      </a:r>
                    </a:p>
                  </a:txBody>
                  <a:tcPr marL="19050" marR="19050" marT="19050" marB="19050" anchor="ctr"/>
                </a:tc>
                <a:tc>
                  <a:txBody>
                    <a:bodyPr/>
                    <a:lstStyle/>
                    <a:p>
                      <a:pPr algn="l" fontAlgn="ctr"/>
                      <a:r>
                        <a:rPr lang="en-US">
                          <a:effectLst/>
                        </a:rPr>
                        <a:t>&amp;copy;</a:t>
                      </a:r>
                    </a:p>
                  </a:txBody>
                  <a:tcPr marL="19050" marR="19050" marT="19050" marB="19050" anchor="ctr"/>
                </a:tc>
                <a:tc>
                  <a:txBody>
                    <a:bodyPr/>
                    <a:lstStyle/>
                    <a:p>
                      <a:pPr algn="l" fontAlgn="ctr"/>
                      <a:r>
                        <a:rPr lang="en-US">
                          <a:effectLst/>
                        </a:rPr>
                        <a:t>&amp;#169;</a:t>
                      </a:r>
                    </a:p>
                  </a:txBody>
                  <a:tcPr marL="19050" marR="19050" marT="19050" marB="19050" anchor="ctr"/>
                </a:tc>
                <a:tc>
                  <a:txBody>
                    <a:bodyPr/>
                    <a:lstStyle/>
                    <a:p>
                      <a:pPr algn="l" fontAlgn="ctr"/>
                      <a:r>
                        <a:rPr lang="en-US">
                          <a:effectLst/>
                        </a:rPr>
                        <a:t>Option G</a:t>
                      </a:r>
                    </a:p>
                  </a:txBody>
                  <a:tcPr marL="19050" marR="19050" marT="19050" marB="19050" anchor="ctr"/>
                </a:tc>
                <a:tc>
                  <a:txBody>
                    <a:bodyPr/>
                    <a:lstStyle/>
                    <a:p>
                      <a:pPr algn="l" fontAlgn="ctr"/>
                      <a:r>
                        <a:rPr lang="en-US" dirty="0">
                          <a:effectLst/>
                        </a:rPr>
                        <a:t>Alt 0169</a:t>
                      </a:r>
                    </a:p>
                  </a:txBody>
                  <a:tcPr marL="19050" marR="19050" marT="19050" marB="19050" anchor="ctr"/>
                </a:tc>
                <a:extLst>
                  <a:ext uri="{0D108BD9-81ED-4DB2-BD59-A6C34878D82A}">
                    <a16:rowId xmlns:a16="http://schemas.microsoft.com/office/drawing/2014/main" val="2127576322"/>
                  </a:ext>
                </a:extLst>
              </a:tr>
              <a:tr h="1135859">
                <a:tc>
                  <a:txBody>
                    <a:bodyPr/>
                    <a:lstStyle/>
                    <a:p>
                      <a:pPr algn="l" fontAlgn="ctr"/>
                      <a:r>
                        <a:rPr lang="en-US" b="1">
                          <a:effectLst/>
                        </a:rPr>
                        <a:t>®</a:t>
                      </a:r>
                    </a:p>
                  </a:txBody>
                  <a:tcPr marL="66675" marR="66675" marT="133350" marB="133350" anchor="ctr"/>
                </a:tc>
                <a:tc>
                  <a:txBody>
                    <a:bodyPr/>
                    <a:lstStyle/>
                    <a:p>
                      <a:pPr algn="l" fontAlgn="ctr"/>
                      <a:r>
                        <a:rPr lang="en-US">
                          <a:effectLst/>
                        </a:rPr>
                        <a:t>Registered trademark</a:t>
                      </a:r>
                    </a:p>
                  </a:txBody>
                  <a:tcPr marL="19050" marR="19050" marT="19050" marB="19050" anchor="ctr"/>
                </a:tc>
                <a:tc>
                  <a:txBody>
                    <a:bodyPr/>
                    <a:lstStyle/>
                    <a:p>
                      <a:pPr algn="l" fontAlgn="ctr"/>
                      <a:r>
                        <a:rPr lang="en-US">
                          <a:effectLst/>
                        </a:rPr>
                        <a:t>&amp;reg;</a:t>
                      </a:r>
                    </a:p>
                  </a:txBody>
                  <a:tcPr marL="19050" marR="19050" marT="19050" marB="19050" anchor="ctr"/>
                </a:tc>
                <a:tc>
                  <a:txBody>
                    <a:bodyPr/>
                    <a:lstStyle/>
                    <a:p>
                      <a:pPr algn="l" fontAlgn="ctr"/>
                      <a:r>
                        <a:rPr lang="en-US" dirty="0">
                          <a:effectLst/>
                        </a:rPr>
                        <a:t>&amp;#174;</a:t>
                      </a:r>
                    </a:p>
                  </a:txBody>
                  <a:tcPr marL="19050" marR="19050" marT="19050" marB="19050" anchor="ctr"/>
                </a:tc>
                <a:tc>
                  <a:txBody>
                    <a:bodyPr/>
                    <a:lstStyle/>
                    <a:p>
                      <a:pPr algn="l" fontAlgn="ctr"/>
                      <a:r>
                        <a:rPr lang="en-US">
                          <a:effectLst/>
                        </a:rPr>
                        <a:t>Option 2</a:t>
                      </a:r>
                    </a:p>
                  </a:txBody>
                  <a:tcPr marL="19050" marR="19050" marT="19050" marB="19050" anchor="ctr"/>
                </a:tc>
                <a:tc>
                  <a:txBody>
                    <a:bodyPr/>
                    <a:lstStyle/>
                    <a:p>
                      <a:pPr algn="l" fontAlgn="ctr"/>
                      <a:r>
                        <a:rPr lang="en-US" dirty="0">
                          <a:effectLst/>
                        </a:rPr>
                        <a:t>Alt 0153</a:t>
                      </a:r>
                    </a:p>
                  </a:txBody>
                  <a:tcPr marL="19050" marR="19050" marT="19050" marB="19050" anchor="ctr"/>
                </a:tc>
                <a:extLst>
                  <a:ext uri="{0D108BD9-81ED-4DB2-BD59-A6C34878D82A}">
                    <a16:rowId xmlns:a16="http://schemas.microsoft.com/office/drawing/2014/main" val="556944776"/>
                  </a:ext>
                </a:extLst>
              </a:tr>
            </a:tbl>
          </a:graphicData>
        </a:graphic>
      </p:graphicFrame>
    </p:spTree>
    <p:extLst>
      <p:ext uri="{BB962C8B-B14F-4D97-AF65-F5344CB8AC3E}">
        <p14:creationId xmlns:p14="http://schemas.microsoft.com/office/powerpoint/2010/main" val="340046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0422.1 What is &amp;</a:t>
            </a:r>
            <a:r>
              <a:rPr lang="en-US" altLang="zh-TW" sz="4800" b="1" dirty="0" err="1">
                <a:solidFill>
                  <a:srgbClr val="FFFF00"/>
                </a:solidFill>
              </a:rPr>
              <a:t>nbsp</a:t>
            </a:r>
            <a:r>
              <a:rPr lang="en-US" altLang="zh-TW" sz="4800" b="1" dirty="0">
                <a:solidFill>
                  <a:srgbClr val="FFFF00"/>
                </a:solidFill>
              </a:rPr>
              <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53614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0422.1 What is &amp;</a:t>
            </a:r>
            <a:r>
              <a:rPr lang="en-US" altLang="zh-TW" b="1" dirty="0" err="1">
                <a:solidFill>
                  <a:srgbClr val="FFFF00"/>
                </a:solidFill>
              </a:rPr>
              <a:t>nbsp</a:t>
            </a:r>
            <a:r>
              <a:rPr lang="en-US" altLang="zh-TW" b="1" dirty="0">
                <a:solidFill>
                  <a:srgbClr val="FFFF00"/>
                </a:solidFill>
              </a:rPr>
              <a: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10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non-breaking space</a:t>
            </a:r>
            <a:r>
              <a:rPr lang="en-US" sz="1800" dirty="0">
                <a:solidFill>
                  <a:schemeClr val="tx1"/>
                </a:solidFill>
              </a:rPr>
              <a:t> character (</a:t>
            </a:r>
            <a:r>
              <a:rPr lang="en-US" sz="1800" i="1" dirty="0">
                <a:solidFill>
                  <a:schemeClr val="tx1"/>
                </a:solidFill>
              </a:rPr>
              <a:t>&amp;</a:t>
            </a:r>
            <a:r>
              <a:rPr lang="en-US" sz="1800" i="1" dirty="0" err="1">
                <a:solidFill>
                  <a:schemeClr val="tx1"/>
                </a:solidFill>
              </a:rPr>
              <a:t>nbsp</a:t>
            </a:r>
            <a:r>
              <a:rPr lang="en-US" sz="1800" i="1" dirty="0">
                <a:solidFill>
                  <a:schemeClr val="tx1"/>
                </a:solidFill>
              </a:rPr>
              <a:t>;</a:t>
            </a:r>
            <a:r>
              <a:rPr lang="en-US" sz="1800" dirty="0">
                <a:solidFill>
                  <a:schemeClr val="tx1"/>
                </a:solidFill>
              </a:rPr>
              <a:t>) ensures that a line will not break between two words. </a:t>
            </a:r>
          </a:p>
          <a:p>
            <a:pPr marL="342900" indent="-342900" algn="l">
              <a:buClr>
                <a:srgbClr val="0070C0"/>
              </a:buClr>
              <a:buSzPct val="80000"/>
              <a:buFont typeface="Wingdings" pitchFamily="2" charset="2"/>
              <a:buChar char="u"/>
            </a:pPr>
            <a:r>
              <a:rPr lang="en-US" sz="1800" dirty="0">
                <a:solidFill>
                  <a:schemeClr val="tx1"/>
                </a:solidFill>
              </a:rPr>
              <a:t>In the early days of web design, using </a:t>
            </a:r>
            <a:r>
              <a:rPr lang="en-US" sz="1800" i="1" dirty="0">
                <a:solidFill>
                  <a:schemeClr val="tx1"/>
                </a:solidFill>
              </a:rPr>
              <a:t>&amp;</a:t>
            </a:r>
            <a:r>
              <a:rPr lang="en-US" sz="1800" i="1" dirty="0" err="1">
                <a:solidFill>
                  <a:schemeClr val="tx1"/>
                </a:solidFill>
              </a:rPr>
              <a:t>nbsp</a:t>
            </a:r>
            <a:r>
              <a:rPr lang="en-US" sz="1800" i="1" dirty="0">
                <a:solidFill>
                  <a:schemeClr val="tx1"/>
                </a:solidFill>
              </a:rPr>
              <a:t>;</a:t>
            </a:r>
            <a:r>
              <a:rPr lang="en-US" sz="1800" dirty="0">
                <a:solidFill>
                  <a:schemeClr val="tx1"/>
                </a:solidFill>
              </a:rPr>
              <a:t> was incorrectly used to add more space between words. </a:t>
            </a:r>
          </a:p>
          <a:p>
            <a:pPr marL="342900" indent="-342900" algn="l">
              <a:buClr>
                <a:srgbClr val="0070C0"/>
              </a:buClr>
              <a:buSzPct val="80000"/>
              <a:buFont typeface="Wingdings" pitchFamily="2" charset="2"/>
              <a:buChar char="u"/>
            </a:pPr>
            <a:r>
              <a:rPr lang="en-US" sz="1800" dirty="0">
                <a:solidFill>
                  <a:schemeClr val="tx1"/>
                </a:solidFill>
              </a:rPr>
              <a:t>It was a truly terrible use of this character reference. </a:t>
            </a:r>
          </a:p>
          <a:p>
            <a:pPr marL="342900" indent="-342900" algn="l">
              <a:buClr>
                <a:srgbClr val="0070C0"/>
              </a:buClr>
              <a:buSzPct val="80000"/>
              <a:buFont typeface="Wingdings" pitchFamily="2" charset="2"/>
              <a:buChar char="u"/>
            </a:pPr>
            <a:r>
              <a:rPr lang="en-US" sz="1800" dirty="0">
                <a:solidFill>
                  <a:schemeClr val="tx1"/>
                </a:solidFill>
              </a:rPr>
              <a:t>We use CSS for that purpose, but many old websites used this technique excessively (and even not so old websites!).</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91806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1554</Words>
  <Application>Microsoft Office PowerPoint</Application>
  <PresentationFormat>On-screen Show (4:3)</PresentationFormat>
  <Paragraphs>335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佈景主題</vt:lpstr>
      <vt:lpstr>0422 Character Entities</vt:lpstr>
      <vt:lpstr>0422 Character Entities</vt:lpstr>
      <vt:lpstr>0422 Character Entity</vt:lpstr>
      <vt:lpstr>0422 Character Entity</vt:lpstr>
      <vt:lpstr>0422 Character Entity</vt:lpstr>
      <vt:lpstr>0422 Character Entity</vt:lpstr>
      <vt:lpstr>0422 Character Entity</vt:lpstr>
      <vt:lpstr>0422.1 What is &amp;nbsp;?</vt:lpstr>
      <vt:lpstr>0422.1 What is &amp;nbsp;?</vt:lpstr>
      <vt:lpstr>0422.2 Hyphens</vt:lpstr>
      <vt:lpstr>0422.2 Hyphen</vt:lpstr>
      <vt:lpstr>0422.2 Hyphen</vt:lpstr>
      <vt:lpstr>0422.2 Hyphen</vt:lpstr>
      <vt:lpstr>0422.2 Hyphen</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0422.3 Character Entities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759</cp:revision>
  <dcterms:created xsi:type="dcterms:W3CDTF">2018-09-28T16:40:41Z</dcterms:created>
  <dcterms:modified xsi:type="dcterms:W3CDTF">2019-10-05T04:47:40Z</dcterms:modified>
</cp:coreProperties>
</file>