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63" r:id="rId3"/>
    <p:sldId id="264" r:id="rId4"/>
    <p:sldId id="265" r:id="rId5"/>
    <p:sldId id="266" r:id="rId6"/>
    <p:sldId id="267" r:id="rId7"/>
    <p:sldId id="268" r:id="rId8"/>
    <p:sldId id="269" r:id="rId9"/>
    <p:sldId id="270" r:id="rId10"/>
    <p:sldId id="271" r:id="rId11"/>
    <p:sldId id="272" r:id="rId12"/>
    <p:sldId id="273" r:id="rId13"/>
    <p:sldId id="274" r:id="rId14"/>
    <p:sldId id="275" r:id="rId15"/>
    <p:sldId id="276" r:id="rId16"/>
    <p:sldId id="259" r:id="rId17"/>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708"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37EDA8-41C8-4B24-A206-13C08A65A6D7}" type="datetimeFigureOut">
              <a:rPr lang="zh-TW" altLang="en-US" smtClean="0"/>
              <a:pPr/>
              <a:t>2019/10/6</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FAA135-E01C-4A42-9760-5A137A0CA41F}"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p>
        </p:txBody>
      </p:sp>
      <p:sp>
        <p:nvSpPr>
          <p:cNvPr id="4" name="日期版面配置區 3"/>
          <p:cNvSpPr>
            <a:spLocks noGrp="1"/>
          </p:cNvSpPr>
          <p:nvPr>
            <p:ph type="dt" sz="half" idx="10"/>
          </p:nvPr>
        </p:nvSpPr>
        <p:spPr/>
        <p:txBody>
          <a:bodyPr/>
          <a:lstStyle>
            <a:lvl1pPr>
              <a:defRPr>
                <a:solidFill>
                  <a:schemeClr val="tx1"/>
                </a:solidFill>
              </a:defRPr>
            </a:lvl1pPr>
          </a:lstStyle>
          <a:p>
            <a:fld id="{8B85509C-BD4F-47BF-9B1E-FC2E949B3621}" type="datetime1">
              <a:rPr lang="zh-TW" altLang="en-US" smtClean="0"/>
              <a:pPr/>
              <a:t>2019/10/6</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lvl1pPr>
              <a:defRPr>
                <a:solidFill>
                  <a:schemeClr val="tx1"/>
                </a:solidFill>
              </a:defRPr>
            </a:lvl1pPr>
          </a:lstStyle>
          <a:p>
            <a:fld id="{E4D7E63D-91F2-4366-A2C4-1B00C9E2590E}" type="slidenum">
              <a:rPr lang="zh-TW" altLang="en-US" smtClean="0"/>
              <a:pPr/>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42251B24-F787-4C15-8A0F-7AEC20C70069}" type="datetime1">
              <a:rPr lang="zh-TW" altLang="en-US" smtClean="0"/>
              <a:pPr/>
              <a:t>2019/10/6</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CA0D33C-CE2B-45F1-B8D4-FFD1F131F331}" type="datetime1">
              <a:rPr lang="zh-TW" altLang="en-US" smtClean="0"/>
              <a:pPr/>
              <a:t>2019/10/6</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50B99440-D9EF-40CC-9B52-F6428D9B2C76}" type="datetime1">
              <a:rPr lang="zh-TW" altLang="en-US" smtClean="0"/>
              <a:pPr/>
              <a:t>2019/10/6</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0871BF52-5C6C-4959-8E27-CECB68D39FE4}" type="datetime1">
              <a:rPr lang="zh-TW" altLang="en-US" smtClean="0"/>
              <a:pPr/>
              <a:t>2019/10/6</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DF863F05-2DD9-4EB1-A827-12FD992DE9DC}" type="datetime1">
              <a:rPr lang="zh-TW" altLang="en-US" smtClean="0"/>
              <a:pPr/>
              <a:t>2019/10/6</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6339AF51-4491-4873-A096-75DB6CE47516}" type="datetime1">
              <a:rPr lang="zh-TW" altLang="en-US" smtClean="0"/>
              <a:pPr/>
              <a:t>2019/10/6</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EE4AD9C8-8B9E-40FF-ABE2-858AC2057BBB}" type="datetime1">
              <a:rPr lang="zh-TW" altLang="en-US" smtClean="0"/>
              <a:pPr/>
              <a:t>2019/10/6</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B4784999-BBBE-4BE4-A8D0-877E7D1D66CC}" type="datetime1">
              <a:rPr lang="zh-TW" altLang="en-US" smtClean="0"/>
              <a:pPr/>
              <a:t>2019/10/6</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E88D17E6-02BD-4944-B9FE-7BFCCBF83D48}" type="datetime1">
              <a:rPr lang="zh-TW" altLang="en-US" smtClean="0"/>
              <a:pPr/>
              <a:t>2019/10/6</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3C13E23D-1FEF-4D78-A3A3-3D6F2BB31954}" type="datetime1">
              <a:rPr lang="zh-TW" altLang="en-US" smtClean="0"/>
              <a:pPr/>
              <a:t>2019/10/6</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197F35-AD6F-4594-8B50-334492D2E7E8}" type="datetime1">
              <a:rPr lang="zh-TW" altLang="en-US" smtClean="0"/>
              <a:pPr/>
              <a:t>2019/10/6</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D7E63D-91F2-4366-A2C4-1B00C9E2590E}"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ucsc-extension.instructure.com/courses/3825/pages/1-dot-1-welcome?module_item_id=42202" TargetMode="Externa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ucsc-extension.instructure.com/courses/3825/pages/1-dot-1-welcome?module_item_id=42202" TargetMode="Externa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ucsc-extension.instructure.com/courses/3825/pages/1-dot-1-welcome?module_item_id=42202" TargetMode="Externa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ucsc-extension.instructure.com/courses/3825/pages/1-dot-1-welcome?module_item_id=42202" TargetMode="Externa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ucsc-extension.instructure.com/courses/3825/pages/1-dot-1-welcome?module_item_id=42202" TargetMode="Externa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ucsc-extension.instructure.com/courses/3825/pages/1-dot-1-welcome?module_item_id=42202" TargetMode="Externa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ucsc-extension.instructure.com/courses/3825/pages/1-dot-1-welcome?module_item_id=42202"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hyperlink" Target="https://ucsc-extension.instructure.com/courses/3825/pages/1-dot-1-welcome?module_item_id=42202"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hyperlink" Target="https://ucsc-extension.instructure.com/courses/3825/pages/1-dot-1-welcome?module_item_id=42202"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hyperlink" Target="https://ucsc-extension.instructure.com/courses/3825/pages/1-dot-1-welcome?module_item_id=42202" TargetMode="Externa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ucsc-extension.instructure.com/courses/3825/pages/1-dot-1-welcome?module_item_id=42202" TargetMode="Externa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ucsc-extension.instructure.com/courses/3825/pages/1-dot-1-welcome?module_item_id=42202" TargetMode="Externa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ucsc-extension.instructure.com/courses/3825/pages/1-dot-1-welcome?module_item_id=42202"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0601 Web Image</a:t>
            </a:r>
            <a:endParaRPr lang="zh-TW" altLang="en-US" sz="4800" b="1" dirty="0">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r>
              <a:rPr lang="en-US" altLang="zh-TW" dirty="0"/>
              <a:t>Peter H. Chen</a:t>
            </a:r>
            <a:endParaRPr lang="zh-TW" altLang="en-US" dirty="0"/>
          </a:p>
        </p:txBody>
      </p:sp>
      <p:sp>
        <p:nvSpPr>
          <p:cNvPr id="5" name="日期版面配置區 4"/>
          <p:cNvSpPr>
            <a:spLocks noGrp="1"/>
          </p:cNvSpPr>
          <p:nvPr>
            <p:ph type="dt" sz="half" idx="10"/>
          </p:nvPr>
        </p:nvSpPr>
        <p:spPr/>
        <p:txBody>
          <a:bodyPr/>
          <a:lstStyle/>
          <a:p>
            <a:fld id="{C389EDC9-19E3-47AC-9C57-C6A24DEA81AD}" type="datetime1">
              <a:rPr lang="zh-TW" altLang="en-US" smtClean="0"/>
              <a:pPr/>
              <a:t>2019/10/6</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a:t>
            </a:fld>
            <a:endParaRPr lang="zh-TW" altLang="en-US"/>
          </a:p>
        </p:txBody>
      </p:sp>
      <p:pic>
        <p:nvPicPr>
          <p:cNvPr id="4" name="Picture 3">
            <a:extLst>
              <a:ext uri="{FF2B5EF4-FFF2-40B4-BE49-F238E27FC236}">
                <a16:creationId xmlns:a16="http://schemas.microsoft.com/office/drawing/2014/main" id="{A7774BF0-197A-4F81-B53C-A020CE8BC390}"/>
              </a:ext>
            </a:extLst>
          </p:cNvPr>
          <p:cNvPicPr>
            <a:picLocks noChangeAspect="1"/>
          </p:cNvPicPr>
          <p:nvPr/>
        </p:nvPicPr>
        <p:blipFill>
          <a:blip r:embed="rId2"/>
          <a:stretch>
            <a:fillRect/>
          </a:stretch>
        </p:blipFill>
        <p:spPr>
          <a:xfrm>
            <a:off x="4032243" y="3678058"/>
            <a:ext cx="855578" cy="889224"/>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0601.1 Web Image Video</a:t>
            </a:r>
            <a:endParaRPr lang="zh-TW" altLang="en-US" b="1" dirty="0">
              <a:solidFill>
                <a:srgbClr val="FFFF00"/>
              </a:solidFill>
            </a:endParaRPr>
          </a:p>
        </p:txBody>
      </p:sp>
      <p:sp>
        <p:nvSpPr>
          <p:cNvPr id="3" name="副標題 2"/>
          <p:cNvSpPr>
            <a:spLocks noGrp="1"/>
          </p:cNvSpPr>
          <p:nvPr>
            <p:ph type="subTitle" idx="1"/>
          </p:nvPr>
        </p:nvSpPr>
        <p:spPr>
          <a:xfrm>
            <a:off x="501534" y="1320806"/>
            <a:ext cx="8185266" cy="39861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rPr>
              <a:t>0601.1 Web Image Video</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2"/>
              </a:rPr>
              <a:t>https://ucsc-extension.instructure.com/courses/3825/pages/1-dot-1-welcome?module_item_id=42202</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2019/10/6</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10</a:t>
            </a:fld>
            <a:endParaRPr lang="zh-TW" altLang="en-US"/>
          </a:p>
        </p:txBody>
      </p:sp>
      <p:sp>
        <p:nvSpPr>
          <p:cNvPr id="8" name="AutoShape 2" descr="Assignment icon">
            <a:extLst>
              <a:ext uri="{FF2B5EF4-FFF2-40B4-BE49-F238E27FC236}">
                <a16:creationId xmlns:a16="http://schemas.microsoft.com/office/drawing/2014/main" id="{BFDC7B18-3E77-4B92-ABBE-449724C78883}"/>
              </a:ext>
            </a:extLst>
          </p:cNvPr>
          <p:cNvSpPr>
            <a:spLocks noChangeAspect="1" noChangeArrowheads="1"/>
          </p:cNvSpPr>
          <p:nvPr/>
        </p:nvSpPr>
        <p:spPr bwMode="auto">
          <a:xfrm>
            <a:off x="730250" y="-3246438"/>
            <a:ext cx="381000" cy="3524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3" descr="Quiz icon">
            <a:extLst>
              <a:ext uri="{FF2B5EF4-FFF2-40B4-BE49-F238E27FC236}">
                <a16:creationId xmlns:a16="http://schemas.microsoft.com/office/drawing/2014/main" id="{C9F584D1-AB2D-4E2C-88D3-F8C50A375911}"/>
              </a:ext>
            </a:extLst>
          </p:cNvPr>
          <p:cNvSpPr>
            <a:spLocks noChangeAspect="1" noChangeArrowheads="1"/>
          </p:cNvSpPr>
          <p:nvPr/>
        </p:nvSpPr>
        <p:spPr bwMode="auto">
          <a:xfrm>
            <a:off x="730250" y="-1463675"/>
            <a:ext cx="400050" cy="381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4" descr="Discussion icon">
            <a:extLst>
              <a:ext uri="{FF2B5EF4-FFF2-40B4-BE49-F238E27FC236}">
                <a16:creationId xmlns:a16="http://schemas.microsoft.com/office/drawing/2014/main" id="{4033614E-38D0-4FB0-9C2B-AF4017FE1972}"/>
              </a:ext>
            </a:extLst>
          </p:cNvPr>
          <p:cNvSpPr>
            <a:spLocks noChangeAspect="1" noChangeArrowheads="1"/>
          </p:cNvSpPr>
          <p:nvPr/>
        </p:nvSpPr>
        <p:spPr bwMode="auto">
          <a:xfrm>
            <a:off x="730250" y="320675"/>
            <a:ext cx="381000" cy="3429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1" name="Picture 10">
            <a:extLst>
              <a:ext uri="{FF2B5EF4-FFF2-40B4-BE49-F238E27FC236}">
                <a16:creationId xmlns:a16="http://schemas.microsoft.com/office/drawing/2014/main" id="{DA16218E-0BF1-4E71-BB5A-84A0E479B5C7}"/>
              </a:ext>
            </a:extLst>
          </p:cNvPr>
          <p:cNvPicPr>
            <a:picLocks noChangeAspect="1"/>
          </p:cNvPicPr>
          <p:nvPr/>
        </p:nvPicPr>
        <p:blipFill>
          <a:blip r:embed="rId3"/>
          <a:stretch>
            <a:fillRect/>
          </a:stretch>
        </p:blipFill>
        <p:spPr>
          <a:xfrm>
            <a:off x="1928812" y="2205037"/>
            <a:ext cx="5286375" cy="2447925"/>
          </a:xfrm>
          <a:prstGeom prst="rect">
            <a:avLst/>
          </a:prstGeom>
          <a:ln>
            <a:solidFill>
              <a:srgbClr val="C00000"/>
            </a:solidFill>
          </a:ln>
        </p:spPr>
      </p:pic>
    </p:spTree>
    <p:extLst>
      <p:ext uri="{BB962C8B-B14F-4D97-AF65-F5344CB8AC3E}">
        <p14:creationId xmlns:p14="http://schemas.microsoft.com/office/powerpoint/2010/main" val="42890486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0601.1 Web Image Video</a:t>
            </a:r>
            <a:endParaRPr lang="zh-TW" altLang="en-US" b="1" dirty="0">
              <a:solidFill>
                <a:srgbClr val="FFFF00"/>
              </a:solidFill>
            </a:endParaRPr>
          </a:p>
        </p:txBody>
      </p:sp>
      <p:sp>
        <p:nvSpPr>
          <p:cNvPr id="3" name="副標題 2"/>
          <p:cNvSpPr>
            <a:spLocks noGrp="1"/>
          </p:cNvSpPr>
          <p:nvPr>
            <p:ph type="subTitle" idx="1"/>
          </p:nvPr>
        </p:nvSpPr>
        <p:spPr>
          <a:xfrm>
            <a:off x="501534" y="1320806"/>
            <a:ext cx="8185266" cy="39861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rPr>
              <a:t>0601.1 Web Image Video</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2"/>
              </a:rPr>
              <a:t>https://ucsc-extension.instructure.com/courses/3825/pages/1-dot-1-welcome?module_item_id=42202</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2019/10/6</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11</a:t>
            </a:fld>
            <a:endParaRPr lang="zh-TW" altLang="en-US"/>
          </a:p>
        </p:txBody>
      </p:sp>
      <p:sp>
        <p:nvSpPr>
          <p:cNvPr id="8" name="AutoShape 2" descr="Assignment icon">
            <a:extLst>
              <a:ext uri="{FF2B5EF4-FFF2-40B4-BE49-F238E27FC236}">
                <a16:creationId xmlns:a16="http://schemas.microsoft.com/office/drawing/2014/main" id="{BFDC7B18-3E77-4B92-ABBE-449724C78883}"/>
              </a:ext>
            </a:extLst>
          </p:cNvPr>
          <p:cNvSpPr>
            <a:spLocks noChangeAspect="1" noChangeArrowheads="1"/>
          </p:cNvSpPr>
          <p:nvPr/>
        </p:nvSpPr>
        <p:spPr bwMode="auto">
          <a:xfrm>
            <a:off x="730250" y="-3246438"/>
            <a:ext cx="381000" cy="3524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3" descr="Quiz icon">
            <a:extLst>
              <a:ext uri="{FF2B5EF4-FFF2-40B4-BE49-F238E27FC236}">
                <a16:creationId xmlns:a16="http://schemas.microsoft.com/office/drawing/2014/main" id="{C9F584D1-AB2D-4E2C-88D3-F8C50A375911}"/>
              </a:ext>
            </a:extLst>
          </p:cNvPr>
          <p:cNvSpPr>
            <a:spLocks noChangeAspect="1" noChangeArrowheads="1"/>
          </p:cNvSpPr>
          <p:nvPr/>
        </p:nvSpPr>
        <p:spPr bwMode="auto">
          <a:xfrm>
            <a:off x="730250" y="-1463675"/>
            <a:ext cx="400050" cy="381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4" descr="Discussion icon">
            <a:extLst>
              <a:ext uri="{FF2B5EF4-FFF2-40B4-BE49-F238E27FC236}">
                <a16:creationId xmlns:a16="http://schemas.microsoft.com/office/drawing/2014/main" id="{4033614E-38D0-4FB0-9C2B-AF4017FE1972}"/>
              </a:ext>
            </a:extLst>
          </p:cNvPr>
          <p:cNvSpPr>
            <a:spLocks noChangeAspect="1" noChangeArrowheads="1"/>
          </p:cNvSpPr>
          <p:nvPr/>
        </p:nvSpPr>
        <p:spPr bwMode="auto">
          <a:xfrm>
            <a:off x="730250" y="320675"/>
            <a:ext cx="381000" cy="3429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a:extLst>
              <a:ext uri="{FF2B5EF4-FFF2-40B4-BE49-F238E27FC236}">
                <a16:creationId xmlns:a16="http://schemas.microsoft.com/office/drawing/2014/main" id="{C0F07F7E-D9BB-4B8D-80FF-37F660F6DFAB}"/>
              </a:ext>
            </a:extLst>
          </p:cNvPr>
          <p:cNvPicPr>
            <a:picLocks noChangeAspect="1"/>
          </p:cNvPicPr>
          <p:nvPr/>
        </p:nvPicPr>
        <p:blipFill>
          <a:blip r:embed="rId3"/>
          <a:stretch>
            <a:fillRect/>
          </a:stretch>
        </p:blipFill>
        <p:spPr>
          <a:xfrm>
            <a:off x="1943100" y="2009775"/>
            <a:ext cx="5257800" cy="2838450"/>
          </a:xfrm>
          <a:prstGeom prst="rect">
            <a:avLst/>
          </a:prstGeom>
          <a:ln>
            <a:solidFill>
              <a:srgbClr val="C00000"/>
            </a:solidFill>
          </a:ln>
        </p:spPr>
      </p:pic>
    </p:spTree>
    <p:extLst>
      <p:ext uri="{BB962C8B-B14F-4D97-AF65-F5344CB8AC3E}">
        <p14:creationId xmlns:p14="http://schemas.microsoft.com/office/powerpoint/2010/main" val="11192940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0601.1 Web Image Video</a:t>
            </a:r>
            <a:endParaRPr lang="zh-TW" altLang="en-US" b="1" dirty="0">
              <a:solidFill>
                <a:srgbClr val="FFFF00"/>
              </a:solidFill>
            </a:endParaRPr>
          </a:p>
        </p:txBody>
      </p:sp>
      <p:sp>
        <p:nvSpPr>
          <p:cNvPr id="3" name="副標題 2"/>
          <p:cNvSpPr>
            <a:spLocks noGrp="1"/>
          </p:cNvSpPr>
          <p:nvPr>
            <p:ph type="subTitle" idx="1"/>
          </p:nvPr>
        </p:nvSpPr>
        <p:spPr>
          <a:xfrm>
            <a:off x="501534" y="1320806"/>
            <a:ext cx="8185266" cy="39861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rPr>
              <a:t>0601.1 Web Image Video</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2"/>
              </a:rPr>
              <a:t>https://ucsc-extension.instructure.com/courses/3825/pages/1-dot-1-welcome?module_item_id=42202</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2019/10/6</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12</a:t>
            </a:fld>
            <a:endParaRPr lang="zh-TW" altLang="en-US"/>
          </a:p>
        </p:txBody>
      </p:sp>
      <p:sp>
        <p:nvSpPr>
          <p:cNvPr id="8" name="AutoShape 2" descr="Assignment icon">
            <a:extLst>
              <a:ext uri="{FF2B5EF4-FFF2-40B4-BE49-F238E27FC236}">
                <a16:creationId xmlns:a16="http://schemas.microsoft.com/office/drawing/2014/main" id="{BFDC7B18-3E77-4B92-ABBE-449724C78883}"/>
              </a:ext>
            </a:extLst>
          </p:cNvPr>
          <p:cNvSpPr>
            <a:spLocks noChangeAspect="1" noChangeArrowheads="1"/>
          </p:cNvSpPr>
          <p:nvPr/>
        </p:nvSpPr>
        <p:spPr bwMode="auto">
          <a:xfrm>
            <a:off x="730250" y="-3246438"/>
            <a:ext cx="381000" cy="3524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3" descr="Quiz icon">
            <a:extLst>
              <a:ext uri="{FF2B5EF4-FFF2-40B4-BE49-F238E27FC236}">
                <a16:creationId xmlns:a16="http://schemas.microsoft.com/office/drawing/2014/main" id="{C9F584D1-AB2D-4E2C-88D3-F8C50A375911}"/>
              </a:ext>
            </a:extLst>
          </p:cNvPr>
          <p:cNvSpPr>
            <a:spLocks noChangeAspect="1" noChangeArrowheads="1"/>
          </p:cNvSpPr>
          <p:nvPr/>
        </p:nvSpPr>
        <p:spPr bwMode="auto">
          <a:xfrm>
            <a:off x="730250" y="-1463675"/>
            <a:ext cx="400050" cy="381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4" descr="Discussion icon">
            <a:extLst>
              <a:ext uri="{FF2B5EF4-FFF2-40B4-BE49-F238E27FC236}">
                <a16:creationId xmlns:a16="http://schemas.microsoft.com/office/drawing/2014/main" id="{4033614E-38D0-4FB0-9C2B-AF4017FE1972}"/>
              </a:ext>
            </a:extLst>
          </p:cNvPr>
          <p:cNvSpPr>
            <a:spLocks noChangeAspect="1" noChangeArrowheads="1"/>
          </p:cNvSpPr>
          <p:nvPr/>
        </p:nvSpPr>
        <p:spPr bwMode="auto">
          <a:xfrm>
            <a:off x="730250" y="320675"/>
            <a:ext cx="381000" cy="3429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1" name="Picture 10">
            <a:extLst>
              <a:ext uri="{FF2B5EF4-FFF2-40B4-BE49-F238E27FC236}">
                <a16:creationId xmlns:a16="http://schemas.microsoft.com/office/drawing/2014/main" id="{06A7ED71-FE2A-4D93-86E0-3706D10B209E}"/>
              </a:ext>
            </a:extLst>
          </p:cNvPr>
          <p:cNvPicPr>
            <a:picLocks noChangeAspect="1"/>
          </p:cNvPicPr>
          <p:nvPr/>
        </p:nvPicPr>
        <p:blipFill>
          <a:blip r:embed="rId3"/>
          <a:stretch>
            <a:fillRect/>
          </a:stretch>
        </p:blipFill>
        <p:spPr>
          <a:xfrm>
            <a:off x="1835696" y="2178485"/>
            <a:ext cx="5048250" cy="2181225"/>
          </a:xfrm>
          <a:prstGeom prst="rect">
            <a:avLst/>
          </a:prstGeom>
          <a:ln>
            <a:solidFill>
              <a:srgbClr val="C00000"/>
            </a:solidFill>
          </a:ln>
        </p:spPr>
      </p:pic>
    </p:spTree>
    <p:extLst>
      <p:ext uri="{BB962C8B-B14F-4D97-AF65-F5344CB8AC3E}">
        <p14:creationId xmlns:p14="http://schemas.microsoft.com/office/powerpoint/2010/main" val="3885027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0601.1 Web Image Video</a:t>
            </a:r>
            <a:endParaRPr lang="zh-TW" altLang="en-US" b="1" dirty="0">
              <a:solidFill>
                <a:srgbClr val="FFFF00"/>
              </a:solidFill>
            </a:endParaRPr>
          </a:p>
        </p:txBody>
      </p:sp>
      <p:sp>
        <p:nvSpPr>
          <p:cNvPr id="3" name="副標題 2"/>
          <p:cNvSpPr>
            <a:spLocks noGrp="1"/>
          </p:cNvSpPr>
          <p:nvPr>
            <p:ph type="subTitle" idx="1"/>
          </p:nvPr>
        </p:nvSpPr>
        <p:spPr>
          <a:xfrm>
            <a:off x="501534" y="1320806"/>
            <a:ext cx="8185266" cy="39861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rPr>
              <a:t>0601.1 Web Image Video</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2"/>
              </a:rPr>
              <a:t>https://ucsc-extension.instructure.com/courses/3825/pages/1-dot-1-welcome?module_item_id=42202</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2019/10/6</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13</a:t>
            </a:fld>
            <a:endParaRPr lang="zh-TW" altLang="en-US"/>
          </a:p>
        </p:txBody>
      </p:sp>
      <p:sp>
        <p:nvSpPr>
          <p:cNvPr id="8" name="AutoShape 2" descr="Assignment icon">
            <a:extLst>
              <a:ext uri="{FF2B5EF4-FFF2-40B4-BE49-F238E27FC236}">
                <a16:creationId xmlns:a16="http://schemas.microsoft.com/office/drawing/2014/main" id="{BFDC7B18-3E77-4B92-ABBE-449724C78883}"/>
              </a:ext>
            </a:extLst>
          </p:cNvPr>
          <p:cNvSpPr>
            <a:spLocks noChangeAspect="1" noChangeArrowheads="1"/>
          </p:cNvSpPr>
          <p:nvPr/>
        </p:nvSpPr>
        <p:spPr bwMode="auto">
          <a:xfrm>
            <a:off x="730250" y="-3246438"/>
            <a:ext cx="381000" cy="3524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3" descr="Quiz icon">
            <a:extLst>
              <a:ext uri="{FF2B5EF4-FFF2-40B4-BE49-F238E27FC236}">
                <a16:creationId xmlns:a16="http://schemas.microsoft.com/office/drawing/2014/main" id="{C9F584D1-AB2D-4E2C-88D3-F8C50A375911}"/>
              </a:ext>
            </a:extLst>
          </p:cNvPr>
          <p:cNvSpPr>
            <a:spLocks noChangeAspect="1" noChangeArrowheads="1"/>
          </p:cNvSpPr>
          <p:nvPr/>
        </p:nvSpPr>
        <p:spPr bwMode="auto">
          <a:xfrm>
            <a:off x="730250" y="-1463675"/>
            <a:ext cx="400050" cy="381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4" descr="Discussion icon">
            <a:extLst>
              <a:ext uri="{FF2B5EF4-FFF2-40B4-BE49-F238E27FC236}">
                <a16:creationId xmlns:a16="http://schemas.microsoft.com/office/drawing/2014/main" id="{4033614E-38D0-4FB0-9C2B-AF4017FE1972}"/>
              </a:ext>
            </a:extLst>
          </p:cNvPr>
          <p:cNvSpPr>
            <a:spLocks noChangeAspect="1" noChangeArrowheads="1"/>
          </p:cNvSpPr>
          <p:nvPr/>
        </p:nvSpPr>
        <p:spPr bwMode="auto">
          <a:xfrm>
            <a:off x="730250" y="320675"/>
            <a:ext cx="381000" cy="3429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a:extLst>
              <a:ext uri="{FF2B5EF4-FFF2-40B4-BE49-F238E27FC236}">
                <a16:creationId xmlns:a16="http://schemas.microsoft.com/office/drawing/2014/main" id="{96D02C79-532A-4267-8339-6C57E2DF9C37}"/>
              </a:ext>
            </a:extLst>
          </p:cNvPr>
          <p:cNvPicPr>
            <a:picLocks noChangeAspect="1"/>
          </p:cNvPicPr>
          <p:nvPr/>
        </p:nvPicPr>
        <p:blipFill>
          <a:blip r:embed="rId3"/>
          <a:stretch>
            <a:fillRect/>
          </a:stretch>
        </p:blipFill>
        <p:spPr>
          <a:xfrm>
            <a:off x="1979712" y="2094786"/>
            <a:ext cx="4876800" cy="1943100"/>
          </a:xfrm>
          <a:prstGeom prst="rect">
            <a:avLst/>
          </a:prstGeom>
          <a:ln>
            <a:solidFill>
              <a:srgbClr val="C00000"/>
            </a:solidFill>
          </a:ln>
        </p:spPr>
      </p:pic>
    </p:spTree>
    <p:extLst>
      <p:ext uri="{BB962C8B-B14F-4D97-AF65-F5344CB8AC3E}">
        <p14:creationId xmlns:p14="http://schemas.microsoft.com/office/powerpoint/2010/main" val="24146850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0601.1 Web Image Video</a:t>
            </a:r>
            <a:endParaRPr lang="zh-TW" altLang="en-US" b="1" dirty="0">
              <a:solidFill>
                <a:srgbClr val="FFFF00"/>
              </a:solidFill>
            </a:endParaRPr>
          </a:p>
        </p:txBody>
      </p:sp>
      <p:sp>
        <p:nvSpPr>
          <p:cNvPr id="3" name="副標題 2"/>
          <p:cNvSpPr>
            <a:spLocks noGrp="1"/>
          </p:cNvSpPr>
          <p:nvPr>
            <p:ph type="subTitle" idx="1"/>
          </p:nvPr>
        </p:nvSpPr>
        <p:spPr>
          <a:xfrm>
            <a:off x="501534" y="1320806"/>
            <a:ext cx="8185266" cy="39861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rPr>
              <a:t>0601.1 Web Image Video</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2"/>
              </a:rPr>
              <a:t>https://ucsc-extension.instructure.com/courses/3825/pages/1-dot-1-welcome?module_item_id=42202</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2019/10/6</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14</a:t>
            </a:fld>
            <a:endParaRPr lang="zh-TW" altLang="en-US"/>
          </a:p>
        </p:txBody>
      </p:sp>
      <p:sp>
        <p:nvSpPr>
          <p:cNvPr id="8" name="AutoShape 2" descr="Assignment icon">
            <a:extLst>
              <a:ext uri="{FF2B5EF4-FFF2-40B4-BE49-F238E27FC236}">
                <a16:creationId xmlns:a16="http://schemas.microsoft.com/office/drawing/2014/main" id="{BFDC7B18-3E77-4B92-ABBE-449724C78883}"/>
              </a:ext>
            </a:extLst>
          </p:cNvPr>
          <p:cNvSpPr>
            <a:spLocks noChangeAspect="1" noChangeArrowheads="1"/>
          </p:cNvSpPr>
          <p:nvPr/>
        </p:nvSpPr>
        <p:spPr bwMode="auto">
          <a:xfrm>
            <a:off x="730250" y="-3246438"/>
            <a:ext cx="381000" cy="3524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3" descr="Quiz icon">
            <a:extLst>
              <a:ext uri="{FF2B5EF4-FFF2-40B4-BE49-F238E27FC236}">
                <a16:creationId xmlns:a16="http://schemas.microsoft.com/office/drawing/2014/main" id="{C9F584D1-AB2D-4E2C-88D3-F8C50A375911}"/>
              </a:ext>
            </a:extLst>
          </p:cNvPr>
          <p:cNvSpPr>
            <a:spLocks noChangeAspect="1" noChangeArrowheads="1"/>
          </p:cNvSpPr>
          <p:nvPr/>
        </p:nvSpPr>
        <p:spPr bwMode="auto">
          <a:xfrm>
            <a:off x="730250" y="-1463675"/>
            <a:ext cx="400050" cy="381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4" descr="Discussion icon">
            <a:extLst>
              <a:ext uri="{FF2B5EF4-FFF2-40B4-BE49-F238E27FC236}">
                <a16:creationId xmlns:a16="http://schemas.microsoft.com/office/drawing/2014/main" id="{4033614E-38D0-4FB0-9C2B-AF4017FE1972}"/>
              </a:ext>
            </a:extLst>
          </p:cNvPr>
          <p:cNvSpPr>
            <a:spLocks noChangeAspect="1" noChangeArrowheads="1"/>
          </p:cNvSpPr>
          <p:nvPr/>
        </p:nvSpPr>
        <p:spPr bwMode="auto">
          <a:xfrm>
            <a:off x="730250" y="320675"/>
            <a:ext cx="381000" cy="3429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2" name="Picture 11">
            <a:extLst>
              <a:ext uri="{FF2B5EF4-FFF2-40B4-BE49-F238E27FC236}">
                <a16:creationId xmlns:a16="http://schemas.microsoft.com/office/drawing/2014/main" id="{F842FC98-8E11-4186-B1FC-ED97E02E4E3C}"/>
              </a:ext>
            </a:extLst>
          </p:cNvPr>
          <p:cNvPicPr>
            <a:picLocks noChangeAspect="1"/>
          </p:cNvPicPr>
          <p:nvPr/>
        </p:nvPicPr>
        <p:blipFill>
          <a:blip r:embed="rId3"/>
          <a:stretch>
            <a:fillRect/>
          </a:stretch>
        </p:blipFill>
        <p:spPr>
          <a:xfrm>
            <a:off x="1548437" y="2013815"/>
            <a:ext cx="6156176" cy="3289808"/>
          </a:xfrm>
          <a:prstGeom prst="rect">
            <a:avLst/>
          </a:prstGeom>
          <a:ln>
            <a:solidFill>
              <a:srgbClr val="C00000"/>
            </a:solidFill>
          </a:ln>
        </p:spPr>
      </p:pic>
    </p:spTree>
    <p:extLst>
      <p:ext uri="{BB962C8B-B14F-4D97-AF65-F5344CB8AC3E}">
        <p14:creationId xmlns:p14="http://schemas.microsoft.com/office/powerpoint/2010/main" val="1343197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0601.1 Web Image Video</a:t>
            </a:r>
            <a:endParaRPr lang="zh-TW" altLang="en-US" b="1" dirty="0">
              <a:solidFill>
                <a:srgbClr val="FFFF00"/>
              </a:solidFill>
            </a:endParaRPr>
          </a:p>
        </p:txBody>
      </p:sp>
      <p:sp>
        <p:nvSpPr>
          <p:cNvPr id="3" name="副標題 2"/>
          <p:cNvSpPr>
            <a:spLocks noGrp="1"/>
          </p:cNvSpPr>
          <p:nvPr>
            <p:ph type="subTitle" idx="1"/>
          </p:nvPr>
        </p:nvSpPr>
        <p:spPr>
          <a:xfrm>
            <a:off x="501534" y="1320806"/>
            <a:ext cx="8185266" cy="39861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rPr>
              <a:t>0601.1 Web Image Video</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2"/>
              </a:rPr>
              <a:t>https://ucsc-extension.instructure.com/courses/3825/pages/1-dot-1-welcome?module_item_id=42202</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2019/10/6</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15</a:t>
            </a:fld>
            <a:endParaRPr lang="zh-TW" altLang="en-US"/>
          </a:p>
        </p:txBody>
      </p:sp>
      <p:sp>
        <p:nvSpPr>
          <p:cNvPr id="8" name="AutoShape 2" descr="Assignment icon">
            <a:extLst>
              <a:ext uri="{FF2B5EF4-FFF2-40B4-BE49-F238E27FC236}">
                <a16:creationId xmlns:a16="http://schemas.microsoft.com/office/drawing/2014/main" id="{BFDC7B18-3E77-4B92-ABBE-449724C78883}"/>
              </a:ext>
            </a:extLst>
          </p:cNvPr>
          <p:cNvSpPr>
            <a:spLocks noChangeAspect="1" noChangeArrowheads="1"/>
          </p:cNvSpPr>
          <p:nvPr/>
        </p:nvSpPr>
        <p:spPr bwMode="auto">
          <a:xfrm>
            <a:off x="730250" y="-3246438"/>
            <a:ext cx="381000" cy="3524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3" descr="Quiz icon">
            <a:extLst>
              <a:ext uri="{FF2B5EF4-FFF2-40B4-BE49-F238E27FC236}">
                <a16:creationId xmlns:a16="http://schemas.microsoft.com/office/drawing/2014/main" id="{C9F584D1-AB2D-4E2C-88D3-F8C50A375911}"/>
              </a:ext>
            </a:extLst>
          </p:cNvPr>
          <p:cNvSpPr>
            <a:spLocks noChangeAspect="1" noChangeArrowheads="1"/>
          </p:cNvSpPr>
          <p:nvPr/>
        </p:nvSpPr>
        <p:spPr bwMode="auto">
          <a:xfrm>
            <a:off x="730250" y="-1463675"/>
            <a:ext cx="400050" cy="381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4" descr="Discussion icon">
            <a:extLst>
              <a:ext uri="{FF2B5EF4-FFF2-40B4-BE49-F238E27FC236}">
                <a16:creationId xmlns:a16="http://schemas.microsoft.com/office/drawing/2014/main" id="{4033614E-38D0-4FB0-9C2B-AF4017FE1972}"/>
              </a:ext>
            </a:extLst>
          </p:cNvPr>
          <p:cNvSpPr>
            <a:spLocks noChangeAspect="1" noChangeArrowheads="1"/>
          </p:cNvSpPr>
          <p:nvPr/>
        </p:nvSpPr>
        <p:spPr bwMode="auto">
          <a:xfrm>
            <a:off x="730250" y="320675"/>
            <a:ext cx="381000" cy="3429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a:extLst>
              <a:ext uri="{FF2B5EF4-FFF2-40B4-BE49-F238E27FC236}">
                <a16:creationId xmlns:a16="http://schemas.microsoft.com/office/drawing/2014/main" id="{CA0B1AB2-2390-4E82-BD7B-3EB71A64B931}"/>
              </a:ext>
            </a:extLst>
          </p:cNvPr>
          <p:cNvPicPr>
            <a:picLocks noChangeAspect="1"/>
          </p:cNvPicPr>
          <p:nvPr/>
        </p:nvPicPr>
        <p:blipFill>
          <a:blip r:embed="rId3"/>
          <a:stretch>
            <a:fillRect/>
          </a:stretch>
        </p:blipFill>
        <p:spPr>
          <a:xfrm>
            <a:off x="1933575" y="2432532"/>
            <a:ext cx="5276850" cy="1857375"/>
          </a:xfrm>
          <a:prstGeom prst="rect">
            <a:avLst/>
          </a:prstGeom>
          <a:ln>
            <a:solidFill>
              <a:srgbClr val="C00000"/>
            </a:solidFill>
          </a:ln>
        </p:spPr>
      </p:pic>
    </p:spTree>
    <p:extLst>
      <p:ext uri="{BB962C8B-B14F-4D97-AF65-F5344CB8AC3E}">
        <p14:creationId xmlns:p14="http://schemas.microsoft.com/office/powerpoint/2010/main" val="3870733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a:normAutofit/>
          </a:bodyPr>
          <a:lstStyle/>
          <a:p>
            <a:r>
              <a:rPr lang="en-US" altLang="zh-TW" sz="6000" b="1" dirty="0">
                <a:solidFill>
                  <a:srgbClr val="FFFF00"/>
                </a:solidFill>
              </a:rPr>
              <a:t>End of Chapter</a:t>
            </a:r>
            <a:endParaRPr lang="zh-TW" altLang="en-US" sz="6000" b="1" dirty="0">
              <a:solidFill>
                <a:srgbClr val="FFFF00"/>
              </a:solidFill>
            </a:endParaRPr>
          </a:p>
        </p:txBody>
      </p:sp>
      <p:sp>
        <p:nvSpPr>
          <p:cNvPr id="5" name="日期版面配置區 4"/>
          <p:cNvSpPr>
            <a:spLocks noGrp="1"/>
          </p:cNvSpPr>
          <p:nvPr>
            <p:ph type="dt" sz="half" idx="10"/>
          </p:nvPr>
        </p:nvSpPr>
        <p:spPr/>
        <p:txBody>
          <a:bodyPr/>
          <a:lstStyle/>
          <a:p>
            <a:fld id="{4E46BE27-E923-4EC2-B046-3272AE2A3E5C}" type="datetime1">
              <a:rPr lang="zh-TW" altLang="en-US" smtClean="0"/>
              <a:pPr/>
              <a:t>2019/10/6</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16</a:t>
            </a:fld>
            <a:endParaRPr lang="zh-TW"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0601 Web Image</a:t>
            </a:r>
            <a:endParaRPr lang="zh-TW" altLang="en-US" b="1" dirty="0">
              <a:solidFill>
                <a:srgbClr val="FFFF00"/>
              </a:solidFill>
            </a:endParaRPr>
          </a:p>
        </p:txBody>
      </p:sp>
      <p:sp>
        <p:nvSpPr>
          <p:cNvPr id="3" name="副標題 2"/>
          <p:cNvSpPr>
            <a:spLocks noGrp="1"/>
          </p:cNvSpPr>
          <p:nvPr>
            <p:ph type="subTitle" idx="1"/>
          </p:nvPr>
        </p:nvSpPr>
        <p:spPr>
          <a:xfrm>
            <a:off x="501534" y="1320807"/>
            <a:ext cx="8185266" cy="290028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rPr>
              <a:t>0601 Web Image</a:t>
            </a:r>
          </a:p>
          <a:p>
            <a:pPr marL="342900" indent="-342900" algn="l">
              <a:buClr>
                <a:srgbClr val="0070C0"/>
              </a:buClr>
              <a:buSzPct val="80000"/>
              <a:buFont typeface="Wingdings" pitchFamily="2" charset="2"/>
              <a:buChar char="u"/>
            </a:pPr>
            <a:r>
              <a:rPr lang="en-US" sz="1800" b="1" dirty="0">
                <a:solidFill>
                  <a:schemeClr val="tx1"/>
                </a:solidFill>
              </a:rPr>
              <a:t>Using Images for your web pages:</a:t>
            </a:r>
          </a:p>
          <a:p>
            <a:pPr marL="342900" indent="-342900" algn="l">
              <a:buClr>
                <a:srgbClr val="0070C0"/>
              </a:buClr>
              <a:buSzPct val="80000"/>
              <a:buFont typeface="Wingdings" pitchFamily="2" charset="2"/>
              <a:buChar char="u"/>
            </a:pPr>
            <a:r>
              <a:rPr lang="en-US" sz="1800" dirty="0">
                <a:solidFill>
                  <a:schemeClr val="tx1"/>
                </a:solidFill>
              </a:rPr>
              <a:t>There are three file formats that are supported by all browsers on all platforms on all devices. These include:</a:t>
            </a:r>
          </a:p>
          <a:p>
            <a:pPr marL="800100" lvl="1" indent="-342900" algn="l">
              <a:buClr>
                <a:srgbClr val="0070C0"/>
              </a:buClr>
              <a:buSzPct val="80000"/>
              <a:buFont typeface="Wingdings" pitchFamily="2" charset="2"/>
              <a:buChar char="u"/>
            </a:pPr>
            <a:r>
              <a:rPr lang="en-US" sz="1800" b="1" dirty="0">
                <a:solidFill>
                  <a:schemeClr val="tx1"/>
                </a:solidFill>
              </a:rPr>
              <a:t>.gif</a:t>
            </a:r>
            <a:endParaRPr lang="en-US" sz="1800" dirty="0">
              <a:solidFill>
                <a:schemeClr val="tx1"/>
              </a:solidFill>
            </a:endParaRPr>
          </a:p>
          <a:p>
            <a:pPr marL="800100" lvl="1" indent="-342900" algn="l">
              <a:buClr>
                <a:srgbClr val="0070C0"/>
              </a:buClr>
              <a:buSzPct val="80000"/>
              <a:buFont typeface="Wingdings" pitchFamily="2" charset="2"/>
              <a:buChar char="u"/>
            </a:pPr>
            <a:r>
              <a:rPr lang="en-US" sz="1800" b="1" dirty="0">
                <a:solidFill>
                  <a:schemeClr val="tx1"/>
                </a:solidFill>
              </a:rPr>
              <a:t>.jpg</a:t>
            </a:r>
            <a:endParaRPr lang="en-US" sz="1800" dirty="0">
              <a:solidFill>
                <a:schemeClr val="tx1"/>
              </a:solidFill>
            </a:endParaRPr>
          </a:p>
          <a:p>
            <a:pPr marL="800100" lvl="1" indent="-342900" algn="l">
              <a:buClr>
                <a:srgbClr val="0070C0"/>
              </a:buClr>
              <a:buSzPct val="80000"/>
              <a:buFont typeface="Wingdings" pitchFamily="2" charset="2"/>
              <a:buChar char="u"/>
            </a:pPr>
            <a:r>
              <a:rPr lang="en-US" sz="1800" b="1" dirty="0">
                <a:solidFill>
                  <a:schemeClr val="tx1"/>
                </a:solidFill>
              </a:rPr>
              <a:t>.</a:t>
            </a:r>
            <a:r>
              <a:rPr lang="en-US" sz="1800" b="1" dirty="0" err="1">
                <a:solidFill>
                  <a:schemeClr val="tx1"/>
                </a:solidFill>
              </a:rPr>
              <a:t>png</a:t>
            </a:r>
            <a:endParaRPr lang="en-US" sz="1800" b="1" dirty="0">
              <a:solidFill>
                <a:schemeClr val="tx1"/>
              </a:solidFill>
            </a:endParaRPr>
          </a:p>
          <a:p>
            <a:pPr marL="342900" indent="-342900" algn="l">
              <a:buClr>
                <a:srgbClr val="0070C0"/>
              </a:buClr>
              <a:buSzPct val="80000"/>
              <a:buFont typeface="Wingdings" pitchFamily="2" charset="2"/>
              <a:buChar char="u"/>
            </a:pPr>
            <a:r>
              <a:rPr lang="en-US" sz="1800" dirty="0">
                <a:solidFill>
                  <a:schemeClr val="tx1"/>
                </a:solidFill>
              </a:rPr>
              <a:t>There are others, but these are the essential “web” graphic formats you must use for the web.</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2"/>
              </a:rPr>
              <a:t>https://ucsc-extension.instructure.com/courses/3825/pages/1-dot-1-welcome?module_item_id=42202</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2019/10/6</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2</a:t>
            </a:fld>
            <a:endParaRPr lang="zh-TW" altLang="en-US"/>
          </a:p>
        </p:txBody>
      </p:sp>
      <p:sp>
        <p:nvSpPr>
          <p:cNvPr id="8" name="AutoShape 2" descr="Assignment icon">
            <a:extLst>
              <a:ext uri="{FF2B5EF4-FFF2-40B4-BE49-F238E27FC236}">
                <a16:creationId xmlns:a16="http://schemas.microsoft.com/office/drawing/2014/main" id="{BFDC7B18-3E77-4B92-ABBE-449724C78883}"/>
              </a:ext>
            </a:extLst>
          </p:cNvPr>
          <p:cNvSpPr>
            <a:spLocks noChangeAspect="1" noChangeArrowheads="1"/>
          </p:cNvSpPr>
          <p:nvPr/>
        </p:nvSpPr>
        <p:spPr bwMode="auto">
          <a:xfrm>
            <a:off x="730250" y="-3246438"/>
            <a:ext cx="381000" cy="3524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3" descr="Quiz icon">
            <a:extLst>
              <a:ext uri="{FF2B5EF4-FFF2-40B4-BE49-F238E27FC236}">
                <a16:creationId xmlns:a16="http://schemas.microsoft.com/office/drawing/2014/main" id="{C9F584D1-AB2D-4E2C-88D3-F8C50A375911}"/>
              </a:ext>
            </a:extLst>
          </p:cNvPr>
          <p:cNvSpPr>
            <a:spLocks noChangeAspect="1" noChangeArrowheads="1"/>
          </p:cNvSpPr>
          <p:nvPr/>
        </p:nvSpPr>
        <p:spPr bwMode="auto">
          <a:xfrm>
            <a:off x="730250" y="-1463675"/>
            <a:ext cx="400050" cy="381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4" descr="Discussion icon">
            <a:extLst>
              <a:ext uri="{FF2B5EF4-FFF2-40B4-BE49-F238E27FC236}">
                <a16:creationId xmlns:a16="http://schemas.microsoft.com/office/drawing/2014/main" id="{4033614E-38D0-4FB0-9C2B-AF4017FE1972}"/>
              </a:ext>
            </a:extLst>
          </p:cNvPr>
          <p:cNvSpPr>
            <a:spLocks noChangeAspect="1" noChangeArrowheads="1"/>
          </p:cNvSpPr>
          <p:nvPr/>
        </p:nvSpPr>
        <p:spPr bwMode="auto">
          <a:xfrm>
            <a:off x="730250" y="320675"/>
            <a:ext cx="381000" cy="3429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0601 Web Image</a:t>
            </a:r>
            <a:endParaRPr lang="zh-TW" altLang="en-US" b="1" dirty="0">
              <a:solidFill>
                <a:srgbClr val="FFFF00"/>
              </a:solidFill>
            </a:endParaRPr>
          </a:p>
        </p:txBody>
      </p:sp>
      <p:sp>
        <p:nvSpPr>
          <p:cNvPr id="3" name="副標題 2"/>
          <p:cNvSpPr>
            <a:spLocks noGrp="1"/>
          </p:cNvSpPr>
          <p:nvPr>
            <p:ph type="subTitle" idx="1"/>
          </p:nvPr>
        </p:nvSpPr>
        <p:spPr>
          <a:xfrm>
            <a:off x="501534" y="1320807"/>
            <a:ext cx="8185266" cy="318831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rPr>
              <a:t>0601 Web Image</a:t>
            </a:r>
          </a:p>
          <a:p>
            <a:pPr marL="342900" indent="-342900" algn="l">
              <a:buClr>
                <a:srgbClr val="0070C0"/>
              </a:buClr>
              <a:buSzPct val="80000"/>
              <a:buFont typeface="Wingdings" pitchFamily="2" charset="2"/>
              <a:buChar char="u"/>
            </a:pPr>
            <a:r>
              <a:rPr lang="en-US" sz="1800" b="1" dirty="0">
                <a:solidFill>
                  <a:schemeClr val="tx1"/>
                </a:solidFill>
              </a:rPr>
              <a:t>GIF or .gif (Graphics Interchange Format)</a:t>
            </a:r>
          </a:p>
          <a:p>
            <a:pPr marL="342900" indent="-342900" algn="l">
              <a:buClr>
                <a:srgbClr val="0070C0"/>
              </a:buClr>
              <a:buSzPct val="80000"/>
              <a:buFont typeface="Wingdings" pitchFamily="2" charset="2"/>
              <a:buChar char="u"/>
            </a:pPr>
            <a:r>
              <a:rPr lang="en-US" sz="1800" dirty="0">
                <a:solidFill>
                  <a:schemeClr val="tx1"/>
                </a:solidFill>
              </a:rPr>
              <a:t>are file formats used for images using solid colors, line art and supports up to </a:t>
            </a:r>
            <a:r>
              <a:rPr lang="en-US" sz="1800" b="1" dirty="0">
                <a:solidFill>
                  <a:schemeClr val="tx1"/>
                </a:solidFill>
              </a:rPr>
              <a:t>8 bits per pixel, </a:t>
            </a:r>
            <a:r>
              <a:rPr lang="en-US" sz="1800" dirty="0">
                <a:solidFill>
                  <a:schemeClr val="tx1"/>
                </a:solidFill>
              </a:rPr>
              <a:t>which allows for the use of </a:t>
            </a:r>
            <a:r>
              <a:rPr lang="en-US" sz="1800" b="1" dirty="0">
                <a:solidFill>
                  <a:schemeClr val="tx1"/>
                </a:solidFill>
              </a:rPr>
              <a:t>256 colors total</a:t>
            </a:r>
            <a:r>
              <a:rPr lang="en-US" sz="1800" dirty="0">
                <a:solidFill>
                  <a:schemeClr val="tx1"/>
                </a:solidFill>
              </a:rPr>
              <a:t>. </a:t>
            </a:r>
          </a:p>
          <a:p>
            <a:pPr marL="342900" indent="-342900" algn="l">
              <a:buClr>
                <a:srgbClr val="0070C0"/>
              </a:buClr>
              <a:buSzPct val="80000"/>
              <a:buFont typeface="Wingdings" pitchFamily="2" charset="2"/>
              <a:buChar char="u"/>
            </a:pPr>
            <a:r>
              <a:rPr lang="en-US" sz="1800" dirty="0">
                <a:solidFill>
                  <a:schemeClr val="tx1"/>
                </a:solidFill>
              </a:rPr>
              <a:t>The compression algorithm reduces colors and therefore is considered a “</a:t>
            </a:r>
            <a:r>
              <a:rPr lang="en-US" sz="1800" b="1" i="1" dirty="0">
                <a:solidFill>
                  <a:schemeClr val="tx1"/>
                </a:solidFill>
              </a:rPr>
              <a:t>lossless</a:t>
            </a:r>
            <a:r>
              <a:rPr lang="en-US" sz="1800" dirty="0">
                <a:solidFill>
                  <a:schemeClr val="tx1"/>
                </a:solidFill>
              </a:rPr>
              <a:t>” compression.</a:t>
            </a:r>
          </a:p>
          <a:p>
            <a:pPr marL="342900" indent="-342900" algn="l">
              <a:buClr>
                <a:srgbClr val="0070C0"/>
              </a:buClr>
              <a:buSzPct val="80000"/>
              <a:buFont typeface="Wingdings" pitchFamily="2" charset="2"/>
              <a:buChar char="u"/>
            </a:pPr>
            <a:r>
              <a:rPr lang="en-US" sz="1800" dirty="0">
                <a:solidFill>
                  <a:schemeClr val="tx1"/>
                </a:solidFill>
              </a:rPr>
              <a:t>This format allows you to do two things </a:t>
            </a:r>
            <a:r>
              <a:rPr lang="en-US" sz="1800" b="1" dirty="0">
                <a:solidFill>
                  <a:schemeClr val="tx1"/>
                </a:solidFill>
              </a:rPr>
              <a:t>.jpg </a:t>
            </a:r>
            <a:r>
              <a:rPr lang="en-US" sz="1800" dirty="0">
                <a:solidFill>
                  <a:schemeClr val="tx1"/>
                </a:solidFill>
              </a:rPr>
              <a:t>and </a:t>
            </a:r>
            <a:r>
              <a:rPr lang="en-US" sz="1800" b="1" dirty="0">
                <a:solidFill>
                  <a:schemeClr val="tx1"/>
                </a:solidFill>
              </a:rPr>
              <a:t>.</a:t>
            </a:r>
            <a:r>
              <a:rPr lang="en-US" sz="1800" b="1" dirty="0" err="1">
                <a:solidFill>
                  <a:schemeClr val="tx1"/>
                </a:solidFill>
              </a:rPr>
              <a:t>png</a:t>
            </a:r>
            <a:r>
              <a:rPr lang="en-US" sz="1800" b="1" dirty="0">
                <a:solidFill>
                  <a:schemeClr val="tx1"/>
                </a:solidFill>
              </a:rPr>
              <a:t> </a:t>
            </a:r>
            <a:r>
              <a:rPr lang="en-US" sz="1800" dirty="0">
                <a:solidFill>
                  <a:schemeClr val="tx1"/>
                </a:solidFill>
              </a:rPr>
              <a:t>formats cannot do. </a:t>
            </a:r>
          </a:p>
          <a:p>
            <a:pPr marL="800100" lvl="1" indent="-342900" algn="l">
              <a:buClr>
                <a:srgbClr val="0070C0"/>
              </a:buClr>
              <a:buSzPct val="80000"/>
              <a:buFont typeface="Wingdings" pitchFamily="2" charset="2"/>
              <a:buChar char="u"/>
            </a:pPr>
            <a:r>
              <a:rPr lang="en-US" sz="1800" dirty="0">
                <a:solidFill>
                  <a:schemeClr val="tx1"/>
                </a:solidFill>
              </a:rPr>
              <a:t>Pixels are either 100% on or 100% off, meaning that you can apply transparency (100% off to a particular color) and</a:t>
            </a:r>
          </a:p>
          <a:p>
            <a:pPr marL="800100" lvl="1" indent="-342900" algn="l">
              <a:buClr>
                <a:srgbClr val="0070C0"/>
              </a:buClr>
              <a:buSzPct val="80000"/>
              <a:buFont typeface="Wingdings" pitchFamily="2" charset="2"/>
              <a:buChar char="u"/>
            </a:pPr>
            <a:r>
              <a:rPr lang="en-US" sz="1800" dirty="0">
                <a:solidFill>
                  <a:schemeClr val="tx1"/>
                </a:solidFill>
              </a:rPr>
              <a:t>GIF is a multi-image format, which means you can create animation.</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2"/>
              </a:rPr>
              <a:t>https://ucsc-extension.instructure.com/courses/3825/pages/1-dot-1-welcome?module_item_id=42202</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2019/10/6</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3</a:t>
            </a:fld>
            <a:endParaRPr lang="zh-TW" altLang="en-US"/>
          </a:p>
        </p:txBody>
      </p:sp>
      <p:sp>
        <p:nvSpPr>
          <p:cNvPr id="8" name="AutoShape 2" descr="Assignment icon">
            <a:extLst>
              <a:ext uri="{FF2B5EF4-FFF2-40B4-BE49-F238E27FC236}">
                <a16:creationId xmlns:a16="http://schemas.microsoft.com/office/drawing/2014/main" id="{BFDC7B18-3E77-4B92-ABBE-449724C78883}"/>
              </a:ext>
            </a:extLst>
          </p:cNvPr>
          <p:cNvSpPr>
            <a:spLocks noChangeAspect="1" noChangeArrowheads="1"/>
          </p:cNvSpPr>
          <p:nvPr/>
        </p:nvSpPr>
        <p:spPr bwMode="auto">
          <a:xfrm>
            <a:off x="730250" y="-3246438"/>
            <a:ext cx="381000" cy="3524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3" descr="Quiz icon">
            <a:extLst>
              <a:ext uri="{FF2B5EF4-FFF2-40B4-BE49-F238E27FC236}">
                <a16:creationId xmlns:a16="http://schemas.microsoft.com/office/drawing/2014/main" id="{C9F584D1-AB2D-4E2C-88D3-F8C50A375911}"/>
              </a:ext>
            </a:extLst>
          </p:cNvPr>
          <p:cNvSpPr>
            <a:spLocks noChangeAspect="1" noChangeArrowheads="1"/>
          </p:cNvSpPr>
          <p:nvPr/>
        </p:nvSpPr>
        <p:spPr bwMode="auto">
          <a:xfrm>
            <a:off x="730250" y="-1463675"/>
            <a:ext cx="400050" cy="381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4" descr="Discussion icon">
            <a:extLst>
              <a:ext uri="{FF2B5EF4-FFF2-40B4-BE49-F238E27FC236}">
                <a16:creationId xmlns:a16="http://schemas.microsoft.com/office/drawing/2014/main" id="{4033614E-38D0-4FB0-9C2B-AF4017FE1972}"/>
              </a:ext>
            </a:extLst>
          </p:cNvPr>
          <p:cNvSpPr>
            <a:spLocks noChangeAspect="1" noChangeArrowheads="1"/>
          </p:cNvSpPr>
          <p:nvPr/>
        </p:nvSpPr>
        <p:spPr bwMode="auto">
          <a:xfrm>
            <a:off x="730250" y="320675"/>
            <a:ext cx="381000" cy="3429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40211958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0601 Web Image</a:t>
            </a:r>
            <a:endParaRPr lang="zh-TW" altLang="en-US" b="1" dirty="0">
              <a:solidFill>
                <a:srgbClr val="FFFF00"/>
              </a:solidFill>
            </a:endParaRPr>
          </a:p>
        </p:txBody>
      </p:sp>
      <p:sp>
        <p:nvSpPr>
          <p:cNvPr id="3" name="副標題 2"/>
          <p:cNvSpPr>
            <a:spLocks noGrp="1"/>
          </p:cNvSpPr>
          <p:nvPr>
            <p:ph type="subTitle" idx="1"/>
          </p:nvPr>
        </p:nvSpPr>
        <p:spPr>
          <a:xfrm>
            <a:off x="501534" y="1320807"/>
            <a:ext cx="8185266" cy="2612249"/>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rPr>
              <a:t>0601 Web Image</a:t>
            </a:r>
          </a:p>
          <a:p>
            <a:pPr marL="342900" indent="-342900" algn="l">
              <a:buClr>
                <a:srgbClr val="0070C0"/>
              </a:buClr>
              <a:buSzPct val="80000"/>
              <a:buFont typeface="Wingdings" pitchFamily="2" charset="2"/>
              <a:buChar char="u"/>
            </a:pPr>
            <a:r>
              <a:rPr lang="en-US" sz="1800" b="1" dirty="0">
                <a:solidFill>
                  <a:schemeClr val="tx1"/>
                </a:solidFill>
              </a:rPr>
              <a:t>JPEG or .jpg (Joint Photographic Experts Group)</a:t>
            </a:r>
          </a:p>
          <a:p>
            <a:pPr marL="342900" indent="-342900" algn="l">
              <a:buClr>
                <a:srgbClr val="0070C0"/>
              </a:buClr>
              <a:buSzPct val="80000"/>
              <a:buFont typeface="Wingdings" pitchFamily="2" charset="2"/>
              <a:buChar char="u"/>
            </a:pPr>
            <a:r>
              <a:rPr lang="en-US" sz="1800" dirty="0">
                <a:solidFill>
                  <a:schemeClr val="tx1"/>
                </a:solidFill>
              </a:rPr>
              <a:t>is a file format that works well for photographic material. An image that contains smooth variations of colors is also a good for .jpg file format.  </a:t>
            </a:r>
          </a:p>
          <a:p>
            <a:pPr marL="342900" indent="-342900" algn="l">
              <a:buClr>
                <a:srgbClr val="0070C0"/>
              </a:buClr>
              <a:buSzPct val="80000"/>
              <a:buFont typeface="Wingdings" pitchFamily="2" charset="2"/>
              <a:buChar char="u"/>
            </a:pPr>
            <a:r>
              <a:rPr lang="en-US" sz="1800" dirty="0">
                <a:solidFill>
                  <a:schemeClr val="tx1"/>
                </a:solidFill>
              </a:rPr>
              <a:t>A .jpg is a </a:t>
            </a:r>
            <a:r>
              <a:rPr lang="en-US" sz="1800" b="1" i="1" dirty="0">
                <a:solidFill>
                  <a:schemeClr val="tx1"/>
                </a:solidFill>
              </a:rPr>
              <a:t>lossy</a:t>
            </a:r>
            <a:r>
              <a:rPr lang="en-US" sz="1800" dirty="0">
                <a:solidFill>
                  <a:schemeClr val="tx1"/>
                </a:solidFill>
              </a:rPr>
              <a:t> compression format which means that the encoding process discards some of it’s data each time you compress the file, which is why you will see an image deteriorate over time if you save a .jpg file over and over again.  </a:t>
            </a:r>
          </a:p>
          <a:p>
            <a:pPr marL="342900" indent="-342900" algn="l">
              <a:buClr>
                <a:srgbClr val="0070C0"/>
              </a:buClr>
              <a:buSzPct val="80000"/>
              <a:buFont typeface="Wingdings" pitchFamily="2" charset="2"/>
              <a:buChar char="u"/>
            </a:pPr>
            <a:r>
              <a:rPr lang="en-US" sz="1800" dirty="0">
                <a:solidFill>
                  <a:schemeClr val="tx1"/>
                </a:solidFill>
              </a:rPr>
              <a:t>It’s best to use a </a:t>
            </a:r>
            <a:r>
              <a:rPr lang="en-US" sz="1800" b="1" dirty="0">
                <a:solidFill>
                  <a:schemeClr val="tx1"/>
                </a:solidFill>
              </a:rPr>
              <a:t>.</a:t>
            </a:r>
            <a:r>
              <a:rPr lang="en-US" sz="1800" b="1" dirty="0" err="1">
                <a:solidFill>
                  <a:schemeClr val="tx1"/>
                </a:solidFill>
              </a:rPr>
              <a:t>psd</a:t>
            </a:r>
            <a:r>
              <a:rPr lang="en-US" sz="1800" b="1" dirty="0">
                <a:solidFill>
                  <a:schemeClr val="tx1"/>
                </a:solidFill>
              </a:rPr>
              <a:t> </a:t>
            </a:r>
            <a:r>
              <a:rPr lang="en-US" sz="1800" dirty="0">
                <a:solidFill>
                  <a:schemeClr val="tx1"/>
                </a:solidFill>
              </a:rPr>
              <a:t>or </a:t>
            </a:r>
            <a:r>
              <a:rPr lang="en-US" sz="1800" b="1" dirty="0">
                <a:solidFill>
                  <a:schemeClr val="tx1"/>
                </a:solidFill>
              </a:rPr>
              <a:t>.tiff </a:t>
            </a:r>
            <a:r>
              <a:rPr lang="en-US" sz="1800" dirty="0">
                <a:solidFill>
                  <a:schemeClr val="tx1"/>
                </a:solidFill>
              </a:rPr>
              <a:t>format and then save out to the </a:t>
            </a:r>
            <a:r>
              <a:rPr lang="en-US" sz="1800" b="1" dirty="0">
                <a:solidFill>
                  <a:schemeClr val="tx1"/>
                </a:solidFill>
              </a:rPr>
              <a:t>.jpg </a:t>
            </a:r>
            <a:r>
              <a:rPr lang="en-US" sz="1800" dirty="0">
                <a:solidFill>
                  <a:schemeClr val="tx1"/>
                </a:solidFill>
              </a:rPr>
              <a:t>format.</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2"/>
              </a:rPr>
              <a:t>https://ucsc-extension.instructure.com/courses/3825/pages/1-dot-1-welcome?module_item_id=42202</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2019/10/6</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4</a:t>
            </a:fld>
            <a:endParaRPr lang="zh-TW" altLang="en-US"/>
          </a:p>
        </p:txBody>
      </p:sp>
      <p:sp>
        <p:nvSpPr>
          <p:cNvPr id="8" name="AutoShape 2" descr="Assignment icon">
            <a:extLst>
              <a:ext uri="{FF2B5EF4-FFF2-40B4-BE49-F238E27FC236}">
                <a16:creationId xmlns:a16="http://schemas.microsoft.com/office/drawing/2014/main" id="{BFDC7B18-3E77-4B92-ABBE-449724C78883}"/>
              </a:ext>
            </a:extLst>
          </p:cNvPr>
          <p:cNvSpPr>
            <a:spLocks noChangeAspect="1" noChangeArrowheads="1"/>
          </p:cNvSpPr>
          <p:nvPr/>
        </p:nvSpPr>
        <p:spPr bwMode="auto">
          <a:xfrm>
            <a:off x="730250" y="-3246438"/>
            <a:ext cx="381000" cy="3524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3" descr="Quiz icon">
            <a:extLst>
              <a:ext uri="{FF2B5EF4-FFF2-40B4-BE49-F238E27FC236}">
                <a16:creationId xmlns:a16="http://schemas.microsoft.com/office/drawing/2014/main" id="{C9F584D1-AB2D-4E2C-88D3-F8C50A375911}"/>
              </a:ext>
            </a:extLst>
          </p:cNvPr>
          <p:cNvSpPr>
            <a:spLocks noChangeAspect="1" noChangeArrowheads="1"/>
          </p:cNvSpPr>
          <p:nvPr/>
        </p:nvSpPr>
        <p:spPr bwMode="auto">
          <a:xfrm>
            <a:off x="730250" y="-1463675"/>
            <a:ext cx="400050" cy="381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4" descr="Discussion icon">
            <a:extLst>
              <a:ext uri="{FF2B5EF4-FFF2-40B4-BE49-F238E27FC236}">
                <a16:creationId xmlns:a16="http://schemas.microsoft.com/office/drawing/2014/main" id="{4033614E-38D0-4FB0-9C2B-AF4017FE1972}"/>
              </a:ext>
            </a:extLst>
          </p:cNvPr>
          <p:cNvSpPr>
            <a:spLocks noChangeAspect="1" noChangeArrowheads="1"/>
          </p:cNvSpPr>
          <p:nvPr/>
        </p:nvSpPr>
        <p:spPr bwMode="auto">
          <a:xfrm>
            <a:off x="730250" y="320675"/>
            <a:ext cx="381000" cy="3429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41304188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0601 Web Image</a:t>
            </a:r>
            <a:endParaRPr lang="zh-TW" altLang="en-US" b="1" dirty="0">
              <a:solidFill>
                <a:srgbClr val="FFFF00"/>
              </a:solidFill>
            </a:endParaRPr>
          </a:p>
        </p:txBody>
      </p:sp>
      <p:sp>
        <p:nvSpPr>
          <p:cNvPr id="3" name="副標題 2"/>
          <p:cNvSpPr>
            <a:spLocks noGrp="1"/>
          </p:cNvSpPr>
          <p:nvPr>
            <p:ph type="subTitle" idx="1"/>
          </p:nvPr>
        </p:nvSpPr>
        <p:spPr>
          <a:xfrm>
            <a:off x="501534" y="1320806"/>
            <a:ext cx="8185266" cy="4772489"/>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rPr>
              <a:t>0601 Web Image</a:t>
            </a:r>
          </a:p>
          <a:p>
            <a:pPr marL="342900" indent="-342900" algn="l">
              <a:buClr>
                <a:srgbClr val="0070C0"/>
              </a:buClr>
              <a:buSzPct val="80000"/>
              <a:buFont typeface="Wingdings" pitchFamily="2" charset="2"/>
              <a:buChar char="u"/>
            </a:pPr>
            <a:r>
              <a:rPr lang="en-US" sz="1800" b="1" dirty="0">
                <a:solidFill>
                  <a:schemeClr val="tx1"/>
                </a:solidFill>
              </a:rPr>
              <a:t>PNG or .</a:t>
            </a:r>
            <a:r>
              <a:rPr lang="en-US" sz="1800" b="1" dirty="0" err="1">
                <a:solidFill>
                  <a:schemeClr val="tx1"/>
                </a:solidFill>
              </a:rPr>
              <a:t>png</a:t>
            </a:r>
            <a:r>
              <a:rPr lang="en-US" sz="1800" b="1" dirty="0">
                <a:solidFill>
                  <a:schemeClr val="tx1"/>
                </a:solidFill>
              </a:rPr>
              <a:t> (Portable Network Graphics)</a:t>
            </a:r>
          </a:p>
          <a:p>
            <a:pPr marL="342900" indent="-342900" algn="l">
              <a:buClr>
                <a:srgbClr val="0070C0"/>
              </a:buClr>
              <a:buSzPct val="80000"/>
              <a:buFont typeface="Wingdings" pitchFamily="2" charset="2"/>
              <a:buChar char="u"/>
            </a:pPr>
            <a:r>
              <a:rPr lang="en-US" sz="1800" dirty="0">
                <a:solidFill>
                  <a:schemeClr val="tx1"/>
                </a:solidFill>
              </a:rPr>
              <a:t>uses something called the </a:t>
            </a:r>
            <a:r>
              <a:rPr lang="en-US" sz="1800" b="1" dirty="0">
                <a:solidFill>
                  <a:schemeClr val="tx1"/>
                </a:solidFill>
              </a:rPr>
              <a:t>DEFLATE compression method </a:t>
            </a:r>
            <a:r>
              <a:rPr lang="en-US" sz="1800" dirty="0">
                <a:solidFill>
                  <a:schemeClr val="tx1"/>
                </a:solidFill>
              </a:rPr>
              <a:t>(similar to .zip compression algorithm). </a:t>
            </a:r>
          </a:p>
          <a:p>
            <a:pPr marL="342900" indent="-342900" algn="l">
              <a:buClr>
                <a:srgbClr val="0070C0"/>
              </a:buClr>
              <a:buSzPct val="80000"/>
              <a:buFont typeface="Wingdings" pitchFamily="2" charset="2"/>
              <a:buChar char="u"/>
            </a:pPr>
            <a:r>
              <a:rPr lang="en-US" sz="1800" dirty="0">
                <a:solidFill>
                  <a:schemeClr val="tx1"/>
                </a:solidFill>
              </a:rPr>
              <a:t>It is, like .gif compression, a </a:t>
            </a:r>
            <a:r>
              <a:rPr lang="en-US" sz="1800" b="1" dirty="0">
                <a:solidFill>
                  <a:schemeClr val="tx1"/>
                </a:solidFill>
              </a:rPr>
              <a:t>lossless</a:t>
            </a:r>
            <a:r>
              <a:rPr lang="en-US" sz="1800" dirty="0">
                <a:solidFill>
                  <a:schemeClr val="tx1"/>
                </a:solidFill>
              </a:rPr>
              <a:t> compression. </a:t>
            </a:r>
          </a:p>
          <a:p>
            <a:pPr marL="342900" indent="-342900" algn="l">
              <a:buClr>
                <a:srgbClr val="0070C0"/>
              </a:buClr>
              <a:buSzPct val="80000"/>
              <a:buFont typeface="Wingdings" pitchFamily="2" charset="2"/>
              <a:buChar char="u"/>
            </a:pPr>
            <a:r>
              <a:rPr lang="en-US" sz="1800" dirty="0">
                <a:solidFill>
                  <a:schemeClr val="tx1"/>
                </a:solidFill>
              </a:rPr>
              <a:t>Like .jpg, it is a single image format so it does not support animation like .gif compression allows.</a:t>
            </a:r>
          </a:p>
          <a:p>
            <a:pPr marL="342900" indent="-342900" algn="l">
              <a:buClr>
                <a:srgbClr val="0070C0"/>
              </a:buClr>
              <a:buSzPct val="80000"/>
              <a:buFont typeface="Wingdings" pitchFamily="2" charset="2"/>
              <a:buChar char="u"/>
            </a:pPr>
            <a:r>
              <a:rPr lang="en-US" sz="1800" dirty="0">
                <a:solidFill>
                  <a:schemeClr val="tx1"/>
                </a:solidFill>
              </a:rPr>
              <a:t>However, unlike .jpg and .gif, it can support alpha transparency meaning it has the ability to </a:t>
            </a:r>
            <a:r>
              <a:rPr lang="en-US" sz="1800" b="1" dirty="0">
                <a:solidFill>
                  <a:schemeClr val="tx1"/>
                </a:solidFill>
              </a:rPr>
              <a:t>hold 50% transparent </a:t>
            </a:r>
            <a:r>
              <a:rPr lang="en-US" sz="1800" dirty="0">
                <a:solidFill>
                  <a:schemeClr val="tx1"/>
                </a:solidFill>
              </a:rPr>
              <a:t>(gif only does 100% transparency).</a:t>
            </a:r>
          </a:p>
          <a:p>
            <a:pPr marL="342900" indent="-342900" algn="l">
              <a:buClr>
                <a:srgbClr val="0070C0"/>
              </a:buClr>
              <a:buSzPct val="80000"/>
              <a:buFont typeface="Wingdings" pitchFamily="2" charset="2"/>
              <a:buChar char="u"/>
            </a:pPr>
            <a:r>
              <a:rPr lang="en-US" sz="1800" dirty="0">
                <a:solidFill>
                  <a:schemeClr val="tx1"/>
                </a:solidFill>
              </a:rPr>
              <a:t>It has only been recently that all of today’s browsers support .</a:t>
            </a:r>
            <a:r>
              <a:rPr lang="en-US" sz="1800" dirty="0" err="1">
                <a:solidFill>
                  <a:schemeClr val="tx1"/>
                </a:solidFill>
              </a:rPr>
              <a:t>png</a:t>
            </a:r>
            <a:r>
              <a:rPr lang="en-US" sz="1800" dirty="0">
                <a:solidFill>
                  <a:schemeClr val="tx1"/>
                </a:solidFill>
              </a:rPr>
              <a:t> (especially transparency, which IE6 did not support).</a:t>
            </a:r>
          </a:p>
          <a:p>
            <a:pPr marL="342900" indent="-342900" algn="l">
              <a:buClr>
                <a:srgbClr val="0070C0"/>
              </a:buClr>
              <a:buSzPct val="80000"/>
              <a:buFont typeface="Wingdings" pitchFamily="2" charset="2"/>
              <a:buChar char="u"/>
            </a:pPr>
            <a:r>
              <a:rPr lang="en-US" sz="1800" dirty="0">
                <a:solidFill>
                  <a:schemeClr val="tx1"/>
                </a:solidFill>
              </a:rPr>
              <a:t>There is a png-8 and png-24.</a:t>
            </a:r>
          </a:p>
          <a:p>
            <a:pPr marL="342900" indent="-342900" algn="l">
              <a:buClr>
                <a:srgbClr val="0070C0"/>
              </a:buClr>
              <a:buSzPct val="80000"/>
              <a:buFont typeface="Wingdings" pitchFamily="2" charset="2"/>
              <a:buChar char="u"/>
            </a:pPr>
            <a:r>
              <a:rPr lang="en-US" sz="1800" b="1" dirty="0">
                <a:solidFill>
                  <a:schemeClr val="tx1"/>
                </a:solidFill>
              </a:rPr>
              <a:t>PNG-8 is essentially the same as .gif in terms of color limitations (256 colors) </a:t>
            </a:r>
            <a:r>
              <a:rPr lang="en-US" sz="1800" dirty="0">
                <a:solidFill>
                  <a:schemeClr val="tx1"/>
                </a:solidFill>
              </a:rPr>
              <a:t>but allows for alpha transparency.</a:t>
            </a:r>
          </a:p>
          <a:p>
            <a:pPr marL="342900" indent="-342900" algn="l">
              <a:buClr>
                <a:srgbClr val="0070C0"/>
              </a:buClr>
              <a:buSzPct val="80000"/>
              <a:buFont typeface="Wingdings" pitchFamily="2" charset="2"/>
              <a:buChar char="u"/>
            </a:pPr>
            <a:r>
              <a:rPr lang="en-US" sz="1800" b="1" dirty="0">
                <a:solidFill>
                  <a:schemeClr val="tx1"/>
                </a:solidFill>
              </a:rPr>
              <a:t>PNG-24 allows for a much broader range of colors</a:t>
            </a:r>
            <a:r>
              <a:rPr lang="en-US" sz="1800" dirty="0">
                <a:solidFill>
                  <a:schemeClr val="tx1"/>
                </a:solidFill>
              </a:rPr>
              <a:t>.</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2"/>
              </a:rPr>
              <a:t>https://ucsc-extension.instructure.com/courses/3825/pages/1-dot-1-welcome?module_item_id=42202</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2019/10/6</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5</a:t>
            </a:fld>
            <a:endParaRPr lang="zh-TW" altLang="en-US"/>
          </a:p>
        </p:txBody>
      </p:sp>
      <p:sp>
        <p:nvSpPr>
          <p:cNvPr id="8" name="AutoShape 2" descr="Assignment icon">
            <a:extLst>
              <a:ext uri="{FF2B5EF4-FFF2-40B4-BE49-F238E27FC236}">
                <a16:creationId xmlns:a16="http://schemas.microsoft.com/office/drawing/2014/main" id="{BFDC7B18-3E77-4B92-ABBE-449724C78883}"/>
              </a:ext>
            </a:extLst>
          </p:cNvPr>
          <p:cNvSpPr>
            <a:spLocks noChangeAspect="1" noChangeArrowheads="1"/>
          </p:cNvSpPr>
          <p:nvPr/>
        </p:nvSpPr>
        <p:spPr bwMode="auto">
          <a:xfrm>
            <a:off x="730250" y="-3246438"/>
            <a:ext cx="381000" cy="3524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3" descr="Quiz icon">
            <a:extLst>
              <a:ext uri="{FF2B5EF4-FFF2-40B4-BE49-F238E27FC236}">
                <a16:creationId xmlns:a16="http://schemas.microsoft.com/office/drawing/2014/main" id="{C9F584D1-AB2D-4E2C-88D3-F8C50A375911}"/>
              </a:ext>
            </a:extLst>
          </p:cNvPr>
          <p:cNvSpPr>
            <a:spLocks noChangeAspect="1" noChangeArrowheads="1"/>
          </p:cNvSpPr>
          <p:nvPr/>
        </p:nvSpPr>
        <p:spPr bwMode="auto">
          <a:xfrm>
            <a:off x="730250" y="-1463675"/>
            <a:ext cx="400050" cy="381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4" descr="Discussion icon">
            <a:extLst>
              <a:ext uri="{FF2B5EF4-FFF2-40B4-BE49-F238E27FC236}">
                <a16:creationId xmlns:a16="http://schemas.microsoft.com/office/drawing/2014/main" id="{4033614E-38D0-4FB0-9C2B-AF4017FE1972}"/>
              </a:ext>
            </a:extLst>
          </p:cNvPr>
          <p:cNvSpPr>
            <a:spLocks noChangeAspect="1" noChangeArrowheads="1"/>
          </p:cNvSpPr>
          <p:nvPr/>
        </p:nvSpPr>
        <p:spPr bwMode="auto">
          <a:xfrm>
            <a:off x="730250" y="320675"/>
            <a:ext cx="381000" cy="3429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6337605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0601.1 Web Image Video</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2019/10/6</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6</a:t>
            </a:fld>
            <a:endParaRPr lang="zh-TW" altLang="en-US"/>
          </a:p>
        </p:txBody>
      </p:sp>
      <p:pic>
        <p:nvPicPr>
          <p:cNvPr id="4" name="Picture 3">
            <a:extLst>
              <a:ext uri="{FF2B5EF4-FFF2-40B4-BE49-F238E27FC236}">
                <a16:creationId xmlns:a16="http://schemas.microsoft.com/office/drawing/2014/main" id="{A7774BF0-197A-4F81-B53C-A020CE8BC390}"/>
              </a:ext>
            </a:extLst>
          </p:cNvPr>
          <p:cNvPicPr>
            <a:picLocks noChangeAspect="1"/>
          </p:cNvPicPr>
          <p:nvPr/>
        </p:nvPicPr>
        <p:blipFill>
          <a:blip r:embed="rId2"/>
          <a:stretch>
            <a:fillRect/>
          </a:stretch>
        </p:blipFill>
        <p:spPr>
          <a:xfrm>
            <a:off x="4032243" y="3678058"/>
            <a:ext cx="855578" cy="889224"/>
          </a:xfrm>
          <a:prstGeom prst="rect">
            <a:avLst/>
          </a:prstGeom>
        </p:spPr>
      </p:pic>
    </p:spTree>
    <p:extLst>
      <p:ext uri="{BB962C8B-B14F-4D97-AF65-F5344CB8AC3E}">
        <p14:creationId xmlns:p14="http://schemas.microsoft.com/office/powerpoint/2010/main" val="6744763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0601.1 Web Image Video</a:t>
            </a:r>
            <a:endParaRPr lang="zh-TW" altLang="en-US" b="1" dirty="0">
              <a:solidFill>
                <a:srgbClr val="FFFF00"/>
              </a:solidFill>
            </a:endParaRPr>
          </a:p>
        </p:txBody>
      </p:sp>
      <p:sp>
        <p:nvSpPr>
          <p:cNvPr id="3" name="副標題 2"/>
          <p:cNvSpPr>
            <a:spLocks noGrp="1"/>
          </p:cNvSpPr>
          <p:nvPr>
            <p:ph type="subTitle" idx="1"/>
          </p:nvPr>
        </p:nvSpPr>
        <p:spPr>
          <a:xfrm>
            <a:off x="501534" y="1320806"/>
            <a:ext cx="8185266" cy="39861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rPr>
              <a:t>0601.1 Web Image Video</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2"/>
              </a:rPr>
              <a:t>https://ucsc-extension.instructure.com/courses/3825/pages/1-dot-1-welcome?module_item_id=42202</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2019/10/6</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7</a:t>
            </a:fld>
            <a:endParaRPr lang="zh-TW" altLang="en-US"/>
          </a:p>
        </p:txBody>
      </p:sp>
      <p:sp>
        <p:nvSpPr>
          <p:cNvPr id="8" name="AutoShape 2" descr="Assignment icon">
            <a:extLst>
              <a:ext uri="{FF2B5EF4-FFF2-40B4-BE49-F238E27FC236}">
                <a16:creationId xmlns:a16="http://schemas.microsoft.com/office/drawing/2014/main" id="{BFDC7B18-3E77-4B92-ABBE-449724C78883}"/>
              </a:ext>
            </a:extLst>
          </p:cNvPr>
          <p:cNvSpPr>
            <a:spLocks noChangeAspect="1" noChangeArrowheads="1"/>
          </p:cNvSpPr>
          <p:nvPr/>
        </p:nvSpPr>
        <p:spPr bwMode="auto">
          <a:xfrm>
            <a:off x="730250" y="-3246438"/>
            <a:ext cx="381000" cy="3524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3" descr="Quiz icon">
            <a:extLst>
              <a:ext uri="{FF2B5EF4-FFF2-40B4-BE49-F238E27FC236}">
                <a16:creationId xmlns:a16="http://schemas.microsoft.com/office/drawing/2014/main" id="{C9F584D1-AB2D-4E2C-88D3-F8C50A375911}"/>
              </a:ext>
            </a:extLst>
          </p:cNvPr>
          <p:cNvSpPr>
            <a:spLocks noChangeAspect="1" noChangeArrowheads="1"/>
          </p:cNvSpPr>
          <p:nvPr/>
        </p:nvSpPr>
        <p:spPr bwMode="auto">
          <a:xfrm>
            <a:off x="730250" y="-1463675"/>
            <a:ext cx="400050" cy="381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4" descr="Discussion icon">
            <a:extLst>
              <a:ext uri="{FF2B5EF4-FFF2-40B4-BE49-F238E27FC236}">
                <a16:creationId xmlns:a16="http://schemas.microsoft.com/office/drawing/2014/main" id="{4033614E-38D0-4FB0-9C2B-AF4017FE1972}"/>
              </a:ext>
            </a:extLst>
          </p:cNvPr>
          <p:cNvSpPr>
            <a:spLocks noChangeAspect="1" noChangeArrowheads="1"/>
          </p:cNvSpPr>
          <p:nvPr/>
        </p:nvSpPr>
        <p:spPr bwMode="auto">
          <a:xfrm>
            <a:off x="730250" y="320675"/>
            <a:ext cx="381000" cy="3429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a:extLst>
              <a:ext uri="{FF2B5EF4-FFF2-40B4-BE49-F238E27FC236}">
                <a16:creationId xmlns:a16="http://schemas.microsoft.com/office/drawing/2014/main" id="{21B47F1D-1D72-4239-8E48-A9C2BE72BB55}"/>
              </a:ext>
            </a:extLst>
          </p:cNvPr>
          <p:cNvPicPr>
            <a:picLocks noChangeAspect="1"/>
          </p:cNvPicPr>
          <p:nvPr/>
        </p:nvPicPr>
        <p:blipFill>
          <a:blip r:embed="rId3"/>
          <a:stretch>
            <a:fillRect/>
          </a:stretch>
        </p:blipFill>
        <p:spPr>
          <a:xfrm>
            <a:off x="2590800" y="1876909"/>
            <a:ext cx="3286125" cy="838200"/>
          </a:xfrm>
          <a:prstGeom prst="rect">
            <a:avLst/>
          </a:prstGeom>
          <a:ln>
            <a:solidFill>
              <a:srgbClr val="C00000"/>
            </a:solidFill>
          </a:ln>
        </p:spPr>
      </p:pic>
      <p:pic>
        <p:nvPicPr>
          <p:cNvPr id="11" name="Picture 10">
            <a:extLst>
              <a:ext uri="{FF2B5EF4-FFF2-40B4-BE49-F238E27FC236}">
                <a16:creationId xmlns:a16="http://schemas.microsoft.com/office/drawing/2014/main" id="{28300D42-5C3B-41EF-B85E-3BEE74946FFE}"/>
              </a:ext>
            </a:extLst>
          </p:cNvPr>
          <p:cNvPicPr>
            <a:picLocks noChangeAspect="1"/>
          </p:cNvPicPr>
          <p:nvPr/>
        </p:nvPicPr>
        <p:blipFill>
          <a:blip r:embed="rId4"/>
          <a:stretch>
            <a:fillRect/>
          </a:stretch>
        </p:blipFill>
        <p:spPr>
          <a:xfrm>
            <a:off x="1151611" y="2825253"/>
            <a:ext cx="6553200" cy="3420952"/>
          </a:xfrm>
          <a:prstGeom prst="rect">
            <a:avLst/>
          </a:prstGeom>
          <a:ln>
            <a:solidFill>
              <a:srgbClr val="C00000"/>
            </a:solidFill>
          </a:ln>
        </p:spPr>
      </p:pic>
    </p:spTree>
    <p:extLst>
      <p:ext uri="{BB962C8B-B14F-4D97-AF65-F5344CB8AC3E}">
        <p14:creationId xmlns:p14="http://schemas.microsoft.com/office/powerpoint/2010/main" val="36745980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0601.1 Web Image Video</a:t>
            </a:r>
            <a:endParaRPr lang="zh-TW" altLang="en-US" b="1" dirty="0">
              <a:solidFill>
                <a:srgbClr val="FFFF00"/>
              </a:solidFill>
            </a:endParaRPr>
          </a:p>
        </p:txBody>
      </p:sp>
      <p:sp>
        <p:nvSpPr>
          <p:cNvPr id="3" name="副標題 2"/>
          <p:cNvSpPr>
            <a:spLocks noGrp="1"/>
          </p:cNvSpPr>
          <p:nvPr>
            <p:ph type="subTitle" idx="1"/>
          </p:nvPr>
        </p:nvSpPr>
        <p:spPr>
          <a:xfrm>
            <a:off x="501534" y="1320806"/>
            <a:ext cx="8185266" cy="39861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rPr>
              <a:t>0601.1 Web Image Video</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2"/>
              </a:rPr>
              <a:t>https://ucsc-extension.instructure.com/courses/3825/pages/1-dot-1-welcome?module_item_id=42202</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2019/10/6</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8</a:t>
            </a:fld>
            <a:endParaRPr lang="zh-TW" altLang="en-US"/>
          </a:p>
        </p:txBody>
      </p:sp>
      <p:sp>
        <p:nvSpPr>
          <p:cNvPr id="8" name="AutoShape 2" descr="Assignment icon">
            <a:extLst>
              <a:ext uri="{FF2B5EF4-FFF2-40B4-BE49-F238E27FC236}">
                <a16:creationId xmlns:a16="http://schemas.microsoft.com/office/drawing/2014/main" id="{BFDC7B18-3E77-4B92-ABBE-449724C78883}"/>
              </a:ext>
            </a:extLst>
          </p:cNvPr>
          <p:cNvSpPr>
            <a:spLocks noChangeAspect="1" noChangeArrowheads="1"/>
          </p:cNvSpPr>
          <p:nvPr/>
        </p:nvSpPr>
        <p:spPr bwMode="auto">
          <a:xfrm>
            <a:off x="730250" y="-3246438"/>
            <a:ext cx="381000" cy="3524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3" descr="Quiz icon">
            <a:extLst>
              <a:ext uri="{FF2B5EF4-FFF2-40B4-BE49-F238E27FC236}">
                <a16:creationId xmlns:a16="http://schemas.microsoft.com/office/drawing/2014/main" id="{C9F584D1-AB2D-4E2C-88D3-F8C50A375911}"/>
              </a:ext>
            </a:extLst>
          </p:cNvPr>
          <p:cNvSpPr>
            <a:spLocks noChangeAspect="1" noChangeArrowheads="1"/>
          </p:cNvSpPr>
          <p:nvPr/>
        </p:nvSpPr>
        <p:spPr bwMode="auto">
          <a:xfrm>
            <a:off x="730250" y="-1463675"/>
            <a:ext cx="400050" cy="381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4" descr="Discussion icon">
            <a:extLst>
              <a:ext uri="{FF2B5EF4-FFF2-40B4-BE49-F238E27FC236}">
                <a16:creationId xmlns:a16="http://schemas.microsoft.com/office/drawing/2014/main" id="{4033614E-38D0-4FB0-9C2B-AF4017FE1972}"/>
              </a:ext>
            </a:extLst>
          </p:cNvPr>
          <p:cNvSpPr>
            <a:spLocks noChangeAspect="1" noChangeArrowheads="1"/>
          </p:cNvSpPr>
          <p:nvPr/>
        </p:nvSpPr>
        <p:spPr bwMode="auto">
          <a:xfrm>
            <a:off x="730250" y="320675"/>
            <a:ext cx="381000" cy="3429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2" name="Picture 11">
            <a:extLst>
              <a:ext uri="{FF2B5EF4-FFF2-40B4-BE49-F238E27FC236}">
                <a16:creationId xmlns:a16="http://schemas.microsoft.com/office/drawing/2014/main" id="{4A81F08D-EB75-4AA0-ACB6-1B00A4099A99}"/>
              </a:ext>
            </a:extLst>
          </p:cNvPr>
          <p:cNvPicPr>
            <a:picLocks noChangeAspect="1"/>
          </p:cNvPicPr>
          <p:nvPr/>
        </p:nvPicPr>
        <p:blipFill>
          <a:blip r:embed="rId3"/>
          <a:stretch>
            <a:fillRect/>
          </a:stretch>
        </p:blipFill>
        <p:spPr>
          <a:xfrm>
            <a:off x="1111250" y="2017216"/>
            <a:ext cx="6553200" cy="3485237"/>
          </a:xfrm>
          <a:prstGeom prst="rect">
            <a:avLst/>
          </a:prstGeom>
          <a:ln>
            <a:solidFill>
              <a:srgbClr val="C00000"/>
            </a:solidFill>
          </a:ln>
        </p:spPr>
      </p:pic>
    </p:spTree>
    <p:extLst>
      <p:ext uri="{BB962C8B-B14F-4D97-AF65-F5344CB8AC3E}">
        <p14:creationId xmlns:p14="http://schemas.microsoft.com/office/powerpoint/2010/main" val="21947668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0601.1 Web Image Video</a:t>
            </a:r>
            <a:endParaRPr lang="zh-TW" altLang="en-US" b="1" dirty="0">
              <a:solidFill>
                <a:srgbClr val="FFFF00"/>
              </a:solidFill>
            </a:endParaRPr>
          </a:p>
        </p:txBody>
      </p:sp>
      <p:sp>
        <p:nvSpPr>
          <p:cNvPr id="3" name="副標題 2"/>
          <p:cNvSpPr>
            <a:spLocks noGrp="1"/>
          </p:cNvSpPr>
          <p:nvPr>
            <p:ph type="subTitle" idx="1"/>
          </p:nvPr>
        </p:nvSpPr>
        <p:spPr>
          <a:xfrm>
            <a:off x="501534" y="1320806"/>
            <a:ext cx="8185266" cy="39861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rPr>
              <a:t>0601.1 Web Image Video</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2"/>
              </a:rPr>
              <a:t>https://ucsc-extension.instructure.com/courses/3825/pages/1-dot-1-welcome?module_item_id=42202</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2019/10/6</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9</a:t>
            </a:fld>
            <a:endParaRPr lang="zh-TW" altLang="en-US"/>
          </a:p>
        </p:txBody>
      </p:sp>
      <p:sp>
        <p:nvSpPr>
          <p:cNvPr id="8" name="AutoShape 2" descr="Assignment icon">
            <a:extLst>
              <a:ext uri="{FF2B5EF4-FFF2-40B4-BE49-F238E27FC236}">
                <a16:creationId xmlns:a16="http://schemas.microsoft.com/office/drawing/2014/main" id="{BFDC7B18-3E77-4B92-ABBE-449724C78883}"/>
              </a:ext>
            </a:extLst>
          </p:cNvPr>
          <p:cNvSpPr>
            <a:spLocks noChangeAspect="1" noChangeArrowheads="1"/>
          </p:cNvSpPr>
          <p:nvPr/>
        </p:nvSpPr>
        <p:spPr bwMode="auto">
          <a:xfrm>
            <a:off x="730250" y="-3246438"/>
            <a:ext cx="381000" cy="3524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3" descr="Quiz icon">
            <a:extLst>
              <a:ext uri="{FF2B5EF4-FFF2-40B4-BE49-F238E27FC236}">
                <a16:creationId xmlns:a16="http://schemas.microsoft.com/office/drawing/2014/main" id="{C9F584D1-AB2D-4E2C-88D3-F8C50A375911}"/>
              </a:ext>
            </a:extLst>
          </p:cNvPr>
          <p:cNvSpPr>
            <a:spLocks noChangeAspect="1" noChangeArrowheads="1"/>
          </p:cNvSpPr>
          <p:nvPr/>
        </p:nvSpPr>
        <p:spPr bwMode="auto">
          <a:xfrm>
            <a:off x="730250" y="-1463675"/>
            <a:ext cx="400050" cy="381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4" descr="Discussion icon">
            <a:extLst>
              <a:ext uri="{FF2B5EF4-FFF2-40B4-BE49-F238E27FC236}">
                <a16:creationId xmlns:a16="http://schemas.microsoft.com/office/drawing/2014/main" id="{4033614E-38D0-4FB0-9C2B-AF4017FE1972}"/>
              </a:ext>
            </a:extLst>
          </p:cNvPr>
          <p:cNvSpPr>
            <a:spLocks noChangeAspect="1" noChangeArrowheads="1"/>
          </p:cNvSpPr>
          <p:nvPr/>
        </p:nvSpPr>
        <p:spPr bwMode="auto">
          <a:xfrm>
            <a:off x="730250" y="320675"/>
            <a:ext cx="381000" cy="3429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a:extLst>
              <a:ext uri="{FF2B5EF4-FFF2-40B4-BE49-F238E27FC236}">
                <a16:creationId xmlns:a16="http://schemas.microsoft.com/office/drawing/2014/main" id="{86277DDE-561A-463F-8636-405FEA9A497C}"/>
              </a:ext>
            </a:extLst>
          </p:cNvPr>
          <p:cNvPicPr>
            <a:picLocks noChangeAspect="1"/>
          </p:cNvPicPr>
          <p:nvPr/>
        </p:nvPicPr>
        <p:blipFill>
          <a:blip r:embed="rId3"/>
          <a:stretch>
            <a:fillRect/>
          </a:stretch>
        </p:blipFill>
        <p:spPr>
          <a:xfrm>
            <a:off x="2271712" y="1946671"/>
            <a:ext cx="4600575" cy="2419350"/>
          </a:xfrm>
          <a:prstGeom prst="rect">
            <a:avLst/>
          </a:prstGeom>
          <a:ln>
            <a:solidFill>
              <a:srgbClr val="C00000"/>
            </a:solidFill>
          </a:ln>
        </p:spPr>
      </p:pic>
    </p:spTree>
    <p:extLst>
      <p:ext uri="{BB962C8B-B14F-4D97-AF65-F5344CB8AC3E}">
        <p14:creationId xmlns:p14="http://schemas.microsoft.com/office/powerpoint/2010/main" val="1928124912"/>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370</TotalTime>
  <Words>760</Words>
  <Application>Microsoft Office PowerPoint</Application>
  <PresentationFormat>On-screen Show (4:3)</PresentationFormat>
  <Paragraphs>100</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Wingdings</vt:lpstr>
      <vt:lpstr>Office 佈景主題</vt:lpstr>
      <vt:lpstr>0601 Web Image</vt:lpstr>
      <vt:lpstr>0601 Web Image</vt:lpstr>
      <vt:lpstr>0601 Web Image</vt:lpstr>
      <vt:lpstr>0601 Web Image</vt:lpstr>
      <vt:lpstr>0601 Web Image</vt:lpstr>
      <vt:lpstr>0601.1 Web Image Video</vt:lpstr>
      <vt:lpstr>0601.1 Web Image Video</vt:lpstr>
      <vt:lpstr>0601.1 Web Image Video</vt:lpstr>
      <vt:lpstr>0601.1 Web Image Video</vt:lpstr>
      <vt:lpstr>0601.1 Web Image Video</vt:lpstr>
      <vt:lpstr>0601.1 Web Image Video</vt:lpstr>
      <vt:lpstr>0601.1 Web Image Video</vt:lpstr>
      <vt:lpstr>0601.1 Web Image Video</vt:lpstr>
      <vt:lpstr>0601.1 Web Image Video</vt:lpstr>
      <vt:lpstr>0601.1 Web Image Video</vt:lpstr>
      <vt:lpstr>End of Chapter</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 JS</dc:title>
  <dc:creator>USER</dc:creator>
  <cp:lastModifiedBy>Peter Chen</cp:lastModifiedBy>
  <cp:revision>317</cp:revision>
  <dcterms:created xsi:type="dcterms:W3CDTF">2018-09-28T16:40:41Z</dcterms:created>
  <dcterms:modified xsi:type="dcterms:W3CDTF">2019-10-07T00:00:17Z</dcterms:modified>
</cp:coreProperties>
</file>