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4" r:id="rId4"/>
    <p:sldId id="265" r:id="rId5"/>
    <p:sldId id="266" r:id="rId6"/>
    <p:sldId id="267" r:id="rId7"/>
    <p:sldId id="268" r:id="rId8"/>
    <p:sldId id="269" r:id="rId9"/>
    <p:sldId id="270" r:id="rId10"/>
    <p:sldId id="271"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318" y="-4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s://classroom.ucsc-extension.edu/courses/3825/files/764480/download?wrap=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s://validator.w3.org/nu/"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0607 Images Assignment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0607 Images Assignment</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079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0607 Images Assignment</a:t>
            </a:r>
          </a:p>
          <a:p>
            <a:pPr algn="l">
              <a:buClr>
                <a:srgbClr val="0070C0"/>
              </a:buClr>
              <a:buSzPct val="80000"/>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4" name="Table 14">
            <a:extLst>
              <a:ext uri="{FF2B5EF4-FFF2-40B4-BE49-F238E27FC236}">
                <a16:creationId xmlns:a16="http://schemas.microsoft.com/office/drawing/2014/main" id="{93958E2D-417F-456C-A598-C8458025F011}"/>
              </a:ext>
            </a:extLst>
          </p:cNvPr>
          <p:cNvGraphicFramePr>
            <a:graphicFrameLocks noGrp="1"/>
          </p:cNvGraphicFramePr>
          <p:nvPr>
            <p:extLst>
              <p:ext uri="{D42A27DB-BD31-4B8C-83A1-F6EECF244321}">
                <p14:modId xmlns:p14="http://schemas.microsoft.com/office/powerpoint/2010/main" val="3593031339"/>
              </p:ext>
            </p:extLst>
          </p:nvPr>
        </p:nvGraphicFramePr>
        <p:xfrm>
          <a:off x="457200" y="1715955"/>
          <a:ext cx="8370813" cy="4256969"/>
        </p:xfrm>
        <a:graphic>
          <a:graphicData uri="http://schemas.openxmlformats.org/drawingml/2006/table">
            <a:tbl>
              <a:tblPr firstRow="1" bandRow="1">
                <a:tableStyleId>{5C22544A-7EE6-4342-B048-85BDC9FD1C3A}</a:tableStyleId>
              </a:tblPr>
              <a:tblGrid>
                <a:gridCol w="6635080">
                  <a:extLst>
                    <a:ext uri="{9D8B030D-6E8A-4147-A177-3AD203B41FA5}">
                      <a16:colId xmlns:a16="http://schemas.microsoft.com/office/drawing/2014/main" val="238004857"/>
                    </a:ext>
                  </a:extLst>
                </a:gridCol>
                <a:gridCol w="864096">
                  <a:extLst>
                    <a:ext uri="{9D8B030D-6E8A-4147-A177-3AD203B41FA5}">
                      <a16:colId xmlns:a16="http://schemas.microsoft.com/office/drawing/2014/main" val="3746781741"/>
                    </a:ext>
                  </a:extLst>
                </a:gridCol>
                <a:gridCol w="871637">
                  <a:extLst>
                    <a:ext uri="{9D8B030D-6E8A-4147-A177-3AD203B41FA5}">
                      <a16:colId xmlns:a16="http://schemas.microsoft.com/office/drawing/2014/main" val="1528694567"/>
                    </a:ext>
                  </a:extLst>
                </a:gridCol>
              </a:tblGrid>
              <a:tr h="276193">
                <a:tc gridSpan="3">
                  <a:txBody>
                    <a:bodyPr/>
                    <a:lstStyle/>
                    <a:p>
                      <a:r>
                        <a:rPr lang="en-US" sz="1600" b="1" i="0" kern="1200" dirty="0">
                          <a:solidFill>
                            <a:schemeClr val="lt1"/>
                          </a:solidFill>
                          <a:effectLst/>
                          <a:latin typeface="+mn-lt"/>
                          <a:ea typeface="+mn-ea"/>
                          <a:cs typeface="+mn-cs"/>
                        </a:rPr>
                        <a:t>HTML Images (1)</a:t>
                      </a:r>
                      <a:endParaRPr lang="en-US" sz="1600"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77221730"/>
                  </a:ext>
                </a:extLst>
              </a:tr>
              <a:tr h="385586">
                <a:tc>
                  <a:txBody>
                    <a:bodyPr/>
                    <a:lstStyle/>
                    <a:p>
                      <a:r>
                        <a:rPr lang="en-US" sz="1600" dirty="0">
                          <a:effectLst/>
                        </a:rPr>
                        <a:t>Criteria</a:t>
                      </a:r>
                    </a:p>
                  </a:txBody>
                  <a:tcPr marL="95250" marR="95250" marT="66675" marB="66675" anchor="ctr"/>
                </a:tc>
                <a:tc>
                  <a:txBody>
                    <a:bodyPr/>
                    <a:lstStyle/>
                    <a:p>
                      <a:r>
                        <a:rPr lang="en-US" sz="1600">
                          <a:effectLst/>
                        </a:rPr>
                        <a:t>Ratings</a:t>
                      </a:r>
                    </a:p>
                  </a:txBody>
                  <a:tcPr marL="95250" marR="95250" marT="66675" marB="66675" anchor="ctr"/>
                </a:tc>
                <a:tc>
                  <a:txBody>
                    <a:bodyPr/>
                    <a:lstStyle/>
                    <a:p>
                      <a:r>
                        <a:rPr lang="en-US" sz="1600">
                          <a:effectLst/>
                        </a:rPr>
                        <a:t>Pts</a:t>
                      </a:r>
                    </a:p>
                  </a:txBody>
                  <a:tcPr marL="95250" marR="95250" marT="66675" marB="66675" anchor="ctr"/>
                </a:tc>
                <a:extLst>
                  <a:ext uri="{0D108BD9-81ED-4DB2-BD59-A6C34878D82A}">
                    <a16:rowId xmlns:a16="http://schemas.microsoft.com/office/drawing/2014/main" val="2984527101"/>
                  </a:ext>
                </a:extLst>
              </a:tr>
              <a:tr h="507505">
                <a:tc>
                  <a:txBody>
                    <a:bodyPr/>
                    <a:lstStyle/>
                    <a:p>
                      <a:pPr fontAlgn="ctr"/>
                      <a:r>
                        <a:rPr lang="en-US" sz="1600" dirty="0">
                          <a:effectLst/>
                        </a:rPr>
                        <a:t>Validated HTML code (no errors or warnings)</a:t>
                      </a:r>
                      <a:endParaRPr lang="en-US" sz="1600" b="0" dirty="0">
                        <a:effectLst/>
                      </a:endParaRPr>
                    </a:p>
                  </a:txBody>
                  <a:tcPr marL="95250" marR="95250" marT="66675" marB="66675"/>
                </a:tc>
                <a:tc>
                  <a:txBody>
                    <a:bodyPr/>
                    <a:lstStyle/>
                    <a:p>
                      <a:endParaRPr lang="en-US" sz="1600">
                        <a:effectLst/>
                      </a:endParaRPr>
                    </a:p>
                  </a:txBody>
                  <a:tcPr anchor="ctr"/>
                </a:tc>
                <a:tc>
                  <a:txBody>
                    <a:bodyPr/>
                    <a:lstStyle/>
                    <a:p>
                      <a:r>
                        <a:rPr lang="en-US" sz="1600">
                          <a:effectLst/>
                        </a:rPr>
                        <a:t>2.0 pts</a:t>
                      </a:r>
                      <a:br>
                        <a:rPr lang="en-US" sz="1600">
                          <a:effectLst/>
                        </a:rPr>
                      </a:br>
                      <a:endParaRPr lang="en-US" sz="1600">
                        <a:effectLst/>
                      </a:endParaRPr>
                    </a:p>
                  </a:txBody>
                  <a:tcPr marL="95250" marR="95250" marT="66675" marB="66675" anchor="ctr"/>
                </a:tc>
                <a:extLst>
                  <a:ext uri="{0D108BD9-81ED-4DB2-BD59-A6C34878D82A}">
                    <a16:rowId xmlns:a16="http://schemas.microsoft.com/office/drawing/2014/main" val="2870680975"/>
                  </a:ext>
                </a:extLst>
              </a:tr>
              <a:tr h="507505">
                <a:tc>
                  <a:txBody>
                    <a:bodyPr/>
                    <a:lstStyle/>
                    <a:p>
                      <a:pPr fontAlgn="ctr"/>
                      <a:r>
                        <a:rPr lang="en-US" sz="1600" dirty="0">
                          <a:effectLst/>
                        </a:rPr>
                        <a:t>Images display on the browser window. Image file size is under 100kb; minimum of three images, cited and licensed for reuse.</a:t>
                      </a:r>
                      <a:endParaRPr lang="en-US" sz="1600" b="0" dirty="0">
                        <a:effectLst/>
                      </a:endParaRPr>
                    </a:p>
                  </a:txBody>
                  <a:tcPr marL="95250" marR="95250" marT="66675" marB="66675"/>
                </a:tc>
                <a:tc>
                  <a:txBody>
                    <a:bodyPr/>
                    <a:lstStyle/>
                    <a:p>
                      <a:endParaRPr lang="en-US" sz="1600">
                        <a:effectLst/>
                      </a:endParaRPr>
                    </a:p>
                  </a:txBody>
                  <a:tcPr anchor="ctr"/>
                </a:tc>
                <a:tc>
                  <a:txBody>
                    <a:bodyPr/>
                    <a:lstStyle/>
                    <a:p>
                      <a:r>
                        <a:rPr lang="en-US" sz="1600">
                          <a:effectLst/>
                        </a:rPr>
                        <a:t>3.0 pts</a:t>
                      </a:r>
                      <a:br>
                        <a:rPr lang="en-US" sz="1600">
                          <a:effectLst/>
                        </a:rPr>
                      </a:br>
                      <a:endParaRPr lang="en-US" sz="1600">
                        <a:effectLst/>
                      </a:endParaRPr>
                    </a:p>
                  </a:txBody>
                  <a:tcPr marL="95250" marR="95250" marT="66675" marB="66675" anchor="ctr"/>
                </a:tc>
                <a:extLst>
                  <a:ext uri="{0D108BD9-81ED-4DB2-BD59-A6C34878D82A}">
                    <a16:rowId xmlns:a16="http://schemas.microsoft.com/office/drawing/2014/main" val="3016442085"/>
                  </a:ext>
                </a:extLst>
              </a:tr>
              <a:tr h="526869">
                <a:tc>
                  <a:txBody>
                    <a:bodyPr/>
                    <a:lstStyle/>
                    <a:p>
                      <a:pPr fontAlgn="ctr"/>
                      <a:r>
                        <a:rPr lang="en-US" sz="1600" dirty="0">
                          <a:effectLst/>
                        </a:rPr>
                        <a:t>Content for alt attribute describes the image and/or function clearly and effectively</a:t>
                      </a:r>
                      <a:endParaRPr lang="en-US" sz="1600" b="0" dirty="0">
                        <a:effectLst/>
                      </a:endParaRPr>
                    </a:p>
                  </a:txBody>
                  <a:tcPr marL="95250" marR="95250" marT="66675" marB="66675"/>
                </a:tc>
                <a:tc>
                  <a:txBody>
                    <a:bodyPr/>
                    <a:lstStyle/>
                    <a:p>
                      <a:endParaRPr lang="en-US" sz="1600" dirty="0">
                        <a:effectLst/>
                      </a:endParaRPr>
                    </a:p>
                  </a:txBody>
                  <a:tcPr anchor="ctr"/>
                </a:tc>
                <a:tc>
                  <a:txBody>
                    <a:bodyPr/>
                    <a:lstStyle/>
                    <a:p>
                      <a:r>
                        <a:rPr lang="en-US" sz="1600">
                          <a:effectLst/>
                        </a:rPr>
                        <a:t>3.0 pts</a:t>
                      </a:r>
                      <a:br>
                        <a:rPr lang="en-US" sz="1600">
                          <a:effectLst/>
                        </a:rPr>
                      </a:br>
                      <a:endParaRPr lang="en-US" sz="1600">
                        <a:effectLst/>
                      </a:endParaRPr>
                    </a:p>
                  </a:txBody>
                  <a:tcPr marL="95250" marR="95250" marT="66675" marB="66675" anchor="ctr"/>
                </a:tc>
                <a:extLst>
                  <a:ext uri="{0D108BD9-81ED-4DB2-BD59-A6C34878D82A}">
                    <a16:rowId xmlns:a16="http://schemas.microsoft.com/office/drawing/2014/main" val="2103238616"/>
                  </a:ext>
                </a:extLst>
              </a:tr>
              <a:tr h="809435">
                <a:tc>
                  <a:txBody>
                    <a:bodyPr/>
                    <a:lstStyle/>
                    <a:p>
                      <a:pPr fontAlgn="ctr"/>
                      <a:r>
                        <a:rPr lang="en-US" sz="1600" dirty="0">
                          <a:effectLst/>
                        </a:rPr>
                        <a:t>Content for title and meta description are appropriate for the content of the page; application of other elements such as headings, paragraphs are well placed for semantic and structural integrity</a:t>
                      </a:r>
                      <a:endParaRPr lang="en-US" sz="1600" b="0" dirty="0">
                        <a:effectLst/>
                      </a:endParaRPr>
                    </a:p>
                  </a:txBody>
                  <a:tcPr marL="95250" marR="95250" marT="66675" marB="66675"/>
                </a:tc>
                <a:tc>
                  <a:txBody>
                    <a:bodyPr/>
                    <a:lstStyle/>
                    <a:p>
                      <a:endParaRPr lang="en-US" sz="1600">
                        <a:effectLst/>
                      </a:endParaRPr>
                    </a:p>
                  </a:txBody>
                  <a:tcPr anchor="ctr"/>
                </a:tc>
                <a:tc>
                  <a:txBody>
                    <a:bodyPr/>
                    <a:lstStyle/>
                    <a:p>
                      <a:r>
                        <a:rPr lang="en-US" sz="1600" dirty="0">
                          <a:effectLst/>
                        </a:rPr>
                        <a:t>2.0 pts</a:t>
                      </a:r>
                    </a:p>
                  </a:txBody>
                  <a:tcPr marL="95250" marR="95250" marT="66675" marB="66675" anchor="ctr"/>
                </a:tc>
                <a:extLst>
                  <a:ext uri="{0D108BD9-81ED-4DB2-BD59-A6C34878D82A}">
                    <a16:rowId xmlns:a16="http://schemas.microsoft.com/office/drawing/2014/main" val="1434434021"/>
                  </a:ext>
                </a:extLst>
              </a:tr>
              <a:tr h="808143">
                <a:tc gridSpan="3">
                  <a:txBody>
                    <a:bodyPr/>
                    <a:lstStyle/>
                    <a:p>
                      <a:r>
                        <a:rPr lang="en-US" sz="1600" dirty="0">
                          <a:effectLst/>
                        </a:rPr>
                        <a:t>Total Points: 10.0</a:t>
                      </a:r>
                    </a:p>
                  </a:txBody>
                  <a:tcPr marL="95250" marR="95250" marT="66675" marB="6667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5651331"/>
                  </a:ext>
                </a:extLst>
              </a:tr>
            </a:tbl>
          </a:graphicData>
        </a:graphic>
      </p:graphicFrame>
    </p:spTree>
    <p:extLst>
      <p:ext uri="{BB962C8B-B14F-4D97-AF65-F5344CB8AC3E}">
        <p14:creationId xmlns:p14="http://schemas.microsoft.com/office/powerpoint/2010/main" val="109541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0607 Images Assignment</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3323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0607 Images Assignment</a:t>
            </a:r>
          </a:p>
          <a:p>
            <a:pPr marL="342900" indent="-342900" algn="l">
              <a:buClr>
                <a:srgbClr val="0070C0"/>
              </a:buClr>
              <a:buSzPct val="80000"/>
              <a:buFont typeface="Wingdings" pitchFamily="2" charset="2"/>
              <a:buChar char="u"/>
            </a:pPr>
            <a:r>
              <a:rPr lang="en-US" sz="1800" b="1" dirty="0">
                <a:solidFill>
                  <a:schemeClr val="tx1"/>
                </a:solidFill>
              </a:rPr>
              <a:t>Due</a:t>
            </a:r>
            <a:r>
              <a:rPr lang="en-US" sz="1800" dirty="0">
                <a:solidFill>
                  <a:schemeClr val="tx1"/>
                </a:solidFill>
              </a:rPr>
              <a:t> Dec 17 by 11:59pm	</a:t>
            </a:r>
            <a:r>
              <a:rPr lang="en-US" sz="1800" b="1" dirty="0">
                <a:solidFill>
                  <a:schemeClr val="tx1"/>
                </a:solidFill>
              </a:rPr>
              <a:t>Points</a:t>
            </a:r>
            <a:r>
              <a:rPr lang="en-US" sz="1800" dirty="0">
                <a:solidFill>
                  <a:schemeClr val="tx1"/>
                </a:solidFill>
              </a:rPr>
              <a:t> 10		</a:t>
            </a:r>
            <a:r>
              <a:rPr lang="en-US" sz="1800" b="1" dirty="0">
                <a:solidFill>
                  <a:schemeClr val="tx1"/>
                </a:solidFill>
              </a:rPr>
              <a:t>Submitting</a:t>
            </a:r>
            <a:r>
              <a:rPr lang="en-US" sz="1800" dirty="0">
                <a:solidFill>
                  <a:schemeClr val="tx1"/>
                </a:solidFill>
              </a:rPr>
              <a:t> a file upload</a:t>
            </a:r>
          </a:p>
          <a:p>
            <a:pPr marL="342900" indent="-342900" algn="l">
              <a:buClr>
                <a:srgbClr val="0070C0"/>
              </a:buClr>
              <a:buSzPct val="80000"/>
              <a:buFont typeface="Wingdings" pitchFamily="2" charset="2"/>
              <a:buChar char="u"/>
            </a:pPr>
            <a:r>
              <a:rPr lang="en-US" sz="1800" b="1" dirty="0">
                <a:solidFill>
                  <a:schemeClr val="tx1"/>
                </a:solidFill>
              </a:rPr>
              <a:t>Available</a:t>
            </a:r>
            <a:r>
              <a:rPr lang="en-US" sz="1800" dirty="0">
                <a:solidFill>
                  <a:schemeClr val="tx1"/>
                </a:solidFill>
              </a:rPr>
              <a:t> Sep 17 at 12am - Dec 17 at 11:59pm 3 months</a:t>
            </a:r>
          </a:p>
          <a:p>
            <a:pPr marL="342900" indent="-342900" algn="l">
              <a:buClr>
                <a:srgbClr val="0070C0"/>
              </a:buClr>
              <a:buSzPct val="80000"/>
              <a:buFont typeface="Wingdings" pitchFamily="2" charset="2"/>
              <a:buChar char="u"/>
            </a:pPr>
            <a:r>
              <a:rPr lang="en-US" sz="1800" b="1" dirty="0">
                <a:solidFill>
                  <a:schemeClr val="tx1"/>
                </a:solidFill>
              </a:rPr>
              <a:t>Assignment: Images!</a:t>
            </a:r>
          </a:p>
          <a:p>
            <a:pPr marL="342900" indent="-342900" algn="l">
              <a:buClr>
                <a:srgbClr val="0070C0"/>
              </a:buClr>
              <a:buSzPct val="80000"/>
              <a:buFont typeface="Wingdings" pitchFamily="2" charset="2"/>
              <a:buChar char="u"/>
            </a:pPr>
            <a:r>
              <a:rPr lang="en-US" sz="1800" b="1" dirty="0">
                <a:solidFill>
                  <a:schemeClr val="tx1"/>
                </a:solidFill>
              </a:rPr>
              <a:t>Objective:</a:t>
            </a:r>
          </a:p>
          <a:p>
            <a:pPr marL="342900" indent="-342900" algn="l">
              <a:buClr>
                <a:srgbClr val="0070C0"/>
              </a:buClr>
              <a:buSzPct val="80000"/>
              <a:buFont typeface="Wingdings" pitchFamily="2" charset="2"/>
              <a:buChar char="u"/>
            </a:pPr>
            <a:r>
              <a:rPr lang="en-US" sz="1800" dirty="0">
                <a:solidFill>
                  <a:schemeClr val="tx1"/>
                </a:solidFill>
              </a:rPr>
              <a:t>By the end of this unit, you should be able to</a:t>
            </a:r>
          </a:p>
          <a:p>
            <a:pPr marL="800100" lvl="1" indent="-342900" algn="l">
              <a:buClr>
                <a:srgbClr val="0070C0"/>
              </a:buClr>
              <a:buSzPct val="80000"/>
              <a:buFont typeface="Wingdings" pitchFamily="2" charset="2"/>
              <a:buChar char="u"/>
            </a:pPr>
            <a:r>
              <a:rPr lang="en-US" sz="1800" dirty="0">
                <a:solidFill>
                  <a:schemeClr val="tx1"/>
                </a:solidFill>
              </a:rPr>
              <a:t>locate Creative Commons or properly licensed images for a web project</a:t>
            </a:r>
          </a:p>
          <a:p>
            <a:pPr marL="800100" lvl="1" indent="-342900" algn="l">
              <a:buClr>
                <a:srgbClr val="0070C0"/>
              </a:buClr>
              <a:buSzPct val="80000"/>
              <a:buFont typeface="Wingdings" pitchFamily="2" charset="2"/>
              <a:buChar char="u"/>
            </a:pPr>
            <a:r>
              <a:rPr lang="en-US" sz="1800" dirty="0">
                <a:solidFill>
                  <a:schemeClr val="tx1"/>
                </a:solidFill>
              </a:rPr>
              <a:t>perform basic optimization of images for optimal size for use on the web</a:t>
            </a:r>
          </a:p>
          <a:p>
            <a:pPr marL="800100" lvl="1" indent="-342900" algn="l">
              <a:buClr>
                <a:srgbClr val="0070C0"/>
              </a:buClr>
              <a:buSzPct val="80000"/>
              <a:buFont typeface="Wingdings" pitchFamily="2" charset="2"/>
              <a:buChar char="u"/>
            </a:pPr>
            <a:r>
              <a:rPr lang="en-US" sz="1800" dirty="0">
                <a:solidFill>
                  <a:schemeClr val="tx1"/>
                </a:solidFill>
              </a:rPr>
              <a:t>write code that meets accessibility mandates for images</a:t>
            </a:r>
          </a:p>
          <a:p>
            <a:pPr marL="800100" lvl="1" indent="-342900" algn="l">
              <a:buClr>
                <a:srgbClr val="0070C0"/>
              </a:buClr>
              <a:buSzPct val="80000"/>
              <a:buFont typeface="Wingdings" pitchFamily="2" charset="2"/>
              <a:buChar char="u"/>
            </a:pPr>
            <a:r>
              <a:rPr lang="en-US" sz="1800" dirty="0">
                <a:solidFill>
                  <a:schemeClr val="tx1"/>
                </a:solidFill>
              </a:rPr>
              <a:t>write code that meets and passes W3C Validation standards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0607 Images Assignment</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52165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0607 Images Assignment</a:t>
            </a:r>
          </a:p>
          <a:p>
            <a:pPr marL="342900" indent="-342900" algn="l">
              <a:buClr>
                <a:srgbClr val="0070C0"/>
              </a:buClr>
              <a:buSzPct val="80000"/>
              <a:buFont typeface="Wingdings" pitchFamily="2" charset="2"/>
              <a:buChar char="u"/>
            </a:pPr>
            <a:r>
              <a:rPr lang="en-US" sz="1800" b="1" dirty="0">
                <a:solidFill>
                  <a:schemeClr val="tx1"/>
                </a:solidFill>
              </a:rPr>
              <a:t>What you will do:</a:t>
            </a:r>
            <a:endParaRPr lang="en-US" sz="1800" dirty="0">
              <a:solidFill>
                <a:schemeClr val="tx1"/>
              </a:solidFill>
            </a:endParaRPr>
          </a:p>
          <a:p>
            <a:pPr marL="342900" indent="-342900" algn="l">
              <a:buClr>
                <a:srgbClr val="0070C0"/>
              </a:buClr>
              <a:buSzPct val="80000"/>
              <a:buFont typeface="+mj-lt"/>
              <a:buAutoNum type="arabicPeriod"/>
            </a:pPr>
            <a:r>
              <a:rPr lang="en-US" sz="1800" b="1" dirty="0">
                <a:solidFill>
                  <a:schemeClr val="tx1"/>
                </a:solidFill>
              </a:rPr>
              <a:t>Create a folder </a:t>
            </a:r>
            <a:r>
              <a:rPr lang="en-US" sz="1800" dirty="0">
                <a:solidFill>
                  <a:schemeClr val="tx1"/>
                </a:solidFill>
              </a:rPr>
              <a:t>for this assignment. Name this folder: YourlLastName-module06-images.</a:t>
            </a:r>
          </a:p>
          <a:p>
            <a:pPr marL="341313" algn="l">
              <a:buClr>
                <a:srgbClr val="0070C0"/>
              </a:buClr>
              <a:buSzPct val="80000"/>
            </a:pPr>
            <a:r>
              <a:rPr lang="en-US" sz="1800" dirty="0">
                <a:solidFill>
                  <a:schemeClr val="tx1"/>
                </a:solidFill>
              </a:rPr>
              <a:t>You will create a folder within this folder called </a:t>
            </a:r>
            <a:r>
              <a:rPr lang="en-US" sz="1800" b="1" i="1" dirty="0">
                <a:solidFill>
                  <a:schemeClr val="tx1"/>
                </a:solidFill>
              </a:rPr>
              <a:t>images</a:t>
            </a:r>
            <a:r>
              <a:rPr lang="en-US" sz="1800" dirty="0">
                <a:solidFill>
                  <a:schemeClr val="tx1"/>
                </a:solidFill>
              </a:rPr>
              <a:t> (keep the names lower-case letters)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7820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0607 Images Assignment</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4268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0607 Images Assignment</a:t>
            </a:r>
          </a:p>
          <a:p>
            <a:pPr marL="342900" indent="-342900" algn="l">
              <a:buClr>
                <a:srgbClr val="0070C0"/>
              </a:buClr>
              <a:buSzPct val="80000"/>
              <a:buFont typeface="+mj-lt"/>
              <a:buAutoNum type="arabicPeriod" startAt="2"/>
            </a:pPr>
            <a:r>
              <a:rPr lang="en-US" sz="1800" b="1" dirty="0">
                <a:solidFill>
                  <a:schemeClr val="tx1"/>
                </a:solidFill>
              </a:rPr>
              <a:t>Get some images (at least three of a topic of your choice</a:t>
            </a:r>
            <a:r>
              <a:rPr lang="en-US" sz="1800" dirty="0">
                <a:solidFill>
                  <a:schemeClr val="tx1"/>
                </a:solidFill>
              </a:rPr>
              <a:t>!) and put into a folder called "</a:t>
            </a:r>
            <a:r>
              <a:rPr lang="en-US" sz="1800" b="1" dirty="0">
                <a:solidFill>
                  <a:schemeClr val="tx1"/>
                </a:solidFill>
              </a:rPr>
              <a:t>images</a:t>
            </a:r>
            <a:r>
              <a:rPr lang="en-US" sz="1800" dirty="0">
                <a:solidFill>
                  <a:schemeClr val="tx1"/>
                </a:solidFill>
              </a:rPr>
              <a:t>". </a:t>
            </a:r>
          </a:p>
          <a:p>
            <a:pPr marL="341313" algn="l">
              <a:buClr>
                <a:srgbClr val="0070C0"/>
              </a:buClr>
              <a:buSzPct val="80000"/>
            </a:pPr>
            <a:r>
              <a:rPr lang="en-US" sz="1800" dirty="0">
                <a:solidFill>
                  <a:schemeClr val="tx1"/>
                </a:solidFill>
              </a:rPr>
              <a:t>You can use your own images, find properly licensed images on the web or the ones in the instructor provided </a:t>
            </a:r>
            <a:r>
              <a:rPr lang="en-US" sz="1800" u="sng" dirty="0">
                <a:solidFill>
                  <a:schemeClr val="tx1"/>
                </a:solidFill>
                <a:hlinkClick r:id="rId2" tooltip="images.zip">
                  <a:extLst>
                    <a:ext uri="{A12FA001-AC4F-418D-AE19-62706E023703}">
                      <ahyp:hlinkClr xmlns:ahyp="http://schemas.microsoft.com/office/drawing/2018/hyperlinkcolor" val="tx"/>
                    </a:ext>
                  </a:extLst>
                </a:hlinkClick>
              </a:rPr>
              <a:t>images folder</a:t>
            </a:r>
            <a:r>
              <a:rPr lang="en-US" sz="1800" dirty="0">
                <a:solidFill>
                  <a:schemeClr val="tx1"/>
                </a:solidFill>
              </a:rPr>
              <a:t>. </a:t>
            </a:r>
          </a:p>
          <a:p>
            <a:pPr marL="800100" lvl="1" indent="-342900" algn="l">
              <a:buClr>
                <a:srgbClr val="0070C0"/>
              </a:buClr>
              <a:buSzPct val="80000"/>
              <a:buFont typeface="Wingdings" pitchFamily="2" charset="2"/>
              <a:buChar char="u"/>
            </a:pPr>
            <a:r>
              <a:rPr lang="en-US" sz="1800" dirty="0">
                <a:solidFill>
                  <a:schemeClr val="tx1"/>
                </a:solidFill>
              </a:rPr>
              <a:t>If using your own images, be sure to </a:t>
            </a:r>
            <a:r>
              <a:rPr lang="en-US" sz="1800" b="1" dirty="0">
                <a:solidFill>
                  <a:schemeClr val="tx1"/>
                </a:solidFill>
              </a:rPr>
              <a:t>optimize/resize</a:t>
            </a:r>
            <a:r>
              <a:rPr lang="en-US" sz="1800" dirty="0">
                <a:solidFill>
                  <a:schemeClr val="tx1"/>
                </a:solidFill>
              </a:rPr>
              <a:t> so that they are under 100kb</a:t>
            </a:r>
          </a:p>
          <a:p>
            <a:pPr marL="800100" lvl="1" indent="-342900" algn="l">
              <a:buClr>
                <a:srgbClr val="0070C0"/>
              </a:buClr>
              <a:buSzPct val="80000"/>
              <a:buFont typeface="Wingdings" pitchFamily="2" charset="2"/>
              <a:buChar char="u"/>
            </a:pPr>
            <a:r>
              <a:rPr lang="en-US" sz="1800" dirty="0">
                <a:solidFill>
                  <a:schemeClr val="tx1"/>
                </a:solidFill>
              </a:rPr>
              <a:t>If you use images from the Web, be sure to check license for reuse and check size. Resize (keep under 100kb) if necessary. </a:t>
            </a:r>
          </a:p>
          <a:p>
            <a:pPr marL="800100" lvl="1" indent="-342900" algn="l">
              <a:buClr>
                <a:srgbClr val="0070C0"/>
              </a:buClr>
              <a:buSzPct val="80000"/>
              <a:buFont typeface="Wingdings" pitchFamily="2" charset="2"/>
              <a:buChar char="u"/>
            </a:pPr>
            <a:r>
              <a:rPr lang="en-US" sz="1800" b="1" dirty="0">
                <a:solidFill>
                  <a:schemeClr val="tx1"/>
                </a:solidFill>
              </a:rPr>
              <a:t>Be sure to cite where you got your images.</a:t>
            </a:r>
            <a:r>
              <a:rPr lang="en-US" sz="1800" dirty="0">
                <a:solidFill>
                  <a:schemeClr val="tx1"/>
                </a:solidFill>
              </a:rPr>
              <a:t> This can be done either in the footer of your web page (remember we have a tag for this!). Place at the bottom of page: “Images were obtained from....”  or, in the code via a comment tag. </a:t>
            </a:r>
          </a:p>
          <a:p>
            <a:pPr marL="800100" lvl="1" indent="-342900" algn="l">
              <a:buClr>
                <a:srgbClr val="0070C0"/>
              </a:buClr>
              <a:buSzPct val="80000"/>
              <a:buFont typeface="Wingdings" pitchFamily="2" charset="2"/>
              <a:buChar char="u"/>
            </a:pPr>
            <a:r>
              <a:rPr lang="en-US" sz="1800" dirty="0">
                <a:solidFill>
                  <a:schemeClr val="tx1"/>
                </a:solidFill>
              </a:rPr>
              <a:t>Remember, no spaces in your file names!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68972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0607 Images Assignment</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6923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0607 Images Assignment</a:t>
            </a:r>
          </a:p>
          <a:p>
            <a:pPr marL="342900" indent="-342900" algn="l">
              <a:buClr>
                <a:srgbClr val="0070C0"/>
              </a:buClr>
              <a:buSzPct val="80000"/>
              <a:buFont typeface="+mj-lt"/>
              <a:buAutoNum type="arabicPeriod" startAt="3"/>
            </a:pPr>
            <a:r>
              <a:rPr lang="en-US" sz="1800" b="1" dirty="0">
                <a:solidFill>
                  <a:schemeClr val="tx1"/>
                </a:solidFill>
              </a:rPr>
              <a:t>Create a new .html file</a:t>
            </a:r>
            <a:r>
              <a:rPr lang="en-US" sz="1800" dirty="0">
                <a:solidFill>
                  <a:schemeClr val="tx1"/>
                </a:solidFill>
              </a:rPr>
              <a:t> and insert at minimum three images into a web page.</a:t>
            </a:r>
          </a:p>
          <a:p>
            <a:pPr marL="800100" lvl="1" indent="-342900" algn="l">
              <a:buClr>
                <a:srgbClr val="0070C0"/>
              </a:buClr>
              <a:buSzPct val="80000"/>
              <a:buFont typeface="Wingdings" pitchFamily="2" charset="2"/>
              <a:buChar char="u"/>
            </a:pPr>
            <a:r>
              <a:rPr lang="en-US" sz="1800" dirty="0">
                <a:solidFill>
                  <a:schemeClr val="tx1"/>
                </a:solidFill>
              </a:rPr>
              <a:t>Save this file as </a:t>
            </a:r>
            <a:r>
              <a:rPr lang="en-US" sz="1800" b="1" dirty="0">
                <a:solidFill>
                  <a:schemeClr val="tx1"/>
                </a:solidFill>
              </a:rPr>
              <a:t>yourlastname-06-images.html</a:t>
            </a:r>
          </a:p>
          <a:p>
            <a:pPr marL="800100" lvl="1" indent="-342900" algn="l">
              <a:buClr>
                <a:srgbClr val="0070C0"/>
              </a:buClr>
              <a:buSzPct val="80000"/>
              <a:buFont typeface="Wingdings" pitchFamily="2" charset="2"/>
              <a:buChar char="u"/>
            </a:pPr>
            <a:r>
              <a:rPr lang="en-US" sz="1800" dirty="0">
                <a:solidFill>
                  <a:schemeClr val="tx1"/>
                </a:solidFill>
              </a:rPr>
              <a:t>Be sure to include good </a:t>
            </a:r>
            <a:r>
              <a:rPr lang="en-US" sz="1800" b="1" dirty="0">
                <a:solidFill>
                  <a:schemeClr val="tx1"/>
                </a:solidFill>
              </a:rPr>
              <a:t>alt</a:t>
            </a:r>
            <a:r>
              <a:rPr lang="en-US" sz="1800" dirty="0">
                <a:solidFill>
                  <a:schemeClr val="tx1"/>
                </a:solidFill>
              </a:rPr>
              <a:t> content (imagine telling someone what the image is on the telephone).</a:t>
            </a:r>
          </a:p>
          <a:p>
            <a:pPr marL="342900" indent="-342900" algn="l">
              <a:buClr>
                <a:srgbClr val="0070C0"/>
              </a:buClr>
              <a:buSzPct val="80000"/>
              <a:buFont typeface="+mj-lt"/>
              <a:buAutoNum type="arabicPeriod" startAt="4"/>
            </a:pPr>
            <a:r>
              <a:rPr lang="en-US" sz="1800" dirty="0">
                <a:solidFill>
                  <a:schemeClr val="tx1"/>
                </a:solidFill>
              </a:rPr>
              <a:t>As always, make sure to keep a </a:t>
            </a:r>
            <a:r>
              <a:rPr lang="en-US" sz="1800" b="1" dirty="0">
                <a:solidFill>
                  <a:schemeClr val="tx1"/>
                </a:solidFill>
              </a:rPr>
              <a:t>&lt;title&gt;</a:t>
            </a:r>
            <a:r>
              <a:rPr lang="en-US" sz="1800" dirty="0">
                <a:solidFill>
                  <a:schemeClr val="tx1"/>
                </a:solidFill>
              </a:rPr>
              <a:t> that is good for search engines / bookmarking, write meta tags that have good </a:t>
            </a:r>
            <a:r>
              <a:rPr lang="en-US" sz="1800" b="1" dirty="0">
                <a:solidFill>
                  <a:schemeClr val="tx1"/>
                </a:solidFill>
              </a:rPr>
              <a:t>descriptions (lots of </a:t>
            </a:r>
            <a:r>
              <a:rPr lang="en-US" sz="1800" dirty="0">
                <a:solidFill>
                  <a:schemeClr val="tx1"/>
                </a:solidFill>
              </a:rPr>
              <a:t>keywords and key phrases </a:t>
            </a:r>
            <a:r>
              <a:rPr lang="en-US" sz="1800" i="1" dirty="0">
                <a:solidFill>
                  <a:schemeClr val="tx1"/>
                </a:solidFill>
              </a:rPr>
              <a:t>relative</a:t>
            </a:r>
            <a:r>
              <a:rPr lang="en-US" sz="1800" dirty="0">
                <a:solidFill>
                  <a:schemeClr val="tx1"/>
                </a:solidFill>
              </a:rPr>
              <a:t> to your content. That means if your images are all about cats doing silly things, than your title and your meta tag for the description will talk about “We have some photos of the silly things cats do. Does your cat do this? [list silly things cats do...]” or something like that. In other words, do not write “Assignment 6, images; inserting images for assignment 6”.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631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0607 Images Assignment</a:t>
            </a:r>
            <a:endParaRPr lang="zh-TW" altLang="en-US" b="1" dirty="0">
              <a:solidFill>
                <a:srgbClr val="FFFF00"/>
              </a:solidFill>
            </a:endParaRPr>
          </a:p>
        </p:txBody>
      </p:sp>
      <p:sp>
        <p:nvSpPr>
          <p:cNvPr id="3" name="副標題 2"/>
          <p:cNvSpPr>
            <a:spLocks noGrp="1"/>
          </p:cNvSpPr>
          <p:nvPr>
            <p:ph type="subTitle" idx="1"/>
          </p:nvPr>
        </p:nvSpPr>
        <p:spPr>
          <a:xfrm>
            <a:off x="501534" y="1320808"/>
            <a:ext cx="8185266" cy="29594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0607 Images Assignment</a:t>
            </a:r>
          </a:p>
          <a:p>
            <a:pPr marL="514350" indent="-514350" algn="l">
              <a:buClr>
                <a:srgbClr val="0070C0"/>
              </a:buClr>
              <a:buSzPct val="80000"/>
              <a:buFont typeface="+mj-lt"/>
              <a:buAutoNum type="arabicPeriod" startAt="5"/>
            </a:pPr>
            <a:r>
              <a:rPr lang="en-US" sz="1800" b="1" dirty="0">
                <a:solidFill>
                  <a:schemeClr val="tx1"/>
                </a:solidFill>
              </a:rPr>
              <a:t>Validate</a:t>
            </a:r>
            <a:r>
              <a:rPr lang="en-US" sz="1800" dirty="0">
                <a:solidFill>
                  <a:schemeClr val="tx1"/>
                </a:solidFill>
              </a:rPr>
              <a:t> your code per the W3C standards:</a:t>
            </a:r>
          </a:p>
          <a:p>
            <a:pPr marL="342900" indent="-342900" algn="l">
              <a:buClr>
                <a:srgbClr val="0070C0"/>
              </a:buClr>
              <a:buSzPct val="80000"/>
              <a:buFont typeface="Wingdings" pitchFamily="2" charset="2"/>
              <a:buChar char="u"/>
            </a:pPr>
            <a:r>
              <a:rPr lang="en-US" sz="1800" dirty="0">
                <a:solidFill>
                  <a:schemeClr val="tx1"/>
                </a:solidFill>
              </a:rPr>
              <a:t>Use this validator for the HTML5 doctype:</a:t>
            </a:r>
          </a:p>
          <a:p>
            <a:pPr marL="342900" indent="-342900" algn="l">
              <a:buClr>
                <a:srgbClr val="0070C0"/>
              </a:buClr>
              <a:buSzPct val="80000"/>
              <a:buFont typeface="Wingdings" pitchFamily="2" charset="2"/>
              <a:buChar char="u"/>
            </a:pPr>
            <a:r>
              <a:rPr lang="en-US" sz="1800" u="sng" dirty="0">
                <a:solidFill>
                  <a:schemeClr val="tx1"/>
                </a:solidFill>
                <a:hlinkClick r:id="rId2">
                  <a:extLst>
                    <a:ext uri="{A12FA001-AC4F-418D-AE19-62706E023703}">
                      <ahyp:hlinkClr xmlns:ahyp="http://schemas.microsoft.com/office/drawing/2018/hyperlinkcolor" val="tx"/>
                    </a:ext>
                  </a:extLst>
                </a:hlinkClick>
              </a:rPr>
              <a:t>https://validator.w3.org/nu/ (</a:t>
            </a:r>
            <a:r>
              <a:rPr lang="en-US" sz="1800" dirty="0">
                <a:hlinkClick r:id="rId2"/>
              </a:rPr>
              <a:t>https://validator.w3.org/nu/</a:t>
            </a:r>
            <a:r>
              <a:rPr lang="en-US" sz="1800" dirty="0"/>
              <a:t>)</a:t>
            </a:r>
            <a:r>
              <a:rPr lang="en-US" sz="1800" dirty="0">
                <a:solidFill>
                  <a:schemeClr val="tx1"/>
                </a:solidFill>
              </a:rPr>
              <a:t> (check all the boxes for source, outline and image report). </a:t>
            </a:r>
          </a:p>
          <a:p>
            <a:pPr marL="342900" indent="-342900" algn="l">
              <a:buClr>
                <a:srgbClr val="0070C0"/>
              </a:buClr>
              <a:buSzPct val="80000"/>
              <a:buFont typeface="+mj-lt"/>
              <a:buAutoNum type="arabicPeriod" startAt="6"/>
            </a:pPr>
            <a:r>
              <a:rPr lang="en-US" sz="1800" dirty="0">
                <a:solidFill>
                  <a:schemeClr val="tx1"/>
                </a:solidFill>
              </a:rPr>
              <a:t>When you submit this assignment, you zip your folder so you an submit all files as a "package"! </a:t>
            </a:r>
            <a:r>
              <a:rPr lang="en-US" sz="1800" b="1" dirty="0">
                <a:solidFill>
                  <a:schemeClr val="tx1"/>
                </a:solidFill>
              </a:rPr>
              <a:t>Windows, Right-click the folder, go to Send To &gt; Compressed (zipped) folder").</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Mac</a:t>
            </a:r>
            <a:r>
              <a:rPr lang="en-US" sz="1800" dirty="0">
                <a:solidFill>
                  <a:schemeClr val="tx1"/>
                </a:solidFill>
              </a:rPr>
              <a:t>: Right-click on the folder and choose "</a:t>
            </a:r>
            <a:r>
              <a:rPr lang="en-US" sz="1800" b="1" dirty="0">
                <a:solidFill>
                  <a:schemeClr val="tx1"/>
                </a:solidFill>
              </a:rPr>
              <a:t>Compress</a:t>
            </a:r>
            <a:r>
              <a:rPr lang="en-US" sz="1800" dirty="0"/>
              <a:t>". </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415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0607 Images Assignment</a:t>
            </a:r>
            <a:endParaRPr lang="zh-TW" altLang="en-US" b="1" dirty="0">
              <a:solidFill>
                <a:srgbClr val="FFFF00"/>
              </a:solidFill>
            </a:endParaRPr>
          </a:p>
        </p:txBody>
      </p:sp>
      <p:sp>
        <p:nvSpPr>
          <p:cNvPr id="3" name="副標題 2"/>
          <p:cNvSpPr>
            <a:spLocks noGrp="1"/>
          </p:cNvSpPr>
          <p:nvPr>
            <p:ph type="subTitle" idx="1"/>
          </p:nvPr>
        </p:nvSpPr>
        <p:spPr>
          <a:xfrm>
            <a:off x="501534" y="1320808"/>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0607 Images Assignment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6AF3C56-2C6C-4207-B325-B85BCF4CC334}"/>
              </a:ext>
            </a:extLst>
          </p:cNvPr>
          <p:cNvPicPr>
            <a:picLocks noChangeAspect="1"/>
          </p:cNvPicPr>
          <p:nvPr/>
        </p:nvPicPr>
        <p:blipFill>
          <a:blip r:embed="rId3"/>
          <a:stretch>
            <a:fillRect/>
          </a:stretch>
        </p:blipFill>
        <p:spPr>
          <a:xfrm>
            <a:off x="1547664" y="1985802"/>
            <a:ext cx="6267450" cy="3152775"/>
          </a:xfrm>
          <a:prstGeom prst="rect">
            <a:avLst/>
          </a:prstGeom>
          <a:ln>
            <a:solidFill>
              <a:srgbClr val="C00000"/>
            </a:solidFill>
          </a:ln>
        </p:spPr>
      </p:pic>
      <p:sp>
        <p:nvSpPr>
          <p:cNvPr id="11" name="副標題 2">
            <a:extLst>
              <a:ext uri="{FF2B5EF4-FFF2-40B4-BE49-F238E27FC236}">
                <a16:creationId xmlns:a16="http://schemas.microsoft.com/office/drawing/2014/main" id="{D6380746-BD4B-47C4-BA17-ABE9B59AFA09}"/>
              </a:ext>
            </a:extLst>
          </p:cNvPr>
          <p:cNvSpPr txBox="1">
            <a:spLocks/>
          </p:cNvSpPr>
          <p:nvPr/>
        </p:nvSpPr>
        <p:spPr>
          <a:xfrm>
            <a:off x="588756" y="5202323"/>
            <a:ext cx="8185266" cy="39861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This will create a .zip file and this is the file you will submit to me.</a:t>
            </a:r>
            <a:endParaRPr lang="en-US" altLang="en-US" sz="1800" b="1" dirty="0">
              <a:solidFill>
                <a:schemeClr val="tx1"/>
              </a:solidFill>
            </a:endParaRPr>
          </a:p>
        </p:txBody>
      </p:sp>
    </p:spTree>
    <p:extLst>
      <p:ext uri="{BB962C8B-B14F-4D97-AF65-F5344CB8AC3E}">
        <p14:creationId xmlns:p14="http://schemas.microsoft.com/office/powerpoint/2010/main" val="71969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0607 Images Assignment</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0442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0607 Images Assignment</a:t>
            </a:r>
          </a:p>
          <a:p>
            <a:pPr marL="342900" indent="-342900" algn="l">
              <a:buClr>
                <a:srgbClr val="0070C0"/>
              </a:buClr>
              <a:buSzPct val="80000"/>
              <a:buFont typeface="Wingdings" pitchFamily="2" charset="2"/>
              <a:buChar char="u"/>
            </a:pPr>
            <a:r>
              <a:rPr lang="en-US" sz="1800" dirty="0">
                <a:solidFill>
                  <a:schemeClr val="tx1"/>
                </a:solidFill>
              </a:rPr>
              <a:t>NOTE:</a:t>
            </a:r>
          </a:p>
          <a:p>
            <a:pPr marL="342900" indent="-342900" algn="l">
              <a:buClr>
                <a:srgbClr val="0070C0"/>
              </a:buClr>
              <a:buSzPct val="80000"/>
              <a:buFont typeface="Wingdings" pitchFamily="2" charset="2"/>
              <a:buChar char="u"/>
            </a:pPr>
            <a:r>
              <a:rPr lang="en-US" sz="1800" dirty="0">
                <a:solidFill>
                  <a:schemeClr val="tx1"/>
                </a:solidFill>
              </a:rPr>
              <a:t>Use the </a:t>
            </a:r>
            <a:r>
              <a:rPr lang="en-US" sz="1800" b="1" dirty="0">
                <a:solidFill>
                  <a:schemeClr val="tx1"/>
                </a:solidFill>
              </a:rPr>
              <a:t>HTML5 doctype and meta tag</a:t>
            </a:r>
            <a:r>
              <a:rPr lang="en-US" sz="1800" dirty="0">
                <a:solidFill>
                  <a:schemeClr val="tx1"/>
                </a:solidFill>
              </a:rPr>
              <a:t> for this exercise. That does mean you will not apply any </a:t>
            </a:r>
            <a:r>
              <a:rPr lang="en-US" sz="1800" i="1" dirty="0">
                <a:solidFill>
                  <a:schemeClr val="tx1"/>
                </a:solidFill>
              </a:rPr>
              <a:t>deprecated</a:t>
            </a:r>
            <a:r>
              <a:rPr lang="en-US" sz="1800" dirty="0">
                <a:solidFill>
                  <a:schemeClr val="tx1"/>
                </a:solidFill>
              </a:rPr>
              <a:t> attributes (there are a few deprecated attribute in this module, which I only showcase so you are aware of what they are and what they did, so you can recognize old code from what is currently acceptable. In other words, you shouldn't use these attributes!</a:t>
            </a:r>
          </a:p>
          <a:p>
            <a:pPr marL="342900" indent="-342900" algn="l">
              <a:buClr>
                <a:srgbClr val="0070C0"/>
              </a:buClr>
              <a:buSzPct val="80000"/>
              <a:buFont typeface="Wingdings" pitchFamily="2" charset="2"/>
              <a:buChar char="u"/>
            </a:pPr>
            <a:r>
              <a:rPr lang="en-US" sz="1800" dirty="0">
                <a:solidFill>
                  <a:schemeClr val="tx1"/>
                </a:solidFill>
              </a:rPr>
              <a:t>The HTML code here is exactly the same whether we use HTML 4.01 Transitional/Strict, XHTML 1.0 Transitional/Strict or HTML5 minus those deprecated attributes! </a:t>
            </a: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9044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0607 Images Assignment</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146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0607 Images Assignment</a:t>
            </a:r>
          </a:p>
          <a:p>
            <a:pPr marL="342900" indent="-342900" algn="l">
              <a:buClr>
                <a:srgbClr val="0070C0"/>
              </a:buClr>
              <a:buSzPct val="80000"/>
              <a:buFont typeface="Wingdings" pitchFamily="2" charset="2"/>
              <a:buChar char="u"/>
            </a:pPr>
            <a:r>
              <a:rPr lang="en-US" sz="1800" b="1" dirty="0">
                <a:solidFill>
                  <a:schemeClr val="tx1"/>
                </a:solidFill>
              </a:rPr>
              <a:t>What to Submit:</a:t>
            </a:r>
          </a:p>
          <a:p>
            <a:pPr marL="342900" indent="-342900" algn="l">
              <a:buClr>
                <a:srgbClr val="0070C0"/>
              </a:buClr>
              <a:buSzPct val="80000"/>
              <a:buFont typeface="Wingdings" pitchFamily="2" charset="2"/>
              <a:buChar char="u"/>
            </a:pPr>
            <a:r>
              <a:rPr lang="en-US" sz="1800" dirty="0">
                <a:solidFill>
                  <a:schemeClr val="tx1"/>
                </a:solidFill>
              </a:rPr>
              <a:t>Check Rubric (see below) to ensure you have met all the criteria.</a:t>
            </a:r>
          </a:p>
          <a:p>
            <a:pPr marL="342900" indent="-342900" algn="l">
              <a:buClr>
                <a:srgbClr val="0070C0"/>
              </a:buClr>
              <a:buSzPct val="80000"/>
              <a:buFont typeface="Wingdings" pitchFamily="2" charset="2"/>
              <a:buChar char="u"/>
            </a:pPr>
            <a:r>
              <a:rPr lang="en-US" sz="1800" dirty="0">
                <a:solidFill>
                  <a:schemeClr val="tx1"/>
                </a:solidFill>
              </a:rPr>
              <a:t>Submit your </a:t>
            </a:r>
            <a:r>
              <a:rPr lang="en-US" sz="1800" b="1" dirty="0">
                <a:solidFill>
                  <a:schemeClr val="tx1"/>
                </a:solidFill>
              </a:rPr>
              <a:t> .zip folder here!</a:t>
            </a:r>
            <a:endParaRPr lang="en-US" sz="1800" dirty="0">
              <a:solidFill>
                <a:schemeClr val="tx1"/>
              </a:solidFill>
            </a:endParaRP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7425430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TotalTime>
  <Words>470</Words>
  <Application>Microsoft Office PowerPoint</Application>
  <PresentationFormat>On-screen Show (4:3)</PresentationFormat>
  <Paragraphs>99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0607 Images Assignment</vt:lpstr>
      <vt:lpstr>0607 Images Assignment</vt:lpstr>
      <vt:lpstr>0607 Images Assignment</vt:lpstr>
      <vt:lpstr>0607 Images Assignment</vt:lpstr>
      <vt:lpstr>0607 Images Assignment</vt:lpstr>
      <vt:lpstr>0607 Images Assignment</vt:lpstr>
      <vt:lpstr>0607 Images Assignment</vt:lpstr>
      <vt:lpstr>0607 Images Assignment</vt:lpstr>
      <vt:lpstr>0607 Images Assignment</vt:lpstr>
      <vt:lpstr>0607 Images Assignment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540</cp:revision>
  <dcterms:created xsi:type="dcterms:W3CDTF">2018-09-28T16:40:41Z</dcterms:created>
  <dcterms:modified xsi:type="dcterms:W3CDTF">2019-10-12T04:49:51Z</dcterms:modified>
</cp:coreProperties>
</file>