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70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0" autoAdjust="0"/>
    <p:restoredTop sz="94660"/>
  </p:normalViewPr>
  <p:slideViewPr>
    <p:cSldViewPr>
      <p:cViewPr varScale="1">
        <p:scale>
          <a:sx n="105" d="100"/>
          <a:sy n="105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86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s://validator.w3.org/nu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s://community.canvaslms.com/videos/1121-assignments-submissions-student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0423 Basic Page Assignment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0423 Basic Page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5483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Module 04 - Basic Page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Due</a:t>
            </a:r>
            <a:r>
              <a:rPr lang="en-US" sz="1800" dirty="0">
                <a:solidFill>
                  <a:schemeClr val="tx1"/>
                </a:solidFill>
              </a:rPr>
              <a:t> Dec 17 by 11:59pm	</a:t>
            </a:r>
            <a:r>
              <a:rPr lang="en-US" sz="1800" b="1" dirty="0">
                <a:solidFill>
                  <a:schemeClr val="tx1"/>
                </a:solidFill>
              </a:rPr>
              <a:t>Points</a:t>
            </a:r>
            <a:r>
              <a:rPr lang="en-US" sz="1800" dirty="0">
                <a:solidFill>
                  <a:schemeClr val="tx1"/>
                </a:solidFill>
              </a:rPr>
              <a:t> 10		</a:t>
            </a:r>
            <a:r>
              <a:rPr lang="en-US" sz="1800" b="1" dirty="0">
                <a:solidFill>
                  <a:schemeClr val="tx1"/>
                </a:solidFill>
              </a:rPr>
              <a:t>Submitting</a:t>
            </a:r>
            <a:r>
              <a:rPr lang="en-US" sz="1800" dirty="0">
                <a:solidFill>
                  <a:schemeClr val="tx1"/>
                </a:solidFill>
              </a:rPr>
              <a:t> a file upload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Available</a:t>
            </a:r>
            <a:r>
              <a:rPr lang="en-US" sz="1800" dirty="0">
                <a:solidFill>
                  <a:schemeClr val="tx1"/>
                </a:solidFill>
              </a:rPr>
              <a:t> Sep 17 at 12am - Dec 17 at 11:59pm 3 months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 - Basic HTML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 able to hand-code a simple web page using the </a:t>
            </a:r>
            <a:r>
              <a:rPr lang="en-US" sz="1800" b="1" dirty="0">
                <a:solidFill>
                  <a:schemeClr val="tx1"/>
                </a:solidFill>
              </a:rPr>
              <a:t>basic structural, block-level, inline-level and phrase HTML elements </a:t>
            </a:r>
            <a:r>
              <a:rPr lang="en-US" sz="1800" dirty="0">
                <a:solidFill>
                  <a:schemeClr val="tx1"/>
                </a:solidFill>
              </a:rPr>
              <a:t>covered in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Includes code specifically for the browsers and search engines that will enhance search engine optimization and proper browser display.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 able to write code that meets/passes W3C code specifications by achieving W3C Validation.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0423 Basic Page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636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you will do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Open the text editor of your choice (Notepad++, BBEdit, Sublime, etc.) to create a HTML 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Save this file as "</a:t>
            </a:r>
            <a:r>
              <a:rPr lang="en-US" sz="1800" b="1" dirty="0">
                <a:solidFill>
                  <a:schemeClr val="tx1"/>
                </a:solidFill>
              </a:rPr>
              <a:t>YourLastName-04-basic.html</a:t>
            </a:r>
            <a:r>
              <a:rPr lang="en-US" sz="1800" dirty="0">
                <a:solidFill>
                  <a:schemeClr val="tx1"/>
                </a:solidFill>
              </a:rPr>
              <a:t>". Remember: No spaces. 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(Your last name, module number: i.e. blumeneau-04-basic.html)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Contents (see Rubric below for additional guidance)</a:t>
            </a:r>
            <a:r>
              <a:rPr lang="en-US" sz="1800" dirty="0">
                <a:solidFill>
                  <a:schemeClr val="tx1"/>
                </a:solidFill>
              </a:rPr>
              <a:t>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 the HTML5 doctype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 appropriate meta tags (for the charset, use the newest one which is also the shortest one!).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 &lt;title&gt; must indicate the topic for this page. For example, it should say something like "John Doe - About Me".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sure your full name is displayed on the page (for example in the title and heading tag).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Include </a:t>
            </a:r>
            <a:r>
              <a:rPr lang="en-US" sz="1800" b="1" dirty="0">
                <a:solidFill>
                  <a:schemeClr val="tx1"/>
                </a:solidFill>
              </a:rPr>
              <a:t>block level elements</a:t>
            </a:r>
            <a:r>
              <a:rPr lang="en-US" sz="1800" dirty="0">
                <a:solidFill>
                  <a:schemeClr val="tx1"/>
                </a:solidFill>
              </a:rPr>
              <a:t> (at least two headings and two paragraphs, </a:t>
            </a:r>
            <a:r>
              <a:rPr lang="en-US" sz="1800" dirty="0" err="1">
                <a:solidFill>
                  <a:schemeClr val="tx1"/>
                </a:solidFill>
              </a:rPr>
              <a:t>hr</a:t>
            </a:r>
            <a:r>
              <a:rPr lang="en-US" sz="1800" dirty="0">
                <a:solidFill>
                  <a:schemeClr val="tx1"/>
                </a:solidFill>
              </a:rPr>
              <a:t>, blockquote). 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0423 Basic Page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3404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Ideas for content could be: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Information about you (e.g.: a synopsis of your education, jobs, travels, (think of these as possible 'headings') etc.).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are your personal goals (i.e. a degree in what? Dream job doing what?).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 </a:t>
            </a:r>
            <a:r>
              <a:rPr lang="en-US" sz="1800" b="1" dirty="0">
                <a:solidFill>
                  <a:schemeClr val="tx1"/>
                </a:solidFill>
              </a:rPr>
              <a:t>inline elements</a:t>
            </a:r>
            <a:r>
              <a:rPr lang="en-US" sz="1800" dirty="0">
                <a:solidFill>
                  <a:schemeClr val="tx1"/>
                </a:solidFill>
              </a:rPr>
              <a:t> (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, b, sub, sup, </a:t>
            </a:r>
            <a:r>
              <a:rPr lang="en-US" sz="1800" dirty="0" err="1">
                <a:solidFill>
                  <a:schemeClr val="tx1"/>
                </a:solidFill>
              </a:rPr>
              <a:t>br</a:t>
            </a:r>
            <a:r>
              <a:rPr lang="en-US" sz="1800" dirty="0">
                <a:solidFill>
                  <a:schemeClr val="tx1"/>
                </a:solidFill>
              </a:rPr>
              <a:t>, or q for favorite quotation for example).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 </a:t>
            </a:r>
            <a:r>
              <a:rPr lang="en-US" sz="1800" b="1" dirty="0">
                <a:solidFill>
                  <a:schemeClr val="tx1"/>
                </a:solidFill>
              </a:rPr>
              <a:t>phrase elements</a:t>
            </a:r>
            <a:r>
              <a:rPr lang="en-US" sz="1800" dirty="0">
                <a:solidFill>
                  <a:schemeClr val="tx1"/>
                </a:solidFill>
              </a:rPr>
              <a:t> (apply to an abbreviation (</a:t>
            </a:r>
            <a:r>
              <a:rPr lang="en-US" sz="1800" dirty="0" err="1">
                <a:solidFill>
                  <a:schemeClr val="tx1"/>
                </a:solidFill>
              </a:rPr>
              <a:t>abbr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, strong, cite,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 , for example).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Validate</a:t>
            </a:r>
            <a:r>
              <a:rPr lang="en-US" sz="1800" dirty="0">
                <a:solidFill>
                  <a:schemeClr val="tx1"/>
                </a:solidFill>
              </a:rPr>
              <a:t> your code per the W3C standards: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 </a:t>
            </a:r>
            <a:r>
              <a:rPr lang="en-US" sz="1800" b="1" dirty="0">
                <a:solidFill>
                  <a:schemeClr val="tx1"/>
                </a:solidFill>
              </a:rPr>
              <a:t>HTML5 doctype and meta tag</a:t>
            </a:r>
            <a:r>
              <a:rPr lang="en-US" sz="1800" dirty="0">
                <a:solidFill>
                  <a:schemeClr val="tx1"/>
                </a:solidFill>
              </a:rPr>
              <a:t> for this assignment as shown in the Lecture notes and do not use any of the deprecated attributes!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 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 HTML Validator (Links to an external site.)</a:t>
            </a:r>
            <a:r>
              <a:rPr lang="en-US" sz="1800" dirty="0">
                <a:solidFill>
                  <a:schemeClr val="tx1"/>
                </a:solidFill>
              </a:rPr>
              <a:t> for the </a:t>
            </a:r>
            <a:r>
              <a:rPr lang="en-US" sz="1800" b="1" dirty="0">
                <a:solidFill>
                  <a:schemeClr val="tx1"/>
                </a:solidFill>
              </a:rPr>
              <a:t>HTML5 doctype</a:t>
            </a:r>
            <a:r>
              <a:rPr lang="en-US" sz="1800" dirty="0">
                <a:solidFill>
                  <a:schemeClr val="tx1"/>
                </a:solidFill>
              </a:rPr>
              <a:t> (note that there is a different validator if you used doctype for HTML 4.01 but best to use HTML5 doctype!) and check all the boxes for source, outline and image report.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0423 Basic Page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10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had used the HTML 4.01 Transitional or Strict doctype, you would have to use the 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older HTML 4.01 validator (Links to an external site.)</a:t>
            </a:r>
            <a:r>
              <a:rPr lang="en-US" sz="1800" dirty="0">
                <a:solidFill>
                  <a:schemeClr val="tx1"/>
                </a:solidFill>
              </a:rPr>
              <a:t>. In other words, there are </a:t>
            </a:r>
            <a:r>
              <a:rPr lang="en-US" sz="1800" b="1" i="1" dirty="0">
                <a:solidFill>
                  <a:schemeClr val="tx1"/>
                </a:solidFill>
              </a:rPr>
              <a:t>two</a:t>
            </a:r>
            <a:r>
              <a:rPr lang="en-US" sz="1800" dirty="0">
                <a:solidFill>
                  <a:schemeClr val="tx1"/>
                </a:solidFill>
              </a:rPr>
              <a:t> different validators, one for HTML5 (nu) and one for older </a:t>
            </a:r>
            <a:r>
              <a:rPr lang="en-US" sz="1800" dirty="0" err="1">
                <a:solidFill>
                  <a:schemeClr val="tx1"/>
                </a:solidFill>
              </a:rPr>
              <a:t>docytpes</a:t>
            </a:r>
            <a:r>
              <a:rPr lang="en-US" sz="1800" dirty="0">
                <a:solidFill>
                  <a:schemeClr val="tx1"/>
                </a:solidFill>
              </a:rPr>
              <a:t>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Also be aware that the HTML5 validator does </a:t>
            </a:r>
            <a:r>
              <a:rPr lang="en-US" sz="1800" b="1" dirty="0">
                <a:solidFill>
                  <a:schemeClr val="tx1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 include a validation icon, so don't try to put one in. If you had used the HTML 4.01 doctype and validation, then you could have placed the icon on your web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2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0423 Basic Page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46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to Submit: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check the Rubric below to ensure you met all the criteria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Submit your .html file here</a:t>
            </a:r>
            <a:r>
              <a:rPr lang="en-US" sz="1800" dirty="0">
                <a:solidFill>
                  <a:schemeClr val="tx1"/>
                </a:solidFill>
              </a:rPr>
              <a:t> (click on Submit Button at upper-right corner)!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time submitting an assignment? Need Help?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this is the first time submitting an assignment and you are unfamiliar with how to do so, you can watch this short video on 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Assignment Submissions in Canvas (Links to an external site.)</a:t>
            </a:r>
            <a:r>
              <a:rPr lang="en-US" sz="1800" dirty="0">
                <a:solidFill>
                  <a:schemeClr val="tx1"/>
                </a:solidFill>
              </a:rPr>
              <a:t>. This video covers all types of assignment submissions.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0423 Basic Page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905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AF98E-6D50-4B6D-9190-A5EFBB57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132" y="1988840"/>
            <a:ext cx="5303274" cy="40153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ECF3FECC-1AE5-4BB5-82F4-1F053E3A0346}"/>
              </a:ext>
            </a:extLst>
          </p:cNvPr>
          <p:cNvSpPr txBox="1">
            <a:spLocks/>
          </p:cNvSpPr>
          <p:nvPr/>
        </p:nvSpPr>
        <p:spPr>
          <a:xfrm>
            <a:off x="501534" y="2054580"/>
            <a:ext cx="2630306" cy="34826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a screen-shot example of what your page might look like. Notice the tool tip that is displayed as a result of the 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abbr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  <a:r>
              <a:rPr lang="en-US" sz="1800" dirty="0">
                <a:solidFill>
                  <a:schemeClr val="tx1"/>
                </a:solidFill>
              </a:rPr>
              <a:t> element applied to the CCC abbreviation.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Can you guess which elements I used for this page content?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4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0423 Basic Page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Module 4: Basic HTML (1):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1FB8075-45B7-4D17-89ED-80D4468D6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05786"/>
              </p:ext>
            </p:extLst>
          </p:nvPr>
        </p:nvGraphicFramePr>
        <p:xfrm>
          <a:off x="457200" y="1805623"/>
          <a:ext cx="8229038" cy="4040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745">
                  <a:extLst>
                    <a:ext uri="{9D8B030D-6E8A-4147-A177-3AD203B41FA5}">
                      <a16:colId xmlns:a16="http://schemas.microsoft.com/office/drawing/2014/main" val="1489177360"/>
                    </a:ext>
                  </a:extLst>
                </a:gridCol>
                <a:gridCol w="920242">
                  <a:extLst>
                    <a:ext uri="{9D8B030D-6E8A-4147-A177-3AD203B41FA5}">
                      <a16:colId xmlns:a16="http://schemas.microsoft.com/office/drawing/2014/main" val="2337331756"/>
                    </a:ext>
                  </a:extLst>
                </a:gridCol>
                <a:gridCol w="1307051">
                  <a:extLst>
                    <a:ext uri="{9D8B030D-6E8A-4147-A177-3AD203B41FA5}">
                      <a16:colId xmlns:a16="http://schemas.microsoft.com/office/drawing/2014/main" val="3618816026"/>
                    </a:ext>
                  </a:extLst>
                </a:gridCol>
              </a:tblGrid>
              <a:tr h="350792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Module 4: Basic HTML (1)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0835"/>
                  </a:ext>
                </a:extLst>
              </a:tr>
              <a:tr h="30328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Criteria</a:t>
                      </a:r>
                    </a:p>
                  </a:txBody>
                  <a:tcPr marL="95250" marR="95250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Ratings</a:t>
                      </a:r>
                    </a:p>
                  </a:txBody>
                  <a:tcPr marL="95250" marR="95250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Pts</a:t>
                      </a:r>
                    </a:p>
                  </a:txBody>
                  <a:tcPr marL="95250" marR="95250" marT="66675" marB="66675" anchor="ctr"/>
                </a:tc>
                <a:extLst>
                  <a:ext uri="{0D108BD9-81ED-4DB2-BD59-A6C34878D82A}">
                    <a16:rowId xmlns:a16="http://schemas.microsoft.com/office/drawing/2014/main" val="2371884675"/>
                  </a:ext>
                </a:extLst>
              </a:tr>
              <a:tr h="478684"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This criterion is linked to a Learning </a:t>
                      </a:r>
                      <a:r>
                        <a:rPr lang="en-US" sz="1400" dirty="0" err="1">
                          <a:effectLst/>
                        </a:rPr>
                        <a:t>OutcomeHTML</a:t>
                      </a:r>
                      <a:r>
                        <a:rPr lang="en-US" sz="1400" dirty="0">
                          <a:effectLst/>
                        </a:rPr>
                        <a:t> passed validation (no warnings or errors).</a:t>
                      </a:r>
                      <a:endParaRPr lang="en-US" sz="1400" b="0" dirty="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 pts</a:t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95250" marR="95250" marT="66675" marB="66675" anchor="ctr"/>
                </a:tc>
                <a:extLst>
                  <a:ext uri="{0D108BD9-81ED-4DB2-BD59-A6C34878D82A}">
                    <a16:rowId xmlns:a16="http://schemas.microsoft.com/office/drawing/2014/main" val="1196193063"/>
                  </a:ext>
                </a:extLst>
              </a:tr>
              <a:tr h="478684"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This criterion is linked to a Learning </a:t>
                      </a:r>
                      <a:r>
                        <a:rPr lang="en-US" sz="1400" dirty="0" err="1">
                          <a:effectLst/>
                        </a:rPr>
                        <a:t>OutcomeContent</a:t>
                      </a:r>
                      <a:r>
                        <a:rPr lang="en-US" sz="1400" dirty="0">
                          <a:effectLst/>
                        </a:rPr>
                        <a:t> for &lt;title&gt; and meta tag for description is meaningful and keyword rich.</a:t>
                      </a:r>
                      <a:endParaRPr lang="en-US" sz="1400" b="0" dirty="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2.0 pts</a:t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95250" marR="95250" marT="66675" marB="66675" anchor="ctr"/>
                </a:tc>
                <a:extLst>
                  <a:ext uri="{0D108BD9-81ED-4DB2-BD59-A6C34878D82A}">
                    <a16:rowId xmlns:a16="http://schemas.microsoft.com/office/drawing/2014/main" val="2502538737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This criterion is linked to a Learning </a:t>
                      </a:r>
                      <a:r>
                        <a:rPr lang="en-US" sz="1400" dirty="0" err="1">
                          <a:effectLst/>
                        </a:rPr>
                        <a:t>OutcomeProper</a:t>
                      </a:r>
                      <a:r>
                        <a:rPr lang="en-US" sz="1400" dirty="0">
                          <a:effectLst/>
                        </a:rPr>
                        <a:t> semantic application of block level elements (heading, paragraph, blockquote, pre, </a:t>
                      </a:r>
                      <a:r>
                        <a:rPr lang="en-US" sz="1400" dirty="0" err="1">
                          <a:effectLst/>
                        </a:rPr>
                        <a:t>hr</a:t>
                      </a:r>
                      <a:r>
                        <a:rPr lang="en-US" sz="1400" dirty="0">
                          <a:effectLst/>
                        </a:rPr>
                        <a:t> etc.) at least four (4) different element examples (or more!).</a:t>
                      </a:r>
                      <a:endParaRPr lang="en-US" sz="1400" b="0" dirty="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2.0 pts</a:t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95250" marR="95250" marT="66675" marB="66675" anchor="ctr"/>
                </a:tc>
                <a:extLst>
                  <a:ext uri="{0D108BD9-81ED-4DB2-BD59-A6C34878D82A}">
                    <a16:rowId xmlns:a16="http://schemas.microsoft.com/office/drawing/2014/main" val="504688518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This criterion is linked to a Learning OutcomeProper semantic application of phrase elements (for example: sub, sup, i, em, b, strong, br, q, cite, etc) at least eight (8) different element examples of phrase elements (or more!).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4.0 pts</a:t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95250" marR="95250" marT="66675" marB="66675" anchor="ctr"/>
                </a:tc>
                <a:extLst>
                  <a:ext uri="{0D108BD9-81ED-4DB2-BD59-A6C34878D82A}">
                    <a16:rowId xmlns:a16="http://schemas.microsoft.com/office/drawing/2014/main" val="4165399747"/>
                  </a:ext>
                </a:extLst>
              </a:tr>
              <a:tr h="676399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This criterion is linked to a Learning OutcomeDemonstrated application of character entities (example: copyright, curly quotation marks etc.).</a:t>
                      </a:r>
                      <a:endParaRPr lang="en-US" sz="1400" b="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1.0 pts</a:t>
                      </a:r>
                    </a:p>
                  </a:txBody>
                  <a:tcPr marL="95250" marR="95250" marT="66675" marB="66675" anchor="ctr"/>
                </a:tc>
                <a:extLst>
                  <a:ext uri="{0D108BD9-81ED-4DB2-BD59-A6C34878D82A}">
                    <a16:rowId xmlns:a16="http://schemas.microsoft.com/office/drawing/2014/main" val="1412739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75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528</Words>
  <Application>Microsoft Office PowerPoint</Application>
  <PresentationFormat>On-screen Show (4:3)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0423 Basic Page Assignment</vt:lpstr>
      <vt:lpstr>0423 Basic Page Assignment</vt:lpstr>
      <vt:lpstr>0423 Basic Page Assignment</vt:lpstr>
      <vt:lpstr>0423 Basic Page Assignment</vt:lpstr>
      <vt:lpstr>0423 Basic Page Assignment</vt:lpstr>
      <vt:lpstr>0423 Basic Page Assignment</vt:lpstr>
      <vt:lpstr>0423 Basic Page Assignment</vt:lpstr>
      <vt:lpstr>0423 Basic Page Assignment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772</cp:revision>
  <dcterms:created xsi:type="dcterms:W3CDTF">2018-09-28T16:40:41Z</dcterms:created>
  <dcterms:modified xsi:type="dcterms:W3CDTF">2019-10-05T15:15:27Z</dcterms:modified>
</cp:coreProperties>
</file>