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8" r:id="rId4"/>
    <p:sldId id="269" r:id="rId5"/>
    <p:sldId id="266" r:id="rId6"/>
    <p:sldId id="267" r:id="rId7"/>
    <p:sldId id="271" r:id="rId8"/>
    <p:sldId id="270" r:id="rId9"/>
    <p:sldId id="272" r:id="rId10"/>
    <p:sldId id="274" r:id="rId11"/>
    <p:sldId id="275" r:id="rId12"/>
    <p:sldId id="276" r:id="rId13"/>
    <p:sldId id="277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02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0803 Table Header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0803.1 </a:t>
            </a:r>
            <a:r>
              <a:rPr lang="en-US" altLang="zh-TW" b="1">
                <a:solidFill>
                  <a:srgbClr val="FFFF00"/>
                </a:solidFill>
              </a:rPr>
              <a:t>Table Header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6378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0803.1 Table Header Video: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So far, we do not have any heading.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BF1398-99B6-406A-8044-2C64BABA9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20" y="2228691"/>
            <a:ext cx="3730189" cy="2400617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C71A42-9C43-4AE8-910A-B53EAF2C1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823" y="2228691"/>
            <a:ext cx="2524125" cy="2771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7213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0803.1 </a:t>
            </a:r>
            <a:r>
              <a:rPr lang="en-US" altLang="zh-TW" b="1">
                <a:solidFill>
                  <a:srgbClr val="FFFF00"/>
                </a:solidFill>
              </a:rPr>
              <a:t>Table Header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11173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0803.1 Table Header Video: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Change &lt;td&gt; (table data) to &lt;</a:t>
            </a:r>
            <a:r>
              <a:rPr lang="en-US" altLang="en-US" sz="1800" b="1" dirty="0" err="1">
                <a:solidFill>
                  <a:schemeClr val="tx1"/>
                </a:solidFill>
              </a:rPr>
              <a:t>th</a:t>
            </a:r>
            <a:r>
              <a:rPr lang="en-US" altLang="en-US" sz="1800" b="1" dirty="0">
                <a:solidFill>
                  <a:schemeClr val="tx1"/>
                </a:solidFill>
              </a:rPr>
              <a:t>&gt; (table header).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Table header is always bold.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1979B4-3695-4B01-8EEE-DD703C3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5" y="2619102"/>
            <a:ext cx="2533650" cy="26003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0A9BB3-BEC3-4D80-BB28-7A1E2962F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2779323"/>
            <a:ext cx="3520405" cy="227988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D6CBBEC-3BE6-4698-B141-913BB25AABBF}"/>
              </a:ext>
            </a:extLst>
          </p:cNvPr>
          <p:cNvSpPr/>
          <p:nvPr/>
        </p:nvSpPr>
        <p:spPr>
          <a:xfrm>
            <a:off x="3975285" y="3894235"/>
            <a:ext cx="3520405" cy="2548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4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0803.1 </a:t>
            </a:r>
            <a:r>
              <a:rPr lang="en-US" altLang="zh-TW" b="1">
                <a:solidFill>
                  <a:srgbClr val="FFFF00"/>
                </a:solidFill>
              </a:rPr>
              <a:t>Table Header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6378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0803.1 Table Header Video: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Change &lt;td&gt; (table data) to &lt;</a:t>
            </a:r>
            <a:r>
              <a:rPr lang="en-US" altLang="en-US" sz="1800" b="1" dirty="0" err="1">
                <a:solidFill>
                  <a:schemeClr val="tx1"/>
                </a:solidFill>
              </a:rPr>
              <a:t>th</a:t>
            </a:r>
            <a:r>
              <a:rPr lang="en-US" altLang="en-US" sz="1800" b="1" dirty="0">
                <a:solidFill>
                  <a:schemeClr val="tx1"/>
                </a:solidFill>
              </a:rPr>
              <a:t>&gt; (table header) for the season column.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93BF03-7C13-47BA-8835-287247AAB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396" y="2266682"/>
            <a:ext cx="2581275" cy="26860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822B6E-6714-4FE4-86DF-CC367A39F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5" y="2285660"/>
            <a:ext cx="3476625" cy="2800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67F2BCB-E991-4C9B-90EA-F61F67CF72A9}"/>
              </a:ext>
            </a:extLst>
          </p:cNvPr>
          <p:cNvSpPr/>
          <p:nvPr/>
        </p:nvSpPr>
        <p:spPr>
          <a:xfrm>
            <a:off x="5580112" y="3068960"/>
            <a:ext cx="504056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46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0803.1 </a:t>
            </a:r>
            <a:r>
              <a:rPr lang="en-US" altLang="zh-TW" b="1">
                <a:solidFill>
                  <a:srgbClr val="FFFF00"/>
                </a:solidFill>
              </a:rPr>
              <a:t>Table Header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6378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0803.1 Table Header Video: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Change &lt;td&gt; (table data) to &lt;</a:t>
            </a:r>
            <a:r>
              <a:rPr lang="en-US" altLang="en-US" sz="1800" b="1" dirty="0" err="1">
                <a:solidFill>
                  <a:schemeClr val="tx1"/>
                </a:solidFill>
              </a:rPr>
              <a:t>th</a:t>
            </a:r>
            <a:r>
              <a:rPr lang="en-US" altLang="en-US" sz="1800" b="1" dirty="0">
                <a:solidFill>
                  <a:schemeClr val="tx1"/>
                </a:solidFill>
              </a:rPr>
              <a:t>&gt; (table header) for the season column.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93BF03-7C13-47BA-8835-287247AAB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396" y="2266682"/>
            <a:ext cx="2581275" cy="26860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822B6E-6714-4FE4-86DF-CC367A39F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5" y="2285659"/>
            <a:ext cx="4461073" cy="359330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67F2BCB-E991-4C9B-90EA-F61F67CF72A9}"/>
              </a:ext>
            </a:extLst>
          </p:cNvPr>
          <p:cNvSpPr/>
          <p:nvPr/>
        </p:nvSpPr>
        <p:spPr>
          <a:xfrm>
            <a:off x="6034545" y="3431726"/>
            <a:ext cx="504056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8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0803 Table Header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3323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0803 Table Header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Table Headers &lt;</a:t>
            </a:r>
            <a:r>
              <a:rPr lang="en-US" sz="1800" b="1" dirty="0" err="1">
                <a:solidFill>
                  <a:schemeClr val="tx1"/>
                </a:solidFill>
              </a:rPr>
              <a:t>th</a:t>
            </a:r>
            <a:r>
              <a:rPr lang="en-US" sz="1800" b="1" dirty="0">
                <a:solidFill>
                  <a:schemeClr val="tx1"/>
                </a:solidFill>
              </a:rPr>
              <a:t>&gt;…&lt;/</a:t>
            </a:r>
            <a:r>
              <a:rPr lang="en-US" sz="1800" b="1" dirty="0" err="1">
                <a:solidFill>
                  <a:schemeClr val="tx1"/>
                </a:solidFill>
              </a:rPr>
              <a:t>th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Table headers </a:t>
            </a: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th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  <a:r>
              <a:rPr lang="en-US" sz="1800" dirty="0">
                <a:solidFill>
                  <a:schemeClr val="tx1"/>
                </a:solidFill>
              </a:rPr>
              <a:t> cells function the same as table data cells </a:t>
            </a:r>
            <a:r>
              <a:rPr lang="en-US" sz="1800" b="1" dirty="0">
                <a:solidFill>
                  <a:schemeClr val="tx1"/>
                </a:solidFill>
              </a:rPr>
              <a:t>&lt;td&gt; </a:t>
            </a:r>
            <a:r>
              <a:rPr lang="en-US" sz="1800" dirty="0">
                <a:solidFill>
                  <a:schemeClr val="tx1"/>
                </a:solidFill>
              </a:rPr>
              <a:t>however, they do provide very important information to both search engines and assistive technology users. In fact, applying table headers is essential for designing a user-friendly web page for anyone using a screen reader to access the content of the page.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Browsers display content in the </a:t>
            </a: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th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  <a:r>
              <a:rPr lang="en-US" sz="1800" dirty="0">
                <a:solidFill>
                  <a:schemeClr val="tx1"/>
                </a:solidFill>
              </a:rPr>
              <a:t> as </a:t>
            </a:r>
            <a:r>
              <a:rPr lang="en-US" sz="1800" b="1" dirty="0">
                <a:solidFill>
                  <a:schemeClr val="tx1"/>
                </a:solidFill>
              </a:rPr>
              <a:t>bold</a:t>
            </a:r>
            <a:r>
              <a:rPr lang="en-US" sz="1800" dirty="0">
                <a:solidFill>
                  <a:schemeClr val="tx1"/>
                </a:solidFill>
              </a:rPr>
              <a:t> text and </a:t>
            </a:r>
            <a:r>
              <a:rPr lang="en-US" sz="1800" b="1" dirty="0">
                <a:solidFill>
                  <a:schemeClr val="tx1"/>
                </a:solidFill>
              </a:rPr>
              <a:t>center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th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  <a:r>
              <a:rPr lang="en-US" sz="1800" dirty="0">
                <a:solidFill>
                  <a:schemeClr val="tx1"/>
                </a:solidFill>
              </a:rPr>
              <a:t>Table Header</a:t>
            </a:r>
            <a:r>
              <a:rPr lang="en-US" sz="1800" b="1" dirty="0">
                <a:solidFill>
                  <a:schemeClr val="tx1"/>
                </a:solidFill>
              </a:rPr>
              <a:t>&lt;/</a:t>
            </a:r>
            <a:r>
              <a:rPr lang="en-US" sz="1800" b="1" dirty="0" err="1">
                <a:solidFill>
                  <a:schemeClr val="tx1"/>
                </a:solidFill>
              </a:rPr>
              <a:t>th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for example, we can apply a table header to indicate the contents of a particular column or row.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0803 Table Header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44124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0803 Table Header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Below is a very simplistic table: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&lt;table border="1"&gt;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&lt;tr&gt;</a:t>
            </a:r>
            <a:endParaRPr lang="en-US" sz="1800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th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  <a:r>
              <a:rPr lang="en-US" sz="1800" dirty="0">
                <a:solidFill>
                  <a:schemeClr val="tx1"/>
                </a:solidFill>
              </a:rPr>
              <a:t>Header- bold and centered!</a:t>
            </a:r>
            <a:r>
              <a:rPr lang="en-US" sz="1800" b="1" dirty="0">
                <a:solidFill>
                  <a:schemeClr val="tx1"/>
                </a:solidFill>
              </a:rPr>
              <a:t>&lt;/</a:t>
            </a:r>
            <a:r>
              <a:rPr lang="en-US" sz="1800" b="1" dirty="0" err="1">
                <a:solidFill>
                  <a:schemeClr val="tx1"/>
                </a:solidFill>
              </a:rPr>
              <a:t>th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&lt;/tr&gt;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&lt;tr&gt;</a:t>
            </a:r>
            <a:endParaRPr lang="en-US" sz="1800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&lt;td&gt;</a:t>
            </a:r>
            <a:r>
              <a:rPr lang="en-US" sz="1800" dirty="0">
                <a:solidFill>
                  <a:schemeClr val="tx1"/>
                </a:solidFill>
              </a:rPr>
              <a:t>info is left aligned and not centered</a:t>
            </a:r>
            <a:r>
              <a:rPr lang="en-US" sz="1800" b="1" dirty="0">
                <a:solidFill>
                  <a:schemeClr val="tx1"/>
                </a:solidFill>
              </a:rPr>
              <a:t>&lt;/td&gt;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&lt;/tr&gt;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&lt;tr&gt;</a:t>
            </a:r>
            <a:endParaRPr lang="en-US" sz="1800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&lt;td&gt;</a:t>
            </a:r>
            <a:r>
              <a:rPr lang="en-US" sz="1800" dirty="0">
                <a:solidFill>
                  <a:schemeClr val="tx1"/>
                </a:solidFill>
              </a:rPr>
              <a:t>info</a:t>
            </a:r>
            <a:r>
              <a:rPr lang="en-US" sz="1800" b="1" dirty="0">
                <a:solidFill>
                  <a:schemeClr val="tx1"/>
                </a:solidFill>
              </a:rPr>
              <a:t>&lt;/td&gt;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&lt;/tr&gt;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&lt;/table&gt;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755564-A652-4DEC-AABB-2A41EC6B4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207617"/>
            <a:ext cx="5103631" cy="18856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2924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0803 Table Header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5191124" cy="110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0803 Table Header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Another Example: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more useful example would be: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B27A8D-DAAE-4677-A068-C1430248D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320807"/>
            <a:ext cx="2294810" cy="538691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E161D9-A856-46C6-A359-F20A1FFC6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24" y="4129236"/>
            <a:ext cx="5191125" cy="1285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副標題 2">
            <a:extLst>
              <a:ext uri="{FF2B5EF4-FFF2-40B4-BE49-F238E27FC236}">
                <a16:creationId xmlns:a16="http://schemas.microsoft.com/office/drawing/2014/main" id="{18D1C9CE-9C28-4DFE-9469-42F87DA7993A}"/>
              </a:ext>
            </a:extLst>
          </p:cNvPr>
          <p:cNvSpPr txBox="1">
            <a:spLocks/>
          </p:cNvSpPr>
          <p:nvPr/>
        </p:nvSpPr>
        <p:spPr>
          <a:xfrm>
            <a:off x="501533" y="3605677"/>
            <a:ext cx="5191125" cy="39938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would present like this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34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0803.1 Table Header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6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0803.1 </a:t>
            </a:r>
            <a:r>
              <a:rPr lang="en-US" altLang="zh-TW" b="1">
                <a:solidFill>
                  <a:srgbClr val="FFFF00"/>
                </a:solidFill>
              </a:rPr>
              <a:t>Table Header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0803.1 Table Header Video: Header and season row.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E869FA-34AB-4997-B775-A2EFF6F62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2003907"/>
            <a:ext cx="2152650" cy="27146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F112B0-5245-4501-88AF-4038CB72E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1965807"/>
            <a:ext cx="2019300" cy="2752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6980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0803.1 </a:t>
            </a:r>
            <a:r>
              <a:rPr lang="en-US" altLang="zh-TW" b="1">
                <a:solidFill>
                  <a:srgbClr val="FFFF00"/>
                </a:solidFill>
              </a:rPr>
              <a:t>Table Header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0803.1 Table Header Video: Vegetable column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BCB0C8-7B01-44EF-A87F-37C7D09E3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0" y="2052461"/>
            <a:ext cx="1981200" cy="26955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45A0E6-A1F7-4CC2-988A-ECA61EA76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419" y="2052461"/>
            <a:ext cx="1517662" cy="27483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9198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0803.1 </a:t>
            </a:r>
            <a:r>
              <a:rPr lang="en-US" altLang="zh-TW" b="1">
                <a:solidFill>
                  <a:srgbClr val="FFFF00"/>
                </a:solidFill>
              </a:rPr>
              <a:t>Table Header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0803.1 Table Header Video: Fruit Column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0E1D0A-42A8-46DD-A79D-3C47ED18C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5" y="2029538"/>
            <a:ext cx="2352675" cy="1905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C990CF-46E8-4ECA-9E93-7D5BACDB0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1980095"/>
            <a:ext cx="2800350" cy="2762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11128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0803.1 </a:t>
            </a:r>
            <a:r>
              <a:rPr lang="en-US" altLang="zh-TW" b="1">
                <a:solidFill>
                  <a:srgbClr val="FFFF00"/>
                </a:solidFill>
              </a:rPr>
              <a:t>Table Header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0803.1 Table Header Video: Ice Scream Column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B8A08-DE33-4ED1-86F3-EAD919410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25" y="2011606"/>
            <a:ext cx="2362200" cy="21431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847641-0E7A-4C2B-9325-68A7FAF38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2008670"/>
            <a:ext cx="3048000" cy="2705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93649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552</Words>
  <Application>Microsoft Office PowerPoint</Application>
  <PresentationFormat>On-screen Show (4:3)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0803 Table Header</vt:lpstr>
      <vt:lpstr>0803 Table Header</vt:lpstr>
      <vt:lpstr>0803 Table Header</vt:lpstr>
      <vt:lpstr>0803 Table Header</vt:lpstr>
      <vt:lpstr>0803.1 Table Header Video</vt:lpstr>
      <vt:lpstr>0803.1 Table Header Video</vt:lpstr>
      <vt:lpstr>0803.1 Table Header Video</vt:lpstr>
      <vt:lpstr>0803.1 Table Header Video</vt:lpstr>
      <vt:lpstr>0803.1 Table Header Video</vt:lpstr>
      <vt:lpstr>0803.1 Table Header Video</vt:lpstr>
      <vt:lpstr>0803.1 Table Header Video</vt:lpstr>
      <vt:lpstr>0803.1 Table Header Video</vt:lpstr>
      <vt:lpstr>0803.1 Table Header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374</cp:revision>
  <dcterms:created xsi:type="dcterms:W3CDTF">2018-09-28T16:40:41Z</dcterms:created>
  <dcterms:modified xsi:type="dcterms:W3CDTF">2019-10-20T04:39:14Z</dcterms:modified>
</cp:coreProperties>
</file>