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8" r:id="rId4"/>
    <p:sldId id="269" r:id="rId5"/>
    <p:sldId id="270" r:id="rId6"/>
    <p:sldId id="266" r:id="rId7"/>
    <p:sldId id="267" r:id="rId8"/>
    <p:sldId id="271" r:id="rId9"/>
    <p:sldId id="272" r:id="rId10"/>
    <p:sldId id="27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0804 Table Merge Column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124E32-E6C7-469D-8EC1-3A97F223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186305"/>
            <a:ext cx="3019425" cy="1924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A8332-5BCA-4345-84F5-F30AC7B1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59" y="2099832"/>
            <a:ext cx="322897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0804.1 Table Merge 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676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0804.1 Table Merge Column Video: If </a:t>
            </a:r>
            <a:r>
              <a:rPr lang="en-US" altLang="en-US" sz="1800" b="1" dirty="0" err="1">
                <a:solidFill>
                  <a:schemeClr val="tx1"/>
                </a:solidFill>
              </a:rPr>
              <a:t>colspan</a:t>
            </a:r>
            <a:r>
              <a:rPr lang="en-US" altLang="en-US" sz="1800" b="1" dirty="0">
                <a:solidFill>
                  <a:schemeClr val="tx1"/>
                </a:solidFill>
              </a:rPr>
              <a:t> =“6” which is more than 4 columns od cell data, there will be a lot of warning and error in validation.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D60015-76EB-4C4B-8A50-6C654815C394}"/>
              </a:ext>
            </a:extLst>
          </p:cNvPr>
          <p:cNvSpPr/>
          <p:nvPr/>
        </p:nvSpPr>
        <p:spPr>
          <a:xfrm>
            <a:off x="1366540" y="2707858"/>
            <a:ext cx="2376264" cy="473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15909-6FD2-48D7-9621-7309B65EEB9F}"/>
              </a:ext>
            </a:extLst>
          </p:cNvPr>
          <p:cNvSpPr/>
          <p:nvPr/>
        </p:nvSpPr>
        <p:spPr>
          <a:xfrm>
            <a:off x="4622474" y="4023858"/>
            <a:ext cx="3240360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8BF657-86F4-4B9B-80BC-808AB5215749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2554672" y="3181661"/>
            <a:ext cx="2067802" cy="1166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9F74546-F5C8-43B6-8B53-3A1F1F6BC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27" y="4251448"/>
            <a:ext cx="2740670" cy="18914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923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 Table Merge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46369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 Table Merge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Spanning Columns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 </a:t>
            </a:r>
            <a:r>
              <a:rPr lang="en-US" sz="1800" b="1" dirty="0">
                <a:solidFill>
                  <a:schemeClr val="tx1"/>
                </a:solidFill>
              </a:rPr>
              <a:t>&lt;td </a:t>
            </a:r>
            <a:r>
              <a:rPr lang="en-US" sz="1800" b="1" dirty="0" err="1">
                <a:solidFill>
                  <a:schemeClr val="tx1"/>
                </a:solidFill>
              </a:rPr>
              <a:t>colspan</a:t>
            </a:r>
            <a:r>
              <a:rPr lang="en-US" sz="1800" b="1" dirty="0">
                <a:solidFill>
                  <a:schemeClr val="tx1"/>
                </a:solidFill>
              </a:rPr>
              <a:t>="2"&gt;</a:t>
            </a:r>
            <a:r>
              <a:rPr lang="en-US" sz="1800" dirty="0">
                <a:solidFill>
                  <a:schemeClr val="tx1"/>
                </a:solidFill>
              </a:rPr>
              <a:t> tells the browser to make “cell 1” occupy the same horizontal space as two cells (“span” over two columns).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'merging' the columns or 'spanning' the columns.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&lt;table border="1"&gt;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 </a:t>
            </a:r>
            <a:r>
              <a:rPr lang="en-US" sz="1800" b="1" dirty="0" err="1">
                <a:solidFill>
                  <a:schemeClr val="tx1"/>
                </a:solidFill>
              </a:rPr>
              <a:t>colspan</a:t>
            </a:r>
            <a:r>
              <a:rPr lang="en-US" sz="1800" b="1" dirty="0">
                <a:solidFill>
                  <a:schemeClr val="tx1"/>
                </a:solidFill>
              </a:rPr>
              <a:t>="2"&gt; </a:t>
            </a:r>
            <a:r>
              <a:rPr lang="en-US" sz="1800" dirty="0">
                <a:solidFill>
                  <a:schemeClr val="tx1"/>
                </a:solidFill>
              </a:rPr>
              <a:t>Cell 1 &amp; 2 combined</a:t>
            </a:r>
            <a:r>
              <a:rPr lang="en-US" sz="1800" b="1" dirty="0">
                <a:solidFill>
                  <a:schemeClr val="tx1"/>
                </a:solidFill>
              </a:rPr>
              <a:t> 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Cell 3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&lt;td&gt;</a:t>
            </a:r>
            <a:r>
              <a:rPr lang="en-US" sz="1800" dirty="0">
                <a:solidFill>
                  <a:schemeClr val="tx1"/>
                </a:solidFill>
              </a:rPr>
              <a:t>Cell 4</a:t>
            </a:r>
            <a:r>
              <a:rPr lang="en-US" sz="1800" b="1" dirty="0">
                <a:solidFill>
                  <a:schemeClr val="tx1"/>
                </a:solidFill>
              </a:rPr>
              <a:t>&lt;/td&gt;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&lt;/table&gt;                             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 Table Merge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74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 Table Merge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table with </a:t>
            </a:r>
            <a:r>
              <a:rPr lang="en-US" sz="1800" b="1" dirty="0" err="1">
                <a:solidFill>
                  <a:schemeClr val="tx1"/>
                </a:solidFill>
              </a:rPr>
              <a:t>colspan</a:t>
            </a:r>
            <a:r>
              <a:rPr lang="en-US" sz="1800" b="1" dirty="0">
                <a:solidFill>
                  <a:schemeClr val="tx1"/>
                </a:solidFill>
              </a:rPr>
              <a:t>="2":                        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FCA3F-9A0B-4D1D-9AE3-136B0579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05" y="2218335"/>
            <a:ext cx="4762500" cy="1276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427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 Table Merge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8"/>
            <a:ext cx="8185266" cy="45357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 Table Merge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Applying </a:t>
            </a:r>
            <a:r>
              <a:rPr lang="en-US" sz="1800" b="1" dirty="0" err="1">
                <a:solidFill>
                  <a:schemeClr val="tx1"/>
                </a:solidFill>
              </a:rPr>
              <a:t>colspan</a:t>
            </a:r>
            <a:r>
              <a:rPr lang="en-US" sz="1800" dirty="0">
                <a:solidFill>
                  <a:schemeClr val="tx1"/>
                </a:solidFill>
              </a:rPr>
              <a:t> to the previous table header example, it could look like this (I am using "4" because this table contains 4 columns or &lt;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&gt;/&lt;td&gt; in each row):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&lt;table border="1"&gt;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&lt;tr&gt;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 </a:t>
            </a:r>
            <a:r>
              <a:rPr lang="en-US" sz="1800" b="1" dirty="0" err="1">
                <a:solidFill>
                  <a:schemeClr val="tx1"/>
                </a:solidFill>
              </a:rPr>
              <a:t>colspan</a:t>
            </a:r>
            <a:r>
              <a:rPr lang="en-US" sz="1800" b="1" dirty="0">
                <a:solidFill>
                  <a:schemeClr val="tx1"/>
                </a:solidFill>
              </a:rPr>
              <a:t>="4"&gt;</a:t>
            </a:r>
            <a:r>
              <a:rPr lang="en-US" sz="1800" dirty="0">
                <a:solidFill>
                  <a:schemeClr val="tx1"/>
                </a:solidFill>
              </a:rPr>
              <a:t>Important Information</a:t>
            </a:r>
            <a:r>
              <a:rPr lang="en-US" sz="1800" b="1" dirty="0">
                <a:solidFill>
                  <a:schemeClr val="tx1"/>
                </a:solidFill>
              </a:rPr>
              <a:t>&lt;/</a:t>
            </a:r>
            <a:r>
              <a:rPr lang="en-US" sz="1800" b="1" dirty="0" err="1">
                <a:solidFill>
                  <a:schemeClr val="tx1"/>
                </a:solidFill>
              </a:rPr>
              <a:t>th</a:t>
            </a: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&lt;/tr&gt;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&lt;tr&gt;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&gt;Season&lt;/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&gt;Vegetables&lt;/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&gt;Fruits&lt;/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&gt;Ice Cream (!)&lt;/</a:t>
            </a:r>
            <a:r>
              <a:rPr lang="en-US" sz="1800" dirty="0" err="1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&gt;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&lt;/tr&gt;....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&lt;/table&gt;</a:t>
            </a:r>
            <a:r>
              <a:rPr lang="en-US" sz="1800" b="1" dirty="0">
                <a:solidFill>
                  <a:schemeClr val="tx1"/>
                </a:solidFill>
              </a:rPr>
              <a:t>                   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 Table Merge Column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74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 Table Merge Column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results in this display as shown below:</a:t>
            </a:r>
            <a:r>
              <a:rPr lang="en-US" sz="1800" b="1" dirty="0">
                <a:solidFill>
                  <a:schemeClr val="tx1"/>
                </a:solidFill>
              </a:rPr>
              <a:t>                    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9F952-8C1D-40AF-A933-54C08629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81" y="2212216"/>
            <a:ext cx="7117582" cy="2156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736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0804.1 Table Merge Column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0804.1 Table Merge 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0804.1 Table Merge Column Video: Merge two columns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C25BC-510C-4132-A807-E8AE2C41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0" y="1847381"/>
            <a:ext cx="25431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14AE4-0557-43C7-BD3F-72C4F2DB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106" y="1843705"/>
            <a:ext cx="3038475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627348-935F-44F9-B425-A54B63C17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701" y="2761487"/>
            <a:ext cx="2940224" cy="20567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8C2FA8-D14A-42D3-8442-26028B966ECE}"/>
              </a:ext>
            </a:extLst>
          </p:cNvPr>
          <p:cNvSpPr/>
          <p:nvPr/>
        </p:nvSpPr>
        <p:spPr>
          <a:xfrm>
            <a:off x="3707904" y="2348881"/>
            <a:ext cx="223224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09B6D-7078-4A9F-A1F0-94B35EB9BDE2}"/>
              </a:ext>
            </a:extLst>
          </p:cNvPr>
          <p:cNvSpPr/>
          <p:nvPr/>
        </p:nvSpPr>
        <p:spPr>
          <a:xfrm>
            <a:off x="5707254" y="3658719"/>
            <a:ext cx="109699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CC91AE-7617-42FE-AB35-1D1E62AC7C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824028" y="2708921"/>
            <a:ext cx="883226" cy="1152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80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0804.1 Table Merge 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0804.1 Table Merge Column Video: Merge 3 columns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958B59-5988-4D23-AA72-D2F682D1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" y="2040181"/>
            <a:ext cx="3432356" cy="23417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11CD5C-0B4C-43BB-A6FB-8EE82A6E1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047" y="2063927"/>
            <a:ext cx="3546306" cy="23810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D60015-76EB-4C4B-8A50-6C654815C394}"/>
              </a:ext>
            </a:extLst>
          </p:cNvPr>
          <p:cNvSpPr/>
          <p:nvPr/>
        </p:nvSpPr>
        <p:spPr>
          <a:xfrm>
            <a:off x="1547664" y="2739172"/>
            <a:ext cx="2376264" cy="473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15909-6FD2-48D7-9621-7309B65EEB9F}"/>
              </a:ext>
            </a:extLst>
          </p:cNvPr>
          <p:cNvSpPr/>
          <p:nvPr/>
        </p:nvSpPr>
        <p:spPr>
          <a:xfrm>
            <a:off x="4789600" y="3121743"/>
            <a:ext cx="2806735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8BF657-86F4-4B9B-80BC-808AB521574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923928" y="2976074"/>
            <a:ext cx="865672" cy="325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7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C03036-5010-455A-A0EE-2D3DE7B1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62" y="2271222"/>
            <a:ext cx="3393606" cy="23691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D398E-BD70-4807-B7A0-0AD6DE5A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48" y="2315925"/>
            <a:ext cx="2895600" cy="1971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0804.1 Table Merge Column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7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0804.1 Table </a:t>
            </a:r>
            <a:r>
              <a:rPr lang="en-US" altLang="en-US" sz="1800" b="1">
                <a:solidFill>
                  <a:schemeClr val="tx1"/>
                </a:solidFill>
              </a:rPr>
              <a:t>Merge Column Video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D60015-76EB-4C4B-8A50-6C654815C394}"/>
              </a:ext>
            </a:extLst>
          </p:cNvPr>
          <p:cNvSpPr/>
          <p:nvPr/>
        </p:nvSpPr>
        <p:spPr>
          <a:xfrm>
            <a:off x="1547664" y="2739172"/>
            <a:ext cx="2376264" cy="473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15909-6FD2-48D7-9621-7309B65EEB9F}"/>
              </a:ext>
            </a:extLst>
          </p:cNvPr>
          <p:cNvSpPr/>
          <p:nvPr/>
        </p:nvSpPr>
        <p:spPr>
          <a:xfrm>
            <a:off x="4572000" y="3275761"/>
            <a:ext cx="3240360" cy="2972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8BF657-86F4-4B9B-80BC-808AB521574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923928" y="2976074"/>
            <a:ext cx="648072" cy="4483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349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0804 Table Merge Column</vt:lpstr>
      <vt:lpstr>0804 Table Merge Column</vt:lpstr>
      <vt:lpstr>0804 Table Merge Column</vt:lpstr>
      <vt:lpstr>0804 Table Merge Column</vt:lpstr>
      <vt:lpstr>0804 Table Merge Column</vt:lpstr>
      <vt:lpstr>0804.1 Table Merge Column Video</vt:lpstr>
      <vt:lpstr>0804.1 Table Merge Column Video</vt:lpstr>
      <vt:lpstr>0804.1 Table Merge Column Video</vt:lpstr>
      <vt:lpstr>0804.1 Table Merge Column Video</vt:lpstr>
      <vt:lpstr>0804.1 Table Merge Column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396</cp:revision>
  <dcterms:created xsi:type="dcterms:W3CDTF">2018-09-28T16:40:41Z</dcterms:created>
  <dcterms:modified xsi:type="dcterms:W3CDTF">2019-10-20T05:44:37Z</dcterms:modified>
</cp:coreProperties>
</file>