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8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23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csc-extension.instructure.com/courses/3825/pages/1-dot-1-welcome?module_item_id=42202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0805 Table Merge Row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16A1936-F01B-4052-BEEA-AB0FCA69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11" y="1847381"/>
            <a:ext cx="3997742" cy="280575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FC6888-D793-49E6-B52B-43701299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13" y="1859007"/>
            <a:ext cx="285750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0805.1 Table Merge Row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0805.1 Table Merge Row Video: </a:t>
            </a:r>
            <a:r>
              <a:rPr lang="en-US" altLang="en-US" sz="1800" b="1" dirty="0" err="1">
                <a:solidFill>
                  <a:schemeClr val="tx1"/>
                </a:solidFill>
              </a:rPr>
              <a:t>rowspan</a:t>
            </a:r>
            <a:r>
              <a:rPr lang="en-US" altLang="en-US" sz="1800" b="1" dirty="0">
                <a:solidFill>
                  <a:schemeClr val="tx1"/>
                </a:solidFill>
              </a:rPr>
              <a:t>=“3”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1CCE8-578A-4EEE-BD4B-AF31D3275E38}"/>
              </a:ext>
            </a:extLst>
          </p:cNvPr>
          <p:cNvSpPr/>
          <p:nvPr/>
        </p:nvSpPr>
        <p:spPr>
          <a:xfrm>
            <a:off x="1479911" y="2513916"/>
            <a:ext cx="2227993" cy="268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C9B51A-B0FA-4AD1-81B6-6D804BA54F6A}"/>
              </a:ext>
            </a:extLst>
          </p:cNvPr>
          <p:cNvSpPr/>
          <p:nvPr/>
        </p:nvSpPr>
        <p:spPr>
          <a:xfrm>
            <a:off x="4337412" y="3524598"/>
            <a:ext cx="1026678" cy="768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06EF48-A6BB-483C-B7D5-94ACF98017EF}"/>
              </a:ext>
            </a:extLst>
          </p:cNvPr>
          <p:cNvCxnSpPr>
            <a:cxnSpLocks/>
            <a:stCxn id="14" idx="2"/>
            <a:endCxn id="23" idx="1"/>
          </p:cNvCxnSpPr>
          <p:nvPr/>
        </p:nvCxnSpPr>
        <p:spPr>
          <a:xfrm>
            <a:off x="2593908" y="2782158"/>
            <a:ext cx="1743504" cy="1126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53D168-125D-4589-9D0F-FDC58910B422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 flipV="1">
            <a:off x="2667940" y="3908847"/>
            <a:ext cx="1669472" cy="2599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F79155-890B-4ECB-96A3-E6EEDEF05080}"/>
              </a:ext>
            </a:extLst>
          </p:cNvPr>
          <p:cNvSpPr/>
          <p:nvPr/>
        </p:nvSpPr>
        <p:spPr>
          <a:xfrm>
            <a:off x="1641262" y="4044428"/>
            <a:ext cx="1026678" cy="248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F6201CB-6BB7-492D-9DE7-B905ABC3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39" y="2499147"/>
            <a:ext cx="3094838" cy="2130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BCC0F-3123-4B87-900A-36B2404C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0" y="2114946"/>
            <a:ext cx="292417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0805.1 Table Merge Row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0805.1 Table Merge Row Video: </a:t>
            </a:r>
            <a:r>
              <a:rPr lang="en-US" altLang="en-US" sz="1800" b="1" dirty="0" err="1">
                <a:solidFill>
                  <a:schemeClr val="tx1"/>
                </a:solidFill>
              </a:rPr>
              <a:t>rowspan</a:t>
            </a:r>
            <a:r>
              <a:rPr lang="en-US" altLang="en-US" sz="1800" b="1" dirty="0">
                <a:solidFill>
                  <a:schemeClr val="tx1"/>
                </a:solidFill>
              </a:rPr>
              <a:t>=“3”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5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1CCE8-578A-4EEE-BD4B-AF31D3275E38}"/>
              </a:ext>
            </a:extLst>
          </p:cNvPr>
          <p:cNvSpPr/>
          <p:nvPr/>
        </p:nvSpPr>
        <p:spPr>
          <a:xfrm>
            <a:off x="1524000" y="2290364"/>
            <a:ext cx="2227993" cy="268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C9B51A-B0FA-4AD1-81B6-6D804BA54F6A}"/>
              </a:ext>
            </a:extLst>
          </p:cNvPr>
          <p:cNvSpPr/>
          <p:nvPr/>
        </p:nvSpPr>
        <p:spPr>
          <a:xfrm>
            <a:off x="4272399" y="3788566"/>
            <a:ext cx="731649" cy="7684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06EF48-A6BB-483C-B7D5-94ACF98017EF}"/>
              </a:ext>
            </a:extLst>
          </p:cNvPr>
          <p:cNvCxnSpPr>
            <a:cxnSpLocks/>
            <a:stCxn id="14" idx="2"/>
            <a:endCxn id="23" idx="1"/>
          </p:cNvCxnSpPr>
          <p:nvPr/>
        </p:nvCxnSpPr>
        <p:spPr>
          <a:xfrm>
            <a:off x="2637997" y="2558606"/>
            <a:ext cx="1634402" cy="16142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53D168-125D-4589-9D0F-FDC58910B422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 flipV="1">
            <a:off x="2590800" y="4172815"/>
            <a:ext cx="1681599" cy="5810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F79155-890B-4ECB-96A3-E6EEDEF05080}"/>
              </a:ext>
            </a:extLst>
          </p:cNvPr>
          <p:cNvSpPr/>
          <p:nvPr/>
        </p:nvSpPr>
        <p:spPr>
          <a:xfrm>
            <a:off x="1564122" y="4629547"/>
            <a:ext cx="1026678" cy="248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5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 Table Merge Row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0524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 Table Merge Row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Spanning Rows: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</a:t>
            </a:r>
            <a:r>
              <a:rPr lang="en-US" sz="1800" dirty="0" err="1">
                <a:solidFill>
                  <a:schemeClr val="tx1"/>
                </a:solidFill>
              </a:rPr>
              <a:t>rowspan</a:t>
            </a:r>
            <a:r>
              <a:rPr lang="en-US" sz="1800" dirty="0">
                <a:solidFill>
                  <a:schemeClr val="tx1"/>
                </a:solidFill>
              </a:rPr>
              <a:t>” attribute stretches a cell to occupy the space of cells in rows.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&lt;table border="1"&gt;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 </a:t>
            </a:r>
            <a:r>
              <a:rPr lang="en-US" sz="1800" b="1" dirty="0" err="1">
                <a:solidFill>
                  <a:schemeClr val="tx1"/>
                </a:solidFill>
              </a:rPr>
              <a:t>rowspan</a:t>
            </a:r>
            <a:r>
              <a:rPr lang="en-US" sz="1800" b="1" dirty="0">
                <a:solidFill>
                  <a:schemeClr val="tx1"/>
                </a:solidFill>
              </a:rPr>
              <a:t>="2"&gt;</a:t>
            </a:r>
            <a:r>
              <a:rPr lang="en-US" sz="1800" dirty="0">
                <a:solidFill>
                  <a:schemeClr val="tx1"/>
                </a:solidFill>
              </a:rPr>
              <a:t>Cell 1 and 3 combined</a:t>
            </a:r>
            <a:r>
              <a:rPr lang="en-US" sz="1800" b="1" dirty="0">
                <a:solidFill>
                  <a:schemeClr val="tx1"/>
                </a:solidFill>
              </a:rPr>
              <a:t> 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 </a:t>
            </a:r>
            <a:r>
              <a:rPr lang="en-US" sz="1800" dirty="0">
                <a:solidFill>
                  <a:schemeClr val="tx1"/>
                </a:solidFill>
              </a:rPr>
              <a:t>Cell 2</a:t>
            </a:r>
            <a:r>
              <a:rPr lang="en-US" sz="1800" b="1" dirty="0">
                <a:solidFill>
                  <a:schemeClr val="tx1"/>
                </a:solidFill>
              </a:rPr>
              <a:t> 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 </a:t>
            </a:r>
            <a:r>
              <a:rPr lang="en-US" sz="1800" dirty="0">
                <a:solidFill>
                  <a:schemeClr val="tx1"/>
                </a:solidFill>
              </a:rPr>
              <a:t>Cell 4</a:t>
            </a:r>
            <a:r>
              <a:rPr lang="en-US" sz="1800" b="1" dirty="0">
                <a:solidFill>
                  <a:schemeClr val="tx1"/>
                </a:solidFill>
              </a:rPr>
              <a:t> 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&lt;/table&gt;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47392-E76B-459A-8C2C-901BD4C19332}"/>
              </a:ext>
            </a:extLst>
          </p:cNvPr>
          <p:cNvSpPr/>
          <p:nvPr/>
        </p:nvSpPr>
        <p:spPr>
          <a:xfrm>
            <a:off x="4283968" y="3861048"/>
            <a:ext cx="136815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1,3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EDCA9-3E67-4C1D-B3D7-40E602D1C2C6}"/>
              </a:ext>
            </a:extLst>
          </p:cNvPr>
          <p:cNvSpPr/>
          <p:nvPr/>
        </p:nvSpPr>
        <p:spPr>
          <a:xfrm>
            <a:off x="5771418" y="3854970"/>
            <a:ext cx="1368152" cy="294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4AD57-AE11-4A8B-9234-847FC43C602D}"/>
              </a:ext>
            </a:extLst>
          </p:cNvPr>
          <p:cNvSpPr/>
          <p:nvPr/>
        </p:nvSpPr>
        <p:spPr>
          <a:xfrm>
            <a:off x="5801308" y="4303676"/>
            <a:ext cx="1368152" cy="294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2894A-FE89-45CE-AE81-5B77D6EC5917}"/>
              </a:ext>
            </a:extLst>
          </p:cNvPr>
          <p:cNvSpPr/>
          <p:nvPr/>
        </p:nvSpPr>
        <p:spPr>
          <a:xfrm>
            <a:off x="4201286" y="3753036"/>
            <a:ext cx="3179025" cy="10441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 Table Merge Row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66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 Table Merge Row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an example of what that would look like:   </a:t>
            </a:r>
            <a:r>
              <a:rPr lang="en-US" sz="1800" b="1" dirty="0">
                <a:solidFill>
                  <a:schemeClr val="tx1"/>
                </a:solidFill>
              </a:rPr>
              <a:t>                          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C3437-CE48-492A-96FF-6385DF5C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60675"/>
            <a:ext cx="5116968" cy="116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277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0805.1 Table Merge Column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0805.1 Table Merge Row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0805.1 Table Merge Row Video: </a:t>
            </a:r>
            <a:r>
              <a:rPr lang="en-US" altLang="en-US" sz="1800" b="1" dirty="0" err="1">
                <a:solidFill>
                  <a:schemeClr val="tx1"/>
                </a:solidFill>
              </a:rPr>
              <a:t>rowspan</a:t>
            </a:r>
            <a:r>
              <a:rPr lang="en-US" altLang="en-US" sz="1800" b="1" dirty="0">
                <a:solidFill>
                  <a:schemeClr val="tx1"/>
                </a:solidFill>
              </a:rPr>
              <a:t>=“5”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1F4649-0437-4A14-A625-B20F8507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13" y="2222274"/>
            <a:ext cx="2952750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409CDD-56C8-45A9-B9DF-441AF79C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198321"/>
            <a:ext cx="265747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52552B-E995-4C14-9BCF-6409BFE5D322}"/>
              </a:ext>
            </a:extLst>
          </p:cNvPr>
          <p:cNvSpPr/>
          <p:nvPr/>
        </p:nvSpPr>
        <p:spPr>
          <a:xfrm>
            <a:off x="5508104" y="3536724"/>
            <a:ext cx="2133600" cy="4673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0805.1 Table Merge Row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0805.1 Table Merge Row Video: </a:t>
            </a:r>
            <a:r>
              <a:rPr lang="en-US" altLang="en-US" sz="1800" b="1" dirty="0" err="1">
                <a:solidFill>
                  <a:schemeClr val="tx1"/>
                </a:solidFill>
              </a:rPr>
              <a:t>rowspan</a:t>
            </a:r>
            <a:r>
              <a:rPr lang="en-US" altLang="en-US" sz="1800" b="1" dirty="0">
                <a:solidFill>
                  <a:schemeClr val="tx1"/>
                </a:solidFill>
              </a:rPr>
              <a:t>=“5”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409CDD-56C8-45A9-B9DF-441AF79C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932374"/>
            <a:ext cx="265747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52552B-E995-4C14-9BCF-6409BFE5D322}"/>
              </a:ext>
            </a:extLst>
          </p:cNvPr>
          <p:cNvSpPr/>
          <p:nvPr/>
        </p:nvSpPr>
        <p:spPr>
          <a:xfrm>
            <a:off x="1162298" y="3270777"/>
            <a:ext cx="2133600" cy="4673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6B200-F6DD-4A54-92C8-9360FEC1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454" y="1876910"/>
            <a:ext cx="3842887" cy="23789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11CCE8-578A-4EEE-BD4B-AF31D3275E38}"/>
              </a:ext>
            </a:extLst>
          </p:cNvPr>
          <p:cNvSpPr/>
          <p:nvPr/>
        </p:nvSpPr>
        <p:spPr>
          <a:xfrm>
            <a:off x="6804248" y="3212975"/>
            <a:ext cx="776188" cy="10428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2746F-87E1-4A87-B20E-9365F0FC06D9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3295898" y="3504457"/>
            <a:ext cx="3508350" cy="2299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98E39EF-271A-4A2B-BCC1-7346D0CC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079" y="1962149"/>
            <a:ext cx="3846913" cy="23792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2A4736-1331-44A0-9960-C350EFABA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6" y="1953051"/>
            <a:ext cx="291465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0805.1 Table Merge Row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0805.1 Table Merge Row Video: </a:t>
            </a:r>
            <a:r>
              <a:rPr lang="en-US" altLang="en-US" sz="1800" b="1" dirty="0" err="1">
                <a:solidFill>
                  <a:schemeClr val="tx1"/>
                </a:solidFill>
              </a:rPr>
              <a:t>colspan</a:t>
            </a:r>
            <a:r>
              <a:rPr lang="en-US" altLang="en-US" sz="1800" b="1" dirty="0">
                <a:solidFill>
                  <a:schemeClr val="tx1"/>
                </a:solidFill>
              </a:rPr>
              <a:t>=“5”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52552B-E995-4C14-9BCF-6409BFE5D322}"/>
              </a:ext>
            </a:extLst>
          </p:cNvPr>
          <p:cNvSpPr/>
          <p:nvPr/>
        </p:nvSpPr>
        <p:spPr>
          <a:xfrm>
            <a:off x="1331640" y="2057652"/>
            <a:ext cx="2194036" cy="452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1CCE8-578A-4EEE-BD4B-AF31D3275E38}"/>
              </a:ext>
            </a:extLst>
          </p:cNvPr>
          <p:cNvSpPr/>
          <p:nvPr/>
        </p:nvSpPr>
        <p:spPr>
          <a:xfrm>
            <a:off x="4315484" y="2996952"/>
            <a:ext cx="3831507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2746F-87E1-4A87-B20E-9365F0FC06D9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3525676" y="2284091"/>
            <a:ext cx="789808" cy="892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3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3F62FF-0F58-437F-A338-B0085936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46" y="1896486"/>
            <a:ext cx="30003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0805.1 Table Merge Row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0805.1 Table Merge Row Video: </a:t>
            </a:r>
            <a:r>
              <a:rPr lang="en-US" altLang="en-US" sz="1800" b="1" dirty="0" err="1">
                <a:solidFill>
                  <a:schemeClr val="tx1"/>
                </a:solidFill>
              </a:rPr>
              <a:t>colspan</a:t>
            </a:r>
            <a:r>
              <a:rPr lang="en-US" altLang="en-US" sz="1800" b="1" dirty="0">
                <a:solidFill>
                  <a:schemeClr val="tx1"/>
                </a:solidFill>
              </a:rPr>
              <a:t>=“5”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52552B-E995-4C14-9BCF-6409BFE5D322}"/>
              </a:ext>
            </a:extLst>
          </p:cNvPr>
          <p:cNvSpPr/>
          <p:nvPr/>
        </p:nvSpPr>
        <p:spPr>
          <a:xfrm>
            <a:off x="3411985" y="2192341"/>
            <a:ext cx="2194036" cy="452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829A78-A342-4C7F-BA0F-D4CBECA3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9" y="2098906"/>
            <a:ext cx="3481711" cy="29532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0805.1 Table Merge Row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0805.1 Table Merge Row Video: </a:t>
            </a:r>
            <a:r>
              <a:rPr lang="en-US" altLang="en-US" sz="1800" b="1" dirty="0" err="1">
                <a:solidFill>
                  <a:schemeClr val="tx1"/>
                </a:solidFill>
              </a:rPr>
              <a:t>colspan</a:t>
            </a:r>
            <a:r>
              <a:rPr lang="en-US" altLang="en-US" sz="1800" b="1" dirty="0">
                <a:solidFill>
                  <a:schemeClr val="tx1"/>
                </a:solidFill>
              </a:rPr>
              <a:t>=“5”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1CCE8-578A-4EEE-BD4B-AF31D3275E38}"/>
              </a:ext>
            </a:extLst>
          </p:cNvPr>
          <p:cNvSpPr/>
          <p:nvPr/>
        </p:nvSpPr>
        <p:spPr>
          <a:xfrm>
            <a:off x="1510679" y="2889509"/>
            <a:ext cx="2413249" cy="268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13E7DF-E54C-45AF-BF02-689E3688B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67" y="2098906"/>
            <a:ext cx="3290201" cy="30203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2C9B51A-B0FA-4AD1-81B6-6D804BA54F6A}"/>
              </a:ext>
            </a:extLst>
          </p:cNvPr>
          <p:cNvSpPr/>
          <p:nvPr/>
        </p:nvSpPr>
        <p:spPr>
          <a:xfrm>
            <a:off x="5364088" y="3769644"/>
            <a:ext cx="2160241" cy="268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583CA6-4D07-45CB-9BF7-E07BCAA9B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73" y="4371836"/>
            <a:ext cx="3083024" cy="21195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15F0FB-ED9B-45ED-A3EF-87EF3DDC5106}"/>
              </a:ext>
            </a:extLst>
          </p:cNvPr>
          <p:cNvSpPr/>
          <p:nvPr/>
        </p:nvSpPr>
        <p:spPr>
          <a:xfrm>
            <a:off x="3279073" y="5643265"/>
            <a:ext cx="652264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6BD04C-8B7C-4D42-89EF-5E68FD4905EB}"/>
              </a:ext>
            </a:extLst>
          </p:cNvPr>
          <p:cNvCxnSpPr>
            <a:stCxn id="23" idx="1"/>
            <a:endCxn id="17" idx="0"/>
          </p:cNvCxnSpPr>
          <p:nvPr/>
        </p:nvCxnSpPr>
        <p:spPr>
          <a:xfrm flipH="1">
            <a:off x="3605205" y="3903765"/>
            <a:ext cx="1758883" cy="17395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06EF48-A6BB-483C-B7D5-94ACF98017EF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2717304" y="3157751"/>
            <a:ext cx="887901" cy="24855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390</Words>
  <Application>Microsoft Office PowerPoint</Application>
  <PresentationFormat>On-screen Show (4:3)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0805 Table Merge Row</vt:lpstr>
      <vt:lpstr>0805 Table Merge Row</vt:lpstr>
      <vt:lpstr>0805 Table Merge Row</vt:lpstr>
      <vt:lpstr>0805.1 Table Merge Column Video</vt:lpstr>
      <vt:lpstr>0805.1 Table Merge Row Video</vt:lpstr>
      <vt:lpstr>0805.1 Table Merge Row Video</vt:lpstr>
      <vt:lpstr>0805.1 Table Merge Row Video</vt:lpstr>
      <vt:lpstr>0805.1 Table Merge Row Video</vt:lpstr>
      <vt:lpstr>0805.1 Table Merge Row Video</vt:lpstr>
      <vt:lpstr>0805.1 Table Merge Row Video</vt:lpstr>
      <vt:lpstr>0805.1 Table Merge Row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422</cp:revision>
  <dcterms:created xsi:type="dcterms:W3CDTF">2018-09-28T16:40:41Z</dcterms:created>
  <dcterms:modified xsi:type="dcterms:W3CDTF">2019-10-20T06:25:12Z</dcterms:modified>
</cp:coreProperties>
</file>