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8" r:id="rId4"/>
    <p:sldId id="269" r:id="rId5"/>
    <p:sldId id="270" r:id="rId6"/>
    <p:sldId id="271" r:id="rId7"/>
    <p:sldId id="266" r:id="rId8"/>
    <p:sldId id="267" r:id="rId9"/>
    <p:sldId id="272" r:id="rId10"/>
    <p:sldId id="273" r:id="rId11"/>
    <p:sldId id="274" r:id="rId12"/>
    <p:sldId id="275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0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03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70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227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395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150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csc-extension.instructure.com/courses/3825/pages/1-dot-1-welcome?module_item_id=4220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0807 Table Element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645AB3-B30A-4825-900A-F591B0EF9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733639"/>
            <a:ext cx="3162300" cy="23622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0807.1 Table Element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3638418" cy="9608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0807.1 Table Element Video: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&lt;</a:t>
            </a:r>
            <a:r>
              <a:rPr lang="en-US" altLang="en-US" sz="1800" b="1" dirty="0" err="1">
                <a:solidFill>
                  <a:schemeClr val="tx1"/>
                </a:solidFill>
              </a:rPr>
              <a:t>thead</a:t>
            </a:r>
            <a:r>
              <a:rPr lang="en-US" altLang="en-US" sz="1800" b="1" dirty="0">
                <a:solidFill>
                  <a:schemeClr val="tx1"/>
                </a:solidFill>
              </a:rPr>
              <a:t>&gt; … &lt;/</a:t>
            </a:r>
            <a:r>
              <a:rPr lang="en-US" altLang="en-US" sz="1800" b="1" dirty="0" err="1">
                <a:solidFill>
                  <a:schemeClr val="tx1"/>
                </a:solidFill>
              </a:rPr>
              <a:t>thead</a:t>
            </a:r>
            <a:r>
              <a:rPr lang="en-US" altLang="en-US" sz="1800" b="1" dirty="0">
                <a:solidFill>
                  <a:schemeClr val="tx1"/>
                </a:solidFill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&lt;</a:t>
            </a:r>
            <a:r>
              <a:rPr lang="en-US" altLang="en-US" sz="1800" b="1" dirty="0" err="1">
                <a:solidFill>
                  <a:schemeClr val="tx1"/>
                </a:solidFill>
              </a:rPr>
              <a:t>tbody</a:t>
            </a:r>
            <a:r>
              <a:rPr lang="en-US" altLang="en-US" sz="1800" b="1" dirty="0">
                <a:solidFill>
                  <a:schemeClr val="tx1"/>
                </a:solidFill>
              </a:rPr>
              <a:t>&gt; … &lt;/</a:t>
            </a:r>
            <a:r>
              <a:rPr lang="en-US" altLang="en-US" sz="1800" b="1" dirty="0" err="1">
                <a:solidFill>
                  <a:schemeClr val="tx1"/>
                </a:solidFill>
              </a:rPr>
              <a:t>tbody</a:t>
            </a:r>
            <a:r>
              <a:rPr lang="en-US" altLang="en-US" sz="1800" b="1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A40336-D8DC-439A-8E6B-11E4B74A4F8A}"/>
              </a:ext>
            </a:extLst>
          </p:cNvPr>
          <p:cNvSpPr/>
          <p:nvPr/>
        </p:nvSpPr>
        <p:spPr>
          <a:xfrm>
            <a:off x="1142265" y="3960606"/>
            <a:ext cx="1440160" cy="2188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55A7BE-9CE7-49FD-B44C-1EE07E262962}"/>
              </a:ext>
            </a:extLst>
          </p:cNvPr>
          <p:cNvSpPr/>
          <p:nvPr/>
        </p:nvSpPr>
        <p:spPr>
          <a:xfrm>
            <a:off x="1123215" y="3163020"/>
            <a:ext cx="1440160" cy="2188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59866F-48CA-4C89-9D2C-48A818CC1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525" y="1256175"/>
            <a:ext cx="3276600" cy="24003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F7B70C5-3B07-481C-8FB4-3A8DD16F29B7}"/>
              </a:ext>
            </a:extLst>
          </p:cNvPr>
          <p:cNvSpPr/>
          <p:nvPr/>
        </p:nvSpPr>
        <p:spPr>
          <a:xfrm>
            <a:off x="4944565" y="2515519"/>
            <a:ext cx="1440160" cy="2188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F8BC97-8E7E-49DF-8F6B-056118A98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779197"/>
            <a:ext cx="3282950" cy="287213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37D5CEA-63AA-4FA1-A2E2-7538A47453B3}"/>
              </a:ext>
            </a:extLst>
          </p:cNvPr>
          <p:cNvSpPr/>
          <p:nvPr/>
        </p:nvSpPr>
        <p:spPr>
          <a:xfrm>
            <a:off x="5136045" y="6162923"/>
            <a:ext cx="1440160" cy="2188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56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645AB3-B30A-4825-900A-F591B0EF9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636912"/>
            <a:ext cx="3162300" cy="23622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0807.1 Table Element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7814882" cy="9608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0807.1 Table Element Video: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&lt;</a:t>
            </a:r>
            <a:r>
              <a:rPr lang="en-US" altLang="en-US" sz="1800" b="1" dirty="0" err="1">
                <a:solidFill>
                  <a:schemeClr val="tx1"/>
                </a:solidFill>
              </a:rPr>
              <a:t>thead</a:t>
            </a:r>
            <a:r>
              <a:rPr lang="en-US" altLang="en-US" sz="1800" b="1" dirty="0">
                <a:solidFill>
                  <a:schemeClr val="tx1"/>
                </a:solidFill>
              </a:rPr>
              <a:t>&gt; … &lt;/</a:t>
            </a:r>
            <a:r>
              <a:rPr lang="en-US" altLang="en-US" sz="1800" b="1" dirty="0" err="1">
                <a:solidFill>
                  <a:schemeClr val="tx1"/>
                </a:solidFill>
              </a:rPr>
              <a:t>thead</a:t>
            </a:r>
            <a:r>
              <a:rPr lang="en-US" altLang="en-US" sz="1800" b="1" dirty="0">
                <a:solidFill>
                  <a:schemeClr val="tx1"/>
                </a:solidFill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&lt;</a:t>
            </a:r>
            <a:r>
              <a:rPr lang="en-US" altLang="en-US" sz="1800" b="1" dirty="0" err="1">
                <a:solidFill>
                  <a:schemeClr val="tx1"/>
                </a:solidFill>
              </a:rPr>
              <a:t>tbody</a:t>
            </a:r>
            <a:r>
              <a:rPr lang="en-US" altLang="en-US" sz="1800" b="1" dirty="0">
                <a:solidFill>
                  <a:schemeClr val="tx1"/>
                </a:solidFill>
              </a:rPr>
              <a:t>&gt; … &lt;/</a:t>
            </a:r>
            <a:r>
              <a:rPr lang="en-US" altLang="en-US" sz="1800" b="1" dirty="0" err="1">
                <a:solidFill>
                  <a:schemeClr val="tx1"/>
                </a:solidFill>
              </a:rPr>
              <a:t>tbody</a:t>
            </a:r>
            <a:r>
              <a:rPr lang="en-US" altLang="en-US" sz="1800" b="1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A40336-D8DC-439A-8E6B-11E4B74A4F8A}"/>
              </a:ext>
            </a:extLst>
          </p:cNvPr>
          <p:cNvSpPr/>
          <p:nvPr/>
        </p:nvSpPr>
        <p:spPr>
          <a:xfrm>
            <a:off x="3255823" y="3863879"/>
            <a:ext cx="1440160" cy="2188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55A7BE-9CE7-49FD-B44C-1EE07E262962}"/>
              </a:ext>
            </a:extLst>
          </p:cNvPr>
          <p:cNvSpPr/>
          <p:nvPr/>
        </p:nvSpPr>
        <p:spPr>
          <a:xfrm>
            <a:off x="3236773" y="3066293"/>
            <a:ext cx="1440160" cy="2188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73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DBE8A35-26B8-49DB-BDDC-396BA65F3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744" y="3586485"/>
            <a:ext cx="3305672" cy="303263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0807.1 Table Element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030906" cy="21081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0807.1 Table Element Video: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&lt;</a:t>
            </a:r>
            <a:r>
              <a:rPr lang="en-US" altLang="en-US" sz="1800" b="1" dirty="0" err="1">
                <a:solidFill>
                  <a:schemeClr val="tx1"/>
                </a:solidFill>
              </a:rPr>
              <a:t>tfoot</a:t>
            </a:r>
            <a:r>
              <a:rPr lang="en-US" altLang="en-US" sz="1800" b="1" dirty="0">
                <a:solidFill>
                  <a:schemeClr val="tx1"/>
                </a:solidFill>
              </a:rPr>
              <a:t>&gt;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&lt;tr&gt;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&lt;td </a:t>
            </a:r>
            <a:r>
              <a:rPr lang="en-US" altLang="en-US" sz="1800" b="1" dirty="0" err="1">
                <a:solidFill>
                  <a:schemeClr val="tx1"/>
                </a:solidFill>
              </a:rPr>
              <a:t>colspan</a:t>
            </a:r>
            <a:r>
              <a:rPr lang="en-US" altLang="en-US" sz="1800" b="1" dirty="0">
                <a:solidFill>
                  <a:schemeClr val="tx1"/>
                </a:solidFill>
              </a:rPr>
              <a:t>=“4”&gt;Copyright © (alt+0169) 2019&lt;/td&gt;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&lt;/tr&gt;s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&lt;/</a:t>
            </a:r>
            <a:r>
              <a:rPr lang="en-US" altLang="en-US" sz="1800" b="1" dirty="0" err="1">
                <a:solidFill>
                  <a:schemeClr val="tx1"/>
                </a:solidFill>
              </a:rPr>
              <a:t>tfoot</a:t>
            </a:r>
            <a:r>
              <a:rPr lang="en-US" altLang="en-US" sz="1800" b="1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A40336-D8DC-439A-8E6B-11E4B74A4F8A}"/>
              </a:ext>
            </a:extLst>
          </p:cNvPr>
          <p:cNvSpPr/>
          <p:nvPr/>
        </p:nvSpPr>
        <p:spPr>
          <a:xfrm>
            <a:off x="5442792" y="5852919"/>
            <a:ext cx="2873624" cy="6951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68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0807 Table Element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44124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0807 Table Element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Additional table elements: </a:t>
            </a:r>
            <a:r>
              <a:rPr lang="en-US" sz="1800" b="1" dirty="0" err="1">
                <a:solidFill>
                  <a:schemeClr val="tx1"/>
                </a:solidFill>
              </a:rPr>
              <a:t>thead</a:t>
            </a:r>
            <a:r>
              <a:rPr lang="en-US" sz="1800" b="1" dirty="0">
                <a:solidFill>
                  <a:schemeClr val="tx1"/>
                </a:solidFill>
              </a:rPr>
              <a:t>, </a:t>
            </a:r>
            <a:r>
              <a:rPr lang="en-US" sz="1800" b="1" dirty="0" err="1">
                <a:solidFill>
                  <a:schemeClr val="tx1"/>
                </a:solidFill>
              </a:rPr>
              <a:t>tfoot</a:t>
            </a:r>
            <a:r>
              <a:rPr lang="en-US" sz="1800" b="1" dirty="0">
                <a:solidFill>
                  <a:schemeClr val="tx1"/>
                </a:solidFill>
              </a:rPr>
              <a:t> and </a:t>
            </a:r>
            <a:r>
              <a:rPr lang="en-US" sz="1800" b="1" dirty="0" err="1">
                <a:solidFill>
                  <a:schemeClr val="tx1"/>
                </a:solidFill>
              </a:rPr>
              <a:t>tbody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Table rows </a:t>
            </a:r>
            <a:r>
              <a:rPr lang="en-US" sz="1800" b="1" dirty="0">
                <a:solidFill>
                  <a:schemeClr val="tx1"/>
                </a:solidFill>
              </a:rPr>
              <a:t>&lt;tr&gt;</a:t>
            </a:r>
            <a:r>
              <a:rPr lang="en-US" sz="1800" dirty="0">
                <a:solidFill>
                  <a:schemeClr val="tx1"/>
                </a:solidFill>
              </a:rPr>
              <a:t> can be grouped into a table head (</a:t>
            </a:r>
            <a:r>
              <a:rPr lang="en-US" sz="1800" b="1" dirty="0" err="1">
                <a:solidFill>
                  <a:schemeClr val="tx1"/>
                </a:solidFill>
              </a:rPr>
              <a:t>thead</a:t>
            </a:r>
            <a:r>
              <a:rPr lang="en-US" sz="1800" dirty="0">
                <a:solidFill>
                  <a:schemeClr val="tx1"/>
                </a:solidFill>
              </a:rPr>
              <a:t>), a table footer (</a:t>
            </a:r>
            <a:r>
              <a:rPr lang="en-US" sz="1800" b="1" dirty="0" err="1">
                <a:solidFill>
                  <a:schemeClr val="tx1"/>
                </a:solidFill>
              </a:rPr>
              <a:t>tfoot</a:t>
            </a:r>
            <a:r>
              <a:rPr lang="en-US" sz="1800" dirty="0">
                <a:solidFill>
                  <a:schemeClr val="tx1"/>
                </a:solidFill>
              </a:rPr>
              <a:t>) and one or more table bodies (</a:t>
            </a:r>
            <a:r>
              <a:rPr lang="en-US" sz="1800" b="1" dirty="0" err="1">
                <a:solidFill>
                  <a:schemeClr val="tx1"/>
                </a:solidFill>
              </a:rPr>
              <a:t>tbody</a:t>
            </a:r>
            <a:r>
              <a:rPr lang="en-US" sz="1800" dirty="0">
                <a:solidFill>
                  <a:schemeClr val="tx1"/>
                </a:solidFill>
              </a:rPr>
              <a:t>). 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a table has a head section it must appear </a:t>
            </a:r>
            <a:r>
              <a:rPr lang="en-US" sz="1800" i="1" dirty="0">
                <a:solidFill>
                  <a:schemeClr val="tx1"/>
                </a:solidFill>
              </a:rPr>
              <a:t>before</a:t>
            </a:r>
            <a:r>
              <a:rPr lang="en-US" sz="1800" dirty="0">
                <a:solidFill>
                  <a:schemeClr val="tx1"/>
                </a:solidFill>
              </a:rPr>
              <a:t> the </a:t>
            </a:r>
            <a:r>
              <a:rPr lang="en-US" sz="1800" dirty="0" err="1">
                <a:solidFill>
                  <a:schemeClr val="tx1"/>
                </a:solidFill>
              </a:rPr>
              <a:t>tbody</a:t>
            </a:r>
            <a:r>
              <a:rPr lang="en-US" sz="1800" dirty="0">
                <a:solidFill>
                  <a:schemeClr val="tx1"/>
                </a:solidFill>
              </a:rPr>
              <a:t> section. 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no </a:t>
            </a:r>
            <a:r>
              <a:rPr lang="en-US" sz="1800" dirty="0" err="1">
                <a:solidFill>
                  <a:schemeClr val="tx1"/>
                </a:solidFill>
              </a:rPr>
              <a:t>thead</a:t>
            </a:r>
            <a:r>
              <a:rPr lang="en-US" sz="1800" dirty="0">
                <a:solidFill>
                  <a:schemeClr val="tx1"/>
                </a:solidFill>
              </a:rPr>
              <a:t> or </a:t>
            </a:r>
            <a:r>
              <a:rPr lang="en-US" sz="1800" dirty="0" err="1">
                <a:solidFill>
                  <a:schemeClr val="tx1"/>
                </a:solidFill>
              </a:rPr>
              <a:t>tfoot</a:t>
            </a:r>
            <a:r>
              <a:rPr lang="en-US" sz="1800" dirty="0">
                <a:solidFill>
                  <a:schemeClr val="tx1"/>
                </a:solidFill>
              </a:rPr>
              <a:t> is used then there is no need for a </a:t>
            </a:r>
            <a:r>
              <a:rPr lang="en-US" sz="1800" dirty="0" err="1">
                <a:solidFill>
                  <a:schemeClr val="tx1"/>
                </a:solidFill>
              </a:rPr>
              <a:t>tbody</a:t>
            </a:r>
            <a:r>
              <a:rPr lang="en-US" sz="1800" dirty="0">
                <a:solidFill>
                  <a:schemeClr val="tx1"/>
                </a:solidFill>
              </a:rPr>
              <a:t>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What is the purpose of these elements?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C00000"/>
                </a:solidFill>
              </a:rPr>
              <a:t>Browsers can use these elements to enable scrolling of the table </a:t>
            </a:r>
            <a:r>
              <a:rPr lang="en-US" sz="1800" b="1" dirty="0">
                <a:solidFill>
                  <a:srgbClr val="C00000"/>
                </a:solidFill>
              </a:rPr>
              <a:t>body </a:t>
            </a:r>
            <a:r>
              <a:rPr lang="en-US" sz="1800" dirty="0">
                <a:solidFill>
                  <a:srgbClr val="C00000"/>
                </a:solidFill>
              </a:rPr>
              <a:t>independently of the header and footer.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C00000"/>
                </a:solidFill>
              </a:rPr>
              <a:t>Also, when printing a large table that spans multiple pages, these elements can enable the table header and footer to be </a:t>
            </a:r>
            <a:r>
              <a:rPr lang="en-US" sz="1800" b="1" dirty="0">
                <a:solidFill>
                  <a:srgbClr val="C00000"/>
                </a:solidFill>
              </a:rPr>
              <a:t>printed at the top and bottom </a:t>
            </a:r>
            <a:r>
              <a:rPr lang="en-US" sz="1800" dirty="0">
                <a:solidFill>
                  <a:srgbClr val="C00000"/>
                </a:solidFill>
              </a:rPr>
              <a:t>of each page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C00000"/>
                </a:solidFill>
              </a:rPr>
              <a:t>Another benefit of </a:t>
            </a:r>
            <a:r>
              <a:rPr lang="en-US" sz="1800" b="1" dirty="0">
                <a:solidFill>
                  <a:srgbClr val="C00000"/>
                </a:solidFill>
              </a:rPr>
              <a:t>row grouping </a:t>
            </a:r>
            <a:r>
              <a:rPr lang="en-US" sz="1800" dirty="0">
                <a:solidFill>
                  <a:srgbClr val="C00000"/>
                </a:solidFill>
              </a:rPr>
              <a:t>are that it makes it easy to style head, foot and body sections of a table independently of each other without adding classes.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0807 Table Element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24682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0807 Table Element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Please note a change in coding practice: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It's important to understand that when using </a:t>
            </a:r>
            <a:r>
              <a:rPr lang="en-US" sz="1800" b="1" dirty="0">
                <a:solidFill>
                  <a:schemeClr val="tx1"/>
                </a:solidFill>
              </a:rPr>
              <a:t>HTML 4.01</a:t>
            </a:r>
            <a:r>
              <a:rPr lang="en-US" sz="1800" dirty="0">
                <a:solidFill>
                  <a:schemeClr val="tx1"/>
                </a:solidFill>
              </a:rPr>
              <a:t>, the </a:t>
            </a:r>
            <a:r>
              <a:rPr lang="en-US" sz="1800" b="1" dirty="0" err="1">
                <a:solidFill>
                  <a:schemeClr val="tx1"/>
                </a:solidFill>
              </a:rPr>
              <a:t>tfoot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i="1" dirty="0">
                <a:solidFill>
                  <a:schemeClr val="tx1"/>
                </a:solidFill>
              </a:rPr>
              <a:t>MUST </a:t>
            </a:r>
            <a:r>
              <a:rPr lang="en-US" sz="1800" dirty="0">
                <a:solidFill>
                  <a:schemeClr val="tx1"/>
                </a:solidFill>
              </a:rPr>
              <a:t>go </a:t>
            </a:r>
            <a:r>
              <a:rPr lang="en-US" sz="1800" b="1" i="1" dirty="0">
                <a:solidFill>
                  <a:schemeClr val="tx1"/>
                </a:solidFill>
              </a:rPr>
              <a:t>BEFORE </a:t>
            </a: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dirty="0" err="1">
                <a:solidFill>
                  <a:schemeClr val="tx1"/>
                </a:solidFill>
              </a:rPr>
              <a:t>tbody</a:t>
            </a:r>
            <a:r>
              <a:rPr lang="en-US" sz="1800" dirty="0">
                <a:solidFill>
                  <a:schemeClr val="tx1"/>
                </a:solidFill>
              </a:rPr>
              <a:t>!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are mostly going to be working in </a:t>
            </a:r>
            <a:r>
              <a:rPr lang="en-US" sz="1800" b="1" dirty="0">
                <a:solidFill>
                  <a:schemeClr val="tx1"/>
                </a:solidFill>
              </a:rPr>
              <a:t>HTML5 doctype</a:t>
            </a:r>
            <a:r>
              <a:rPr lang="en-US" sz="1800" dirty="0">
                <a:solidFill>
                  <a:schemeClr val="tx1"/>
                </a:solidFill>
              </a:rPr>
              <a:t> and as of 2017, this rule got changed and the </a:t>
            </a:r>
            <a:r>
              <a:rPr lang="en-US" sz="1800" b="1" dirty="0" err="1">
                <a:solidFill>
                  <a:schemeClr val="tx1"/>
                </a:solidFill>
              </a:rPr>
              <a:t>tfoot</a:t>
            </a:r>
            <a:r>
              <a:rPr lang="en-US" sz="1800" b="1" dirty="0">
                <a:solidFill>
                  <a:schemeClr val="tx1"/>
                </a:solidFill>
              </a:rPr>
              <a:t> now comes </a:t>
            </a:r>
            <a:r>
              <a:rPr lang="en-US" sz="1800" b="1" i="1" dirty="0">
                <a:solidFill>
                  <a:schemeClr val="tx1"/>
                </a:solidFill>
              </a:rPr>
              <a:t>AFTER</a:t>
            </a:r>
            <a:r>
              <a:rPr lang="en-US" sz="1800" b="1" dirty="0">
                <a:solidFill>
                  <a:schemeClr val="tx1"/>
                </a:solidFill>
              </a:rPr>
              <a:t> </a:t>
            </a:r>
            <a:r>
              <a:rPr lang="en-US" sz="1800" dirty="0">
                <a:solidFill>
                  <a:schemeClr val="tx1"/>
                </a:solidFill>
              </a:rPr>
              <a:t>the</a:t>
            </a:r>
            <a:r>
              <a:rPr lang="en-US" sz="1800" b="1" dirty="0">
                <a:solidFill>
                  <a:schemeClr val="tx1"/>
                </a:solidFill>
              </a:rPr>
              <a:t> </a:t>
            </a:r>
            <a:r>
              <a:rPr lang="en-US" sz="1800" b="1" dirty="0" err="1">
                <a:solidFill>
                  <a:schemeClr val="tx1"/>
                </a:solidFill>
              </a:rPr>
              <a:t>tbody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Please note that this is very new and many websites and books will still tell you to write things as I have explained above.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6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0807 Table Element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8"/>
            <a:ext cx="4934562" cy="131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0807 Table Element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HTML 4.01 or XHTML 1.0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 is how a typical </a:t>
            </a:r>
            <a:r>
              <a:rPr lang="en-US" sz="1800" b="1" dirty="0">
                <a:solidFill>
                  <a:schemeClr val="tx1"/>
                </a:solidFill>
              </a:rPr>
              <a:t>HTML 4.01</a:t>
            </a:r>
            <a:r>
              <a:rPr lang="en-US" sz="1800" dirty="0">
                <a:solidFill>
                  <a:schemeClr val="tx1"/>
                </a:solidFill>
              </a:rPr>
              <a:t> table may look: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1B984F-9441-4A97-8D14-A69B27F96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508" y="1320807"/>
            <a:ext cx="3153343" cy="512792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39ACF7E-CA41-4280-BCB3-481D04CD2D7D}"/>
              </a:ext>
            </a:extLst>
          </p:cNvPr>
          <p:cNvSpPr/>
          <p:nvPr/>
        </p:nvSpPr>
        <p:spPr>
          <a:xfrm>
            <a:off x="5553508" y="2996952"/>
            <a:ext cx="3153343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5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9607250-52F4-44E2-A1CD-C874FBC47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423" y="1283498"/>
            <a:ext cx="3103043" cy="50728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0807 Table Element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8"/>
            <a:ext cx="4934562" cy="9782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0807 Table Element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HTML5: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 is how a typical </a:t>
            </a:r>
            <a:r>
              <a:rPr lang="en-US" sz="1800" b="1" dirty="0">
                <a:solidFill>
                  <a:schemeClr val="tx1"/>
                </a:solidFill>
              </a:rPr>
              <a:t>HTML5</a:t>
            </a:r>
            <a:r>
              <a:rPr lang="en-US" sz="1800" dirty="0">
                <a:solidFill>
                  <a:schemeClr val="tx1"/>
                </a:solidFill>
              </a:rPr>
              <a:t> table may look: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9ACF7E-CA41-4280-BCB3-481D04CD2D7D}"/>
              </a:ext>
            </a:extLst>
          </p:cNvPr>
          <p:cNvSpPr/>
          <p:nvPr/>
        </p:nvSpPr>
        <p:spPr>
          <a:xfrm>
            <a:off x="5539423" y="5229200"/>
            <a:ext cx="3103043" cy="8696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2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0807 Table Element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8"/>
            <a:ext cx="8140932" cy="9782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0807 Table Element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is no difference between HTML4.01, XHTML 1.0 and HTML5 </a:t>
            </a:r>
            <a:r>
              <a:rPr lang="en-US" sz="1800" b="1" i="1" dirty="0">
                <a:solidFill>
                  <a:schemeClr val="tx1"/>
                </a:solidFill>
              </a:rPr>
              <a:t>except</a:t>
            </a:r>
            <a:r>
              <a:rPr lang="en-US" sz="1800" dirty="0">
                <a:solidFill>
                  <a:schemeClr val="tx1"/>
                </a:solidFill>
              </a:rPr>
              <a:t> for the </a:t>
            </a: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tfoot</a:t>
            </a: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dirty="0">
                <a:solidFill>
                  <a:schemeClr val="tx1"/>
                </a:solidFill>
              </a:rPr>
              <a:t>element placement when using the HTML5 doctype.</a:t>
            </a:r>
          </a:p>
          <a:p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5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0807.1 Table Element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6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0807.1 Table Element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0807.1 Table Element Video: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0562B0-46C0-4827-8FAE-95D23A227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480" y="1719423"/>
            <a:ext cx="3095625" cy="23717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3EEEBC-3525-4CCE-9361-0D5AC0B87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631" y="2908344"/>
            <a:ext cx="3219450" cy="23907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8A40336-D8DC-439A-8E6B-11E4B74A4F8A}"/>
              </a:ext>
            </a:extLst>
          </p:cNvPr>
          <p:cNvSpPr/>
          <p:nvPr/>
        </p:nvSpPr>
        <p:spPr>
          <a:xfrm>
            <a:off x="1542878" y="2108513"/>
            <a:ext cx="2217564" cy="3505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C149AE-FB6C-4DA9-9929-710CFF0D4699}"/>
              </a:ext>
            </a:extLst>
          </p:cNvPr>
          <p:cNvSpPr/>
          <p:nvPr/>
        </p:nvSpPr>
        <p:spPr>
          <a:xfrm>
            <a:off x="5796136" y="4045303"/>
            <a:ext cx="1224136" cy="2039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6D2018-A580-4B90-8564-4CAE39E067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603" y="4147258"/>
            <a:ext cx="3095625" cy="230372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CD1C6B2-623C-4E35-B0E9-4262D934455B}"/>
              </a:ext>
            </a:extLst>
          </p:cNvPr>
          <p:cNvSpPr/>
          <p:nvPr/>
        </p:nvSpPr>
        <p:spPr>
          <a:xfrm>
            <a:off x="1888474" y="5279104"/>
            <a:ext cx="2133600" cy="2580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CCB692-84AE-4499-BA2F-388C98181DA8}"/>
              </a:ext>
            </a:extLst>
          </p:cNvPr>
          <p:cNvSpPr/>
          <p:nvPr/>
        </p:nvSpPr>
        <p:spPr>
          <a:xfrm>
            <a:off x="5388496" y="3240133"/>
            <a:ext cx="2217564" cy="2039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15CBB5-18EA-48BF-B2C4-37F8B6FE2E95}"/>
              </a:ext>
            </a:extLst>
          </p:cNvPr>
          <p:cNvCxnSpPr>
            <a:stCxn id="13" idx="3"/>
            <a:endCxn id="20" idx="1"/>
          </p:cNvCxnSpPr>
          <p:nvPr/>
        </p:nvCxnSpPr>
        <p:spPr>
          <a:xfrm>
            <a:off x="3760442" y="2283771"/>
            <a:ext cx="1628054" cy="10583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A5089E-F5E6-4F78-92F8-A0155D599915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 flipV="1">
            <a:off x="4022074" y="4147258"/>
            <a:ext cx="1774062" cy="12608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80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462D1D42-780F-42C5-8BFE-A21036A22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37" y="2246766"/>
            <a:ext cx="2257425" cy="24288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0807.1 Table Element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0807.1 Table Element Video: &lt;</a:t>
            </a:r>
            <a:r>
              <a:rPr lang="en-US" altLang="en-US" sz="1800" b="1" dirty="0" err="1">
                <a:solidFill>
                  <a:schemeClr val="tx1"/>
                </a:solidFill>
              </a:rPr>
              <a:t>th</a:t>
            </a:r>
            <a:r>
              <a:rPr lang="en-US" altLang="en-US" sz="1800" b="1" dirty="0">
                <a:solidFill>
                  <a:schemeClr val="tx1"/>
                </a:solidFill>
              </a:rPr>
              <a:t>&gt; Winter&lt;/</a:t>
            </a:r>
            <a:r>
              <a:rPr lang="en-US" altLang="en-US" sz="1800" b="1" dirty="0" err="1">
                <a:solidFill>
                  <a:schemeClr val="tx1"/>
                </a:solidFill>
              </a:rPr>
              <a:t>th</a:t>
            </a:r>
            <a:r>
              <a:rPr lang="en-US" altLang="en-US" sz="1800" b="1" dirty="0">
                <a:solidFill>
                  <a:schemeClr val="tx1"/>
                </a:solidFill>
              </a:rPr>
              <a:t>&gt;, &lt;</a:t>
            </a:r>
            <a:r>
              <a:rPr lang="en-US" altLang="en-US" sz="1800" b="1" dirty="0" err="1">
                <a:solidFill>
                  <a:schemeClr val="tx1"/>
                </a:solidFill>
              </a:rPr>
              <a:t>th</a:t>
            </a:r>
            <a:r>
              <a:rPr lang="en-US" altLang="en-US" sz="1800" b="1" dirty="0">
                <a:solidFill>
                  <a:schemeClr val="tx1"/>
                </a:solidFill>
              </a:rPr>
              <a:t>&gt;Spring&lt;/</a:t>
            </a:r>
            <a:r>
              <a:rPr lang="en-US" altLang="en-US" sz="1800" b="1" dirty="0" err="1">
                <a:solidFill>
                  <a:schemeClr val="tx1"/>
                </a:solidFill>
              </a:rPr>
              <a:t>th</a:t>
            </a:r>
            <a:r>
              <a:rPr lang="en-US" altLang="en-US" sz="1800" b="1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A40336-D8DC-439A-8E6B-11E4B74A4F8A}"/>
              </a:ext>
            </a:extLst>
          </p:cNvPr>
          <p:cNvSpPr/>
          <p:nvPr/>
        </p:nvSpPr>
        <p:spPr>
          <a:xfrm>
            <a:off x="1245162" y="3058707"/>
            <a:ext cx="1440160" cy="2188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55A7BE-9CE7-49FD-B44C-1EE07E262962}"/>
              </a:ext>
            </a:extLst>
          </p:cNvPr>
          <p:cNvSpPr/>
          <p:nvPr/>
        </p:nvSpPr>
        <p:spPr>
          <a:xfrm>
            <a:off x="1245162" y="2364356"/>
            <a:ext cx="1440160" cy="2188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E91CF8-C4EB-4E28-965B-F0B03C8070D9}"/>
              </a:ext>
            </a:extLst>
          </p:cNvPr>
          <p:cNvSpPr/>
          <p:nvPr/>
        </p:nvSpPr>
        <p:spPr>
          <a:xfrm>
            <a:off x="1245162" y="4449755"/>
            <a:ext cx="1440160" cy="2188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DB5B69-76AC-43A1-8169-0B00469CF0A6}"/>
              </a:ext>
            </a:extLst>
          </p:cNvPr>
          <p:cNvSpPr/>
          <p:nvPr/>
        </p:nvSpPr>
        <p:spPr>
          <a:xfrm>
            <a:off x="1245162" y="3755404"/>
            <a:ext cx="1440160" cy="2188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9E7AAC3-9C3F-412A-9F5F-E93D90D29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800" y="1832202"/>
            <a:ext cx="4449663" cy="301241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34433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434</Words>
  <Application>Microsoft Office PowerPoint</Application>
  <PresentationFormat>On-screen Show (4:3)</PresentationFormat>
  <Paragraphs>92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0807 Table Element</vt:lpstr>
      <vt:lpstr>0807 Table Element</vt:lpstr>
      <vt:lpstr>0807 Table Element</vt:lpstr>
      <vt:lpstr>0807 Table Element</vt:lpstr>
      <vt:lpstr>0807 Table Element</vt:lpstr>
      <vt:lpstr>0807 Table Element</vt:lpstr>
      <vt:lpstr>0807.1 Table Element Video</vt:lpstr>
      <vt:lpstr>0807.1 Table Element Video</vt:lpstr>
      <vt:lpstr>0807.1 Table Element Video</vt:lpstr>
      <vt:lpstr>0807.1 Table Element Video</vt:lpstr>
      <vt:lpstr>0807.1 Table Element Video</vt:lpstr>
      <vt:lpstr>0807.1 Table Element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471</cp:revision>
  <dcterms:created xsi:type="dcterms:W3CDTF">2018-09-28T16:40:41Z</dcterms:created>
  <dcterms:modified xsi:type="dcterms:W3CDTF">2019-10-20T20:50:09Z</dcterms:modified>
</cp:coreProperties>
</file>