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8" r:id="rId4"/>
    <p:sldId id="269" r:id="rId5"/>
    <p:sldId id="270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63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41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97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0808 Obsolete Attribute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6F3D4C2-CBBC-4589-925C-B9CDD94A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796" y="2554922"/>
            <a:ext cx="2886075" cy="1476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E6D6E-3F6E-4CC7-91F7-4C66E07A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554922"/>
            <a:ext cx="3209925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Set table align=“center”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2123728" y="2895002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059832" y="3003014"/>
            <a:ext cx="2088232" cy="5076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E1CDA-2914-4CEA-94C8-1CAC2CD69BE2}"/>
              </a:ext>
            </a:extLst>
          </p:cNvPr>
          <p:cNvSpPr/>
          <p:nvPr/>
        </p:nvSpPr>
        <p:spPr>
          <a:xfrm>
            <a:off x="5148064" y="3088249"/>
            <a:ext cx="1872208" cy="844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DB589E3-20B1-46A8-B409-B3889CB8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18" y="2471737"/>
            <a:ext cx="296227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9624C-56AA-4EA4-9343-56A9992B4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32" y="2127493"/>
            <a:ext cx="3200400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Set table </a:t>
            </a:r>
            <a:r>
              <a:rPr lang="en-US" altLang="en-US" sz="1800" b="1" dirty="0" err="1">
                <a:solidFill>
                  <a:schemeClr val="tx1"/>
                </a:solidFill>
              </a:rPr>
              <a:t>cellspacing</a:t>
            </a:r>
            <a:r>
              <a:rPr lang="en-US" altLang="en-US" sz="1800" b="1" dirty="0">
                <a:solidFill>
                  <a:schemeClr val="tx1"/>
                </a:solidFill>
              </a:rPr>
              <a:t>=“20”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2987824" y="2417677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923928" y="2525689"/>
            <a:ext cx="1515822" cy="11544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E1CDA-2914-4CEA-94C8-1CAC2CD69BE2}"/>
              </a:ext>
            </a:extLst>
          </p:cNvPr>
          <p:cNvSpPr/>
          <p:nvPr/>
        </p:nvSpPr>
        <p:spPr>
          <a:xfrm>
            <a:off x="5439750" y="3067207"/>
            <a:ext cx="2156585" cy="12258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B73287-684B-4E50-B8C2-E5FE965F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67" y="1883385"/>
            <a:ext cx="3870548" cy="25548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79C92-32B1-4D91-81B4-131ACA38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2085528"/>
            <a:ext cx="4000500" cy="2352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Set table color=“#</a:t>
            </a:r>
            <a:r>
              <a:rPr lang="en-US" altLang="en-US" sz="1800" b="1" dirty="0" err="1">
                <a:solidFill>
                  <a:schemeClr val="tx1"/>
                </a:solidFill>
              </a:rPr>
              <a:t>dddddd</a:t>
            </a:r>
            <a:r>
              <a:rPr lang="en-US" altLang="en-US" sz="18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1907704" y="2366685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843808" y="2474697"/>
            <a:ext cx="2808312" cy="1115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E1CDA-2914-4CEA-94C8-1CAC2CD69BE2}"/>
              </a:ext>
            </a:extLst>
          </p:cNvPr>
          <p:cNvSpPr/>
          <p:nvPr/>
        </p:nvSpPr>
        <p:spPr>
          <a:xfrm>
            <a:off x="5652120" y="2816055"/>
            <a:ext cx="2880320" cy="1549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4E2926-6DE8-42A7-AB1F-D52EB48E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46" y="2415367"/>
            <a:ext cx="3848478" cy="17810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4B75A4-6167-4407-BEC3-9CD93736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70" y="1944931"/>
            <a:ext cx="3876675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Set table </a:t>
            </a:r>
            <a:r>
              <a:rPr lang="en-US" altLang="en-US" sz="1800" b="1" dirty="0" err="1">
                <a:solidFill>
                  <a:schemeClr val="tx1"/>
                </a:solidFill>
              </a:rPr>
              <a:t>cellspacing</a:t>
            </a:r>
            <a:r>
              <a:rPr lang="en-US" altLang="en-US" sz="1800" b="1" dirty="0">
                <a:solidFill>
                  <a:schemeClr val="tx1"/>
                </a:solidFill>
              </a:rPr>
              <a:t>=“1”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3812977" y="2276872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749081" y="2384884"/>
            <a:ext cx="1191071" cy="1319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E1CDA-2914-4CEA-94C8-1CAC2CD69BE2}"/>
              </a:ext>
            </a:extLst>
          </p:cNvPr>
          <p:cNvSpPr/>
          <p:nvPr/>
        </p:nvSpPr>
        <p:spPr>
          <a:xfrm>
            <a:off x="5940152" y="3212976"/>
            <a:ext cx="2592288" cy="9834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1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E9CB5F9-942B-4515-8486-CABCC74C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074738"/>
            <a:ext cx="2762250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EF3CB-044A-4E36-A54C-C7519F06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906831"/>
            <a:ext cx="3848100" cy="2352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Set table </a:t>
            </a:r>
            <a:r>
              <a:rPr lang="en-US" altLang="en-US" sz="1800" b="1" dirty="0" err="1">
                <a:solidFill>
                  <a:schemeClr val="tx1"/>
                </a:solidFill>
              </a:rPr>
              <a:t>cellspadding</a:t>
            </a:r>
            <a:r>
              <a:rPr lang="en-US" altLang="en-US" sz="1800" b="1" dirty="0">
                <a:solidFill>
                  <a:schemeClr val="tx1"/>
                </a:solidFill>
              </a:rPr>
              <a:t>=“20”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930275" y="2307355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1866379" y="2415367"/>
            <a:ext cx="3713733" cy="1148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E1CDA-2914-4CEA-94C8-1CAC2CD69BE2}"/>
              </a:ext>
            </a:extLst>
          </p:cNvPr>
          <p:cNvSpPr/>
          <p:nvPr/>
        </p:nvSpPr>
        <p:spPr>
          <a:xfrm>
            <a:off x="5580112" y="2776433"/>
            <a:ext cx="2474218" cy="15747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1CC303-F60A-4C2E-AFC2-BA2A54AC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533" y="2224483"/>
            <a:ext cx="2952750" cy="2247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357C4B-71C4-4071-8CFA-9FD8DE49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09" y="1936500"/>
            <a:ext cx="3971925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Set table width=“600” (600 pixel).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1907704" y="2411518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843808" y="2519530"/>
            <a:ext cx="2952690" cy="11844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E1CDA-2914-4CEA-94C8-1CAC2CD69BE2}"/>
              </a:ext>
            </a:extLst>
          </p:cNvPr>
          <p:cNvSpPr/>
          <p:nvPr/>
        </p:nvSpPr>
        <p:spPr>
          <a:xfrm>
            <a:off x="5796498" y="2935610"/>
            <a:ext cx="2448271" cy="15367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5E84902-2C40-4B01-A847-02C07EC5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901" y="1876909"/>
            <a:ext cx="2971800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7B7B8-E721-43BC-807D-F68D8B4B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058758"/>
            <a:ext cx="3829050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Set table width=“60%”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1654696" y="2485382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590800" y="2593394"/>
            <a:ext cx="2351102" cy="811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E1CDA-2914-4CEA-94C8-1CAC2CD69BE2}"/>
              </a:ext>
            </a:extLst>
          </p:cNvPr>
          <p:cNvSpPr/>
          <p:nvPr/>
        </p:nvSpPr>
        <p:spPr>
          <a:xfrm>
            <a:off x="4941902" y="2598696"/>
            <a:ext cx="2971800" cy="16118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73DE29-C4C1-41F8-8250-DF6C3D469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516" y="4392383"/>
            <a:ext cx="3917765" cy="18619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57B032-CF68-4A96-A87B-A14418DC14E9}"/>
              </a:ext>
            </a:extLst>
          </p:cNvPr>
          <p:cNvSpPr/>
          <p:nvPr/>
        </p:nvSpPr>
        <p:spPr>
          <a:xfrm>
            <a:off x="4920516" y="4948486"/>
            <a:ext cx="3917764" cy="1305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E3550C-6B4E-4E67-9DD4-935BFD8CA1D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23728" y="2701406"/>
            <a:ext cx="2796788" cy="289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9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 Obsolete Attribute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412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 Obsolete 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&lt;table&gt;</a:t>
            </a:r>
            <a:r>
              <a:rPr lang="en-US" sz="1800" dirty="0">
                <a:solidFill>
                  <a:schemeClr val="tx1"/>
                </a:solidFill>
              </a:rPr>
              <a:t> tag has attributes as follows: [</a:t>
            </a:r>
            <a:r>
              <a:rPr lang="en-US" sz="1800" b="1" u="sng" dirty="0">
                <a:solidFill>
                  <a:schemeClr val="tx1"/>
                </a:solidFill>
              </a:rPr>
              <a:t>note</a:t>
            </a:r>
            <a:r>
              <a:rPr lang="en-US" sz="1800" dirty="0">
                <a:solidFill>
                  <a:schemeClr val="tx1"/>
                </a:solidFill>
              </a:rPr>
              <a:t>: this is not a complete list of all the attributes used for tables and all are deprecated or obsolete as we will use CSS instead (in the CSS class!). </a:t>
            </a:r>
            <a:r>
              <a:rPr lang="en-US" sz="1800" b="1" dirty="0">
                <a:solidFill>
                  <a:schemeClr val="tx1"/>
                </a:solidFill>
              </a:rPr>
              <a:t>Note that HTML5 will </a:t>
            </a:r>
            <a:r>
              <a:rPr lang="en-US" sz="1800" b="1" i="1" dirty="0">
                <a:solidFill>
                  <a:schemeClr val="tx1"/>
                </a:solidFill>
              </a:rPr>
              <a:t>not</a:t>
            </a:r>
            <a:r>
              <a:rPr lang="en-US" sz="1800" b="1" dirty="0">
                <a:solidFill>
                  <a:schemeClr val="tx1"/>
                </a:solidFill>
              </a:rPr>
              <a:t> validate with the use of any of these attributes</a:t>
            </a:r>
            <a:r>
              <a:rPr lang="en-US" sz="1800" dirty="0">
                <a:solidFill>
                  <a:schemeClr val="tx1"/>
                </a:solidFill>
              </a:rPr>
              <a:t>!]: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bgcolor</a:t>
            </a:r>
            <a:r>
              <a:rPr lang="en-US" sz="1800" b="1" dirty="0">
                <a:solidFill>
                  <a:schemeClr val="tx1"/>
                </a:solidFill>
              </a:rPr>
              <a:t>="#FF0000"</a:t>
            </a:r>
            <a:r>
              <a:rPr lang="en-US" sz="1800" dirty="0">
                <a:solidFill>
                  <a:schemeClr val="tx1"/>
                </a:solidFill>
              </a:rPr>
              <a:t>.  This sets the table background color to red.  Color settings in the </a:t>
            </a:r>
            <a:r>
              <a:rPr lang="en-US" sz="1800" b="1" dirty="0">
                <a:solidFill>
                  <a:schemeClr val="tx1"/>
                </a:solidFill>
              </a:rPr>
              <a:t>&lt;tr&gt;</a:t>
            </a:r>
            <a:r>
              <a:rPr lang="en-US" sz="1800" dirty="0">
                <a:solidFill>
                  <a:schemeClr val="tx1"/>
                </a:solidFill>
              </a:rPr>
              <a:t> override settings in the </a:t>
            </a:r>
            <a:r>
              <a:rPr lang="en-US" sz="1800" b="1" dirty="0">
                <a:solidFill>
                  <a:schemeClr val="tx1"/>
                </a:solidFill>
              </a:rPr>
              <a:t>&lt;table&gt;</a:t>
            </a:r>
            <a:r>
              <a:rPr lang="en-US" sz="1800" dirty="0">
                <a:solidFill>
                  <a:schemeClr val="tx1"/>
                </a:solidFill>
              </a:rPr>
              <a:t> and settings in the </a:t>
            </a: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 override settings in the </a:t>
            </a:r>
            <a:r>
              <a:rPr lang="en-US" sz="1800" b="1" dirty="0">
                <a:solidFill>
                  <a:schemeClr val="tx1"/>
                </a:solidFill>
              </a:rPr>
              <a:t>&lt;tr&gt; </a:t>
            </a:r>
            <a:r>
              <a:rPr lang="en-US" sz="1800" dirty="0">
                <a:solidFill>
                  <a:schemeClr val="tx1"/>
                </a:solidFill>
              </a:rPr>
              <a:t>settings. </a:t>
            </a:r>
            <a:r>
              <a:rPr lang="en-US" sz="1800" b="1" dirty="0">
                <a:solidFill>
                  <a:schemeClr val="tx1"/>
                </a:solidFill>
              </a:rPr>
              <a:t>(Deprecated and will not validate when using HTML5 doctype).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align="center"</a:t>
            </a:r>
            <a:r>
              <a:rPr lang="en-US" sz="1800" dirty="0">
                <a:solidFill>
                  <a:schemeClr val="tx1"/>
                </a:solidFill>
              </a:rPr>
              <a:t>. This centers the table to the center of the browser window. You can also set </a:t>
            </a:r>
            <a:r>
              <a:rPr lang="en-US" sz="1800" b="1" dirty="0">
                <a:solidFill>
                  <a:schemeClr val="tx1"/>
                </a:solidFill>
              </a:rPr>
              <a:t>align =”left” </a:t>
            </a:r>
            <a:r>
              <a:rPr lang="en-US" sz="1800" dirty="0">
                <a:solidFill>
                  <a:schemeClr val="tx1"/>
                </a:solidFill>
              </a:rPr>
              <a:t>or “</a:t>
            </a:r>
            <a:r>
              <a:rPr lang="en-US" sz="1800" b="1" dirty="0">
                <a:solidFill>
                  <a:schemeClr val="tx1"/>
                </a:solidFill>
              </a:rPr>
              <a:t>right</a:t>
            </a:r>
            <a:r>
              <a:rPr lang="en-US" sz="1800" dirty="0">
                <a:solidFill>
                  <a:schemeClr val="tx1"/>
                </a:solidFill>
              </a:rPr>
              <a:t>”.  </a:t>
            </a:r>
            <a:r>
              <a:rPr lang="en-US" sz="1800" b="1" dirty="0">
                <a:solidFill>
                  <a:schemeClr val="tx1"/>
                </a:solidFill>
              </a:rPr>
              <a:t>(Deprecated and will not validate when using HTML5 doctype).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cellpadding="20".</a:t>
            </a:r>
            <a:r>
              <a:rPr lang="en-US" sz="1800" dirty="0">
                <a:solidFill>
                  <a:schemeClr val="tx1"/>
                </a:solidFill>
              </a:rPr>
              <a:t> This will specify the space (in pixels or percent) between the cell walls and contents. </a:t>
            </a:r>
            <a:r>
              <a:rPr lang="en-US" sz="1800" b="1" dirty="0">
                <a:solidFill>
                  <a:schemeClr val="tx1"/>
                </a:solidFill>
              </a:rPr>
              <a:t>(Deprecated and will not validate when using HTML5 doctype).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 Obsolete Attribute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 Obsolete Attribute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CC5AD-06B4-42F5-9070-C019BE69C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791" y="1876912"/>
            <a:ext cx="51339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13F69531-47F2-4E28-8665-E7DC69BC79A8}"/>
              </a:ext>
            </a:extLst>
          </p:cNvPr>
          <p:cNvSpPr txBox="1">
            <a:spLocks/>
          </p:cNvSpPr>
          <p:nvPr/>
        </p:nvSpPr>
        <p:spPr>
          <a:xfrm>
            <a:off x="461455" y="3282475"/>
            <a:ext cx="8185266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cellspacing</a:t>
            </a:r>
            <a:r>
              <a:rPr lang="en-US" sz="1800" b="1" dirty="0">
                <a:solidFill>
                  <a:schemeClr val="tx1"/>
                </a:solidFill>
              </a:rPr>
              <a:t>="20".</a:t>
            </a:r>
            <a:r>
              <a:rPr lang="en-US" sz="1800" dirty="0">
                <a:solidFill>
                  <a:schemeClr val="tx1"/>
                </a:solidFill>
              </a:rPr>
              <a:t>   This will specify the space (in pixels or percent) between cells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ABA4EC-0687-46E4-9721-D3401DB89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844857"/>
            <a:ext cx="5252110" cy="11647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091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 Obsolete Attribute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54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 Obsolete 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border="1"</a:t>
            </a:r>
            <a:r>
              <a:rPr lang="en-US" sz="1800" dirty="0">
                <a:solidFill>
                  <a:schemeClr val="tx1"/>
                </a:solidFill>
              </a:rPr>
              <a:t>. Creates a 1-pixel thick border around </a:t>
            </a:r>
            <a:r>
              <a:rPr lang="en-US" sz="1800" i="1" dirty="0">
                <a:solidFill>
                  <a:schemeClr val="tx1"/>
                </a:solidFill>
              </a:rPr>
              <a:t>each</a:t>
            </a:r>
            <a:r>
              <a:rPr lang="en-US" sz="1800" dirty="0">
                <a:solidFill>
                  <a:schemeClr val="tx1"/>
                </a:solidFill>
              </a:rPr>
              <a:t> cell and the entire table. “0” means no border. “15” adds a thicker beveled border around the outside of the table edges (the inside stays at the default of 2 pixels).  If you simply write </a:t>
            </a:r>
            <a:r>
              <a:rPr lang="en-US" sz="1800" b="1" dirty="0">
                <a:solidFill>
                  <a:schemeClr val="tx1"/>
                </a:solidFill>
              </a:rPr>
              <a:t>&lt;table border&gt;</a:t>
            </a:r>
            <a:r>
              <a:rPr lang="en-US" sz="1800" dirty="0">
                <a:solidFill>
                  <a:schemeClr val="tx1"/>
                </a:solidFill>
              </a:rPr>
              <a:t> you will get a 1-pixel border around and between cells. This attribute is temporarily allowed in </a:t>
            </a:r>
            <a:r>
              <a:rPr lang="en-US" sz="1800" b="1" dirty="0">
                <a:solidFill>
                  <a:schemeClr val="tx1"/>
                </a:solidFill>
              </a:rPr>
              <a:t>HTML5</a:t>
            </a:r>
            <a:r>
              <a:rPr lang="en-US" sz="1800" dirty="0">
                <a:solidFill>
                  <a:schemeClr val="tx1"/>
                </a:solidFill>
              </a:rPr>
              <a:t> but will generate a ‘</a:t>
            </a:r>
            <a:r>
              <a:rPr lang="en-US" sz="1800" b="1" dirty="0">
                <a:solidFill>
                  <a:schemeClr val="tx1"/>
                </a:solidFill>
              </a:rPr>
              <a:t>warning’</a:t>
            </a:r>
            <a:r>
              <a:rPr lang="en-US" sz="1800" dirty="0">
                <a:solidFill>
                  <a:schemeClr val="tx1"/>
                </a:solidFill>
              </a:rPr>
              <a:t> that you should update your presentational code to CSS.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width="550"</a:t>
            </a:r>
            <a:r>
              <a:rPr lang="en-US" sz="1800" dirty="0">
                <a:solidFill>
                  <a:schemeClr val="tx1"/>
                </a:solidFill>
              </a:rPr>
              <a:t> sets the overall width of the table to 550 pixels. (You can also use percentages such as </a:t>
            </a:r>
            <a:r>
              <a:rPr lang="en-US" sz="1800" b="1" dirty="0">
                <a:solidFill>
                  <a:schemeClr val="tx1"/>
                </a:solidFill>
              </a:rPr>
              <a:t>width="90%</a:t>
            </a:r>
            <a:r>
              <a:rPr lang="en-US" sz="1800" dirty="0">
                <a:solidFill>
                  <a:schemeClr val="tx1"/>
                </a:solidFill>
              </a:rPr>
              <a:t>") Pixels create a fixed or absolute table size and % creates a liquid or relative table size (meaning that it will always be that percentage of the width of the browser window).  </a:t>
            </a:r>
            <a:r>
              <a:rPr lang="en-US" sz="1800" b="1" dirty="0">
                <a:solidFill>
                  <a:schemeClr val="tx1"/>
                </a:solidFill>
              </a:rPr>
              <a:t>(Deprecated and will not validate when using HTML5 doctype).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4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 Obsolete Attribute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254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 Obsolete 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 an opening </a:t>
            </a:r>
            <a:r>
              <a:rPr lang="en-US" sz="1800" b="1" dirty="0">
                <a:solidFill>
                  <a:schemeClr val="tx1"/>
                </a:solidFill>
              </a:rPr>
              <a:t>&lt;table&gt;</a:t>
            </a:r>
            <a:r>
              <a:rPr lang="en-US" sz="1800" dirty="0">
                <a:solidFill>
                  <a:schemeClr val="tx1"/>
                </a:solidFill>
              </a:rPr>
              <a:t> tag could look something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Old code (using HTML 4.0 Transitional Doctype):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&lt;table border="5" </a:t>
            </a:r>
            <a:r>
              <a:rPr lang="en-US" sz="1800" b="1" dirty="0" err="1">
                <a:solidFill>
                  <a:schemeClr val="tx1"/>
                </a:solidFill>
              </a:rPr>
              <a:t>bgcolor</a:t>
            </a:r>
            <a:r>
              <a:rPr lang="en-US" sz="1800" b="1" dirty="0">
                <a:solidFill>
                  <a:schemeClr val="tx1"/>
                </a:solidFill>
              </a:rPr>
              <a:t>="#FFFF66" </a:t>
            </a:r>
            <a:r>
              <a:rPr lang="en-US" sz="1800" b="1" dirty="0" err="1">
                <a:solidFill>
                  <a:schemeClr val="tx1"/>
                </a:solidFill>
              </a:rPr>
              <a:t>cellspacing</a:t>
            </a:r>
            <a:r>
              <a:rPr lang="en-US" sz="1800" b="1" dirty="0">
                <a:solidFill>
                  <a:schemeClr val="tx1"/>
                </a:solidFill>
              </a:rPr>
              <a:t>="20" width="355" align="center"&gt;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Again, I show this code only to ensure that if you come across an ‘older’ website (and I do all the time), you will know what this all means and also know that it is “old”!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0808.1 Obsolete Attribute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9534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Obsolete attribute will not be validate in HTML 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Set color for entire 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CBCC43-E478-489D-A52A-9D3C26BB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4710"/>
            <a:ext cx="3152775" cy="2362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ED0210-FCD5-4842-8446-3776B3243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42" y="2729527"/>
            <a:ext cx="2518979" cy="18925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1502842" y="2811714"/>
            <a:ext cx="17518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254698" y="2919726"/>
            <a:ext cx="1296144" cy="7560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4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3C7624-FF10-4EF9-8293-38880CFB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1" y="2492747"/>
            <a:ext cx="3152775" cy="24392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51557-839C-42A1-9079-026FE086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2492747"/>
            <a:ext cx="3152775" cy="2466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904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Set color for particular row (&lt;tr&gt;).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1130300" y="3277455"/>
            <a:ext cx="17518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882156" y="3385467"/>
            <a:ext cx="1473944" cy="4192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E1CDA-2914-4CEA-94C8-1CAC2CD69BE2}"/>
              </a:ext>
            </a:extLst>
          </p:cNvPr>
          <p:cNvSpPr/>
          <p:nvPr/>
        </p:nvSpPr>
        <p:spPr>
          <a:xfrm>
            <a:off x="4356100" y="3712373"/>
            <a:ext cx="3024211" cy="1846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45F4BA6-7289-4F6C-A5B3-852DFDD2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94564"/>
            <a:ext cx="3058315" cy="23135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34AA0-A4C5-45A5-9C58-D102F0E1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0" y="2326858"/>
            <a:ext cx="3133725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0808.1 Obsolete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0808.1 Obsolete Attribute Video: Set color for header.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BFB4D-B6A3-446E-89F8-EE7BBA3C33AF}"/>
              </a:ext>
            </a:extLst>
          </p:cNvPr>
          <p:cNvSpPr/>
          <p:nvPr/>
        </p:nvSpPr>
        <p:spPr>
          <a:xfrm>
            <a:off x="1259632" y="3145196"/>
            <a:ext cx="17518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5326A-D450-451E-B91C-8F8BADFCD0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011488" y="3253208"/>
            <a:ext cx="1594617" cy="4008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E1CDA-2914-4CEA-94C8-1CAC2CD69BE2}"/>
              </a:ext>
            </a:extLst>
          </p:cNvPr>
          <p:cNvSpPr/>
          <p:nvPr/>
        </p:nvSpPr>
        <p:spPr>
          <a:xfrm>
            <a:off x="4606105" y="3519001"/>
            <a:ext cx="613968" cy="27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581</Words>
  <Application>Microsoft Office PowerPoint</Application>
  <PresentationFormat>On-screen Show (4:3)</PresentationFormat>
  <Paragraphs>96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0808 Obsolete Attribute</vt:lpstr>
      <vt:lpstr>0808 Obsolete Attribute</vt:lpstr>
      <vt:lpstr>0808 Obsolete Attribute</vt:lpstr>
      <vt:lpstr>0808 Obsolete Attribute</vt:lpstr>
      <vt:lpstr>0808 Obsolete Attribute</vt:lpstr>
      <vt:lpstr>0808.1 Obsolete Attribute Video</vt:lpstr>
      <vt:lpstr>0808.1 Obsolete Attribute Video</vt:lpstr>
      <vt:lpstr>0808.1 Obsolete Attribute Video</vt:lpstr>
      <vt:lpstr>0808.1 Obsolete Attribute Video</vt:lpstr>
      <vt:lpstr>0808.1 Obsolete Attribute Video</vt:lpstr>
      <vt:lpstr>0808.1 Obsolete Attribute Video</vt:lpstr>
      <vt:lpstr>0808.1 Obsolete Attribute Video</vt:lpstr>
      <vt:lpstr>0808.1 Obsolete Attribute Video</vt:lpstr>
      <vt:lpstr>0808.1 Obsolete Attribute Video</vt:lpstr>
      <vt:lpstr>0808.1 Obsolete Attribute Video</vt:lpstr>
      <vt:lpstr>0808.1 Obsolete Attribute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521</cp:revision>
  <dcterms:created xsi:type="dcterms:W3CDTF">2018-09-28T16:40:41Z</dcterms:created>
  <dcterms:modified xsi:type="dcterms:W3CDTF">2019-10-20T21:58:00Z</dcterms:modified>
</cp:coreProperties>
</file>