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73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1001 XHTML Doctype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4"/>
            <a:ext cx="8185266" cy="4535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Here is how your code will look:</a:t>
            </a:r>
          </a:p>
          <a:p>
            <a:pPr marL="342900" indent="-342900" algn="l">
              <a:buClr>
                <a:srgbClr val="0070C0"/>
              </a:buClr>
              <a:buSzPct val="80000"/>
              <a:buFont typeface="Wingdings" pitchFamily="2" charset="2"/>
              <a:buChar char="u"/>
            </a:pPr>
            <a:r>
              <a:rPr lang="en-US" sz="1800" dirty="0">
                <a:solidFill>
                  <a:schemeClr val="tx1"/>
                </a:solidFill>
              </a:rPr>
              <a:t>&lt;!DOCTYPE html PUBLIC "-//W3C//DTD </a:t>
            </a:r>
            <a:r>
              <a:rPr lang="en-US" sz="1800" b="1" dirty="0">
                <a:solidFill>
                  <a:schemeClr val="tx1"/>
                </a:solidFill>
              </a:rPr>
              <a:t>XHTML 1.0 </a:t>
            </a:r>
            <a:r>
              <a:rPr lang="en-US" sz="1800" dirty="0">
                <a:solidFill>
                  <a:schemeClr val="tx1"/>
                </a:solidFill>
              </a:rPr>
              <a:t>Transitional//EN" "http://www.w3.org/TR/</a:t>
            </a:r>
            <a:r>
              <a:rPr lang="en-US" sz="1800" b="1" dirty="0">
                <a:solidFill>
                  <a:schemeClr val="tx1"/>
                </a:solidFill>
              </a:rPr>
              <a:t>xhtml1/DTD/xhtml1-transitional.dtd"&gt;</a:t>
            </a:r>
          </a:p>
          <a:p>
            <a:pPr marL="342900" indent="-342900" algn="l">
              <a:buClr>
                <a:srgbClr val="0070C0"/>
              </a:buClr>
              <a:buSzPct val="80000"/>
              <a:buFont typeface="Wingdings" pitchFamily="2" charset="2"/>
              <a:buChar char="u"/>
            </a:pPr>
            <a:r>
              <a:rPr lang="en-US" sz="1800" dirty="0">
                <a:solidFill>
                  <a:schemeClr val="tx1"/>
                </a:solidFill>
              </a:rPr>
              <a:t>&lt;html </a:t>
            </a:r>
            <a:r>
              <a:rPr lang="en-US" sz="1800" b="1" dirty="0" err="1">
                <a:solidFill>
                  <a:schemeClr val="tx1"/>
                </a:solidFill>
              </a:rPr>
              <a:t>xmlns</a:t>
            </a:r>
            <a:r>
              <a:rPr lang="en-US" sz="1800" b="1" dirty="0">
                <a:solidFill>
                  <a:schemeClr val="tx1"/>
                </a:solidFill>
              </a:rPr>
              <a:t>="http://www.w3.org/1999/xhtml"</a:t>
            </a:r>
            <a:r>
              <a:rPr lang="en-US" sz="1800" dirty="0">
                <a:solidFill>
                  <a:schemeClr val="tx1"/>
                </a:solidFill>
              </a:rPr>
              <a:t> </a:t>
            </a:r>
            <a:r>
              <a:rPr lang="en-US" sz="1800" dirty="0" err="1">
                <a:solidFill>
                  <a:schemeClr val="tx1"/>
                </a:solidFill>
              </a:rPr>
              <a:t>lang</a:t>
            </a:r>
            <a:r>
              <a:rPr lang="en-US" sz="1800" dirty="0">
                <a:solidFill>
                  <a:schemeClr val="tx1"/>
                </a:solidFill>
              </a:rPr>
              <a:t>=”</a:t>
            </a:r>
            <a:r>
              <a:rPr lang="en-US" sz="1800" dirty="0" err="1">
                <a:solidFill>
                  <a:schemeClr val="tx1"/>
                </a:solidFill>
              </a:rPr>
              <a:t>en</a:t>
            </a:r>
            <a:r>
              <a:rPr lang="en-US" sz="1800" dirty="0">
                <a:solidFill>
                  <a:schemeClr val="tx1"/>
                </a:solidFill>
              </a:rPr>
              <a:t>”</a:t>
            </a:r>
            <a:r>
              <a:rPr lang="en-US" sz="1800" b="1"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&lt;head&gt;</a:t>
            </a:r>
          </a:p>
          <a:p>
            <a:pPr marL="342900" indent="-342900" algn="l">
              <a:buClr>
                <a:srgbClr val="0070C0"/>
              </a:buClr>
              <a:buSzPct val="80000"/>
              <a:buFont typeface="Wingdings" pitchFamily="2" charset="2"/>
              <a:buChar char="u"/>
            </a:pPr>
            <a:r>
              <a:rPr lang="en-US" sz="1800" dirty="0">
                <a:solidFill>
                  <a:schemeClr val="tx1"/>
                </a:solidFill>
              </a:rPr>
              <a:t>&lt;meta http-</a:t>
            </a:r>
            <a:r>
              <a:rPr lang="en-US" sz="1800" dirty="0" err="1">
                <a:solidFill>
                  <a:schemeClr val="tx1"/>
                </a:solidFill>
              </a:rPr>
              <a:t>equiv</a:t>
            </a:r>
            <a:r>
              <a:rPr lang="en-US" sz="1800" dirty="0">
                <a:solidFill>
                  <a:schemeClr val="tx1"/>
                </a:solidFill>
              </a:rPr>
              <a:t>="Content-Type" content="</a:t>
            </a:r>
            <a:r>
              <a:rPr lang="en-US" sz="1800" b="1" dirty="0">
                <a:solidFill>
                  <a:schemeClr val="tx1"/>
                </a:solidFill>
              </a:rPr>
              <a:t>application/</a:t>
            </a:r>
            <a:r>
              <a:rPr lang="en-US" sz="1800" b="1" dirty="0" err="1">
                <a:solidFill>
                  <a:schemeClr val="tx1"/>
                </a:solidFill>
              </a:rPr>
              <a:t>xhtml+xml</a:t>
            </a:r>
            <a:r>
              <a:rPr lang="en-US" sz="1800" dirty="0">
                <a:solidFill>
                  <a:schemeClr val="tx1"/>
                </a:solidFill>
              </a:rPr>
              <a:t>; charset=utf-8" </a:t>
            </a:r>
            <a:r>
              <a:rPr lang="en-US" sz="1800" b="1" dirty="0">
                <a:solidFill>
                  <a:schemeClr val="tx1"/>
                </a:solidFill>
              </a:rPr>
              <a:t>/</a:t>
            </a:r>
            <a:r>
              <a:rPr lang="en-US" sz="1800" dirty="0">
                <a:solidFill>
                  <a:schemeClr val="tx1"/>
                </a:solidFill>
              </a:rPr>
              <a:t>&gt;</a:t>
            </a:r>
          </a:p>
          <a:p>
            <a:pPr marL="342900" indent="-342900" algn="l">
              <a:buClr>
                <a:srgbClr val="0070C0"/>
              </a:buClr>
              <a:buSzPct val="80000"/>
              <a:buFont typeface="Wingdings" pitchFamily="2" charset="2"/>
              <a:buChar char="u"/>
            </a:pPr>
            <a:r>
              <a:rPr lang="en-US" sz="1800" dirty="0">
                <a:solidFill>
                  <a:schemeClr val="tx1"/>
                </a:solidFill>
              </a:rPr>
              <a:t>&lt;title&gt;An XHTML Document&lt;/title&gt;</a:t>
            </a:r>
          </a:p>
          <a:p>
            <a:pPr marL="342900" indent="-342900" algn="l">
              <a:buClr>
                <a:srgbClr val="0070C0"/>
              </a:buClr>
              <a:buSzPct val="80000"/>
              <a:buFont typeface="Wingdings" pitchFamily="2" charset="2"/>
              <a:buChar char="u"/>
            </a:pPr>
            <a:r>
              <a:rPr lang="en-US" sz="1800" dirty="0">
                <a:solidFill>
                  <a:schemeClr val="tx1"/>
                </a:solidFill>
              </a:rPr>
              <a:t>&lt;/head&gt;</a:t>
            </a:r>
          </a:p>
          <a:p>
            <a:pPr marL="342900" indent="-342900" algn="l">
              <a:buClr>
                <a:srgbClr val="0070C0"/>
              </a:buClr>
              <a:buSzPct val="80000"/>
              <a:buFont typeface="Wingdings" pitchFamily="2" charset="2"/>
              <a:buChar char="u"/>
            </a:pPr>
            <a:r>
              <a:rPr lang="en-US" sz="1800" dirty="0">
                <a:solidFill>
                  <a:schemeClr val="tx1"/>
                </a:solidFill>
              </a:rPr>
              <a:t>&lt;body&gt;</a:t>
            </a:r>
          </a:p>
          <a:p>
            <a:pPr marL="800100" lvl="1" indent="-342900" algn="l">
              <a:buClr>
                <a:srgbClr val="0070C0"/>
              </a:buClr>
              <a:buSzPct val="80000"/>
              <a:buFont typeface="Wingdings" pitchFamily="2" charset="2"/>
              <a:buChar char="u"/>
            </a:pPr>
            <a:r>
              <a:rPr lang="en-US" sz="1800" dirty="0">
                <a:solidFill>
                  <a:schemeClr val="tx1"/>
                </a:solidFill>
              </a:rPr>
              <a:t>... your content goes here... </a:t>
            </a:r>
          </a:p>
          <a:p>
            <a:pPr marL="342900" indent="-342900" algn="l">
              <a:buClr>
                <a:srgbClr val="0070C0"/>
              </a:buClr>
              <a:buSzPct val="80000"/>
              <a:buFont typeface="Wingdings" pitchFamily="2" charset="2"/>
              <a:buChar char="u"/>
            </a:pPr>
            <a:r>
              <a:rPr lang="en-US" sz="1800" dirty="0">
                <a:solidFill>
                  <a:schemeClr val="tx1"/>
                </a:solidFill>
              </a:rPr>
              <a:t>&lt;/body&gt;</a:t>
            </a:r>
          </a:p>
          <a:p>
            <a:pPr marL="342900" indent="-342900" algn="l">
              <a:buClr>
                <a:srgbClr val="0070C0"/>
              </a:buClr>
              <a:buSzPct val="80000"/>
              <a:buFont typeface="Wingdings" pitchFamily="2" charset="2"/>
              <a:buChar char="u"/>
            </a:pPr>
            <a:r>
              <a:rPr lang="en-US" sz="1800" dirty="0">
                <a:solidFill>
                  <a:schemeClr val="tx1"/>
                </a:solidFill>
              </a:rPr>
              <a:t>&lt;/html&gt;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690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7643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dirty="0">
                <a:solidFill>
                  <a:schemeClr val="tx1"/>
                </a:solidFill>
              </a:rPr>
              <a:t>I have highlighted the sections that are different. </a:t>
            </a:r>
          </a:p>
          <a:p>
            <a:pPr marL="342900" indent="-342900" algn="l">
              <a:buClr>
                <a:srgbClr val="0070C0"/>
              </a:buClr>
              <a:buSzPct val="80000"/>
              <a:buFont typeface="Wingdings" pitchFamily="2" charset="2"/>
              <a:buChar char="u"/>
            </a:pPr>
            <a:r>
              <a:rPr lang="en-US" sz="1800" dirty="0">
                <a:solidFill>
                  <a:schemeClr val="tx1"/>
                </a:solidFill>
              </a:rPr>
              <a:t>As expected, the doctype has changed to reflect XHTML rather than HTML. </a:t>
            </a:r>
          </a:p>
          <a:p>
            <a:pPr marL="342900" indent="-342900" algn="l">
              <a:buClr>
                <a:srgbClr val="0070C0"/>
              </a:buClr>
              <a:buSzPct val="80000"/>
              <a:buFont typeface="Wingdings" pitchFamily="2" charset="2"/>
              <a:buChar char="u"/>
            </a:pPr>
            <a:r>
              <a:rPr lang="en-US" sz="1800" dirty="0">
                <a:solidFill>
                  <a:schemeClr val="tx1"/>
                </a:solidFill>
              </a:rPr>
              <a:t>The added attribute of the “</a:t>
            </a:r>
            <a:r>
              <a:rPr lang="en-US" sz="1800" b="1" dirty="0" err="1">
                <a:solidFill>
                  <a:schemeClr val="tx1"/>
                </a:solidFill>
              </a:rPr>
              <a:t>xmlns</a:t>
            </a:r>
            <a:r>
              <a:rPr lang="en-US" sz="1800" dirty="0">
                <a:solidFill>
                  <a:schemeClr val="tx1"/>
                </a:solidFill>
              </a:rPr>
              <a:t>” attribute in the &lt;html&gt; opening tag is called the xml (Extensible Markup Language) </a:t>
            </a:r>
            <a:r>
              <a:rPr lang="en-US" sz="1800" b="1" dirty="0">
                <a:solidFill>
                  <a:schemeClr val="tx1"/>
                </a:solidFill>
              </a:rPr>
              <a:t>n</a:t>
            </a:r>
            <a:r>
              <a:rPr lang="en-US" sz="1800" dirty="0">
                <a:solidFill>
                  <a:schemeClr val="tx1"/>
                </a:solidFill>
              </a:rPr>
              <a:t>ame </a:t>
            </a:r>
            <a:r>
              <a:rPr lang="en-US" sz="1800" b="1" dirty="0">
                <a:solidFill>
                  <a:schemeClr val="tx1"/>
                </a:solidFill>
              </a:rPr>
              <a:t>s</a:t>
            </a:r>
            <a:r>
              <a:rPr lang="en-US" sz="1800" dirty="0">
                <a:solidFill>
                  <a:schemeClr val="tx1"/>
                </a:solidFill>
              </a:rPr>
              <a:t>pace.  </a:t>
            </a:r>
          </a:p>
          <a:p>
            <a:pPr marL="342900" indent="-342900" algn="l">
              <a:buClr>
                <a:srgbClr val="0070C0"/>
              </a:buClr>
              <a:buSzPct val="80000"/>
              <a:buFont typeface="Wingdings" pitchFamily="2" charset="2"/>
              <a:buChar char="u"/>
            </a:pPr>
            <a:r>
              <a:rPr lang="en-US" sz="1800" dirty="0">
                <a:solidFill>
                  <a:schemeClr val="tx1"/>
                </a:solidFill>
              </a:rPr>
              <a:t>This name space is required and tells the parser which namespace is being used in xml language. </a:t>
            </a:r>
          </a:p>
          <a:p>
            <a:pPr marL="342900" indent="-342900" algn="l">
              <a:buClr>
                <a:srgbClr val="0070C0"/>
              </a:buClr>
              <a:buSzPct val="80000"/>
              <a:buFont typeface="Wingdings" pitchFamily="2" charset="2"/>
              <a:buChar char="u"/>
            </a:pPr>
            <a:r>
              <a:rPr lang="en-US" sz="1800" dirty="0">
                <a:solidFill>
                  <a:schemeClr val="tx1"/>
                </a:solidFill>
              </a:rPr>
              <a:t>XML Namespaces provide a method to avoid element name conflicts.</a:t>
            </a:r>
          </a:p>
          <a:p>
            <a:pPr marL="342900" indent="-342900" algn="l">
              <a:buClr>
                <a:srgbClr val="0070C0"/>
              </a:buClr>
              <a:buSzPct val="80000"/>
              <a:buFont typeface="Wingdings" pitchFamily="2" charset="2"/>
              <a:buChar char="u"/>
            </a:pPr>
            <a:r>
              <a:rPr lang="en-US" sz="1800" dirty="0">
                <a:solidFill>
                  <a:schemeClr val="tx1"/>
                </a:solidFill>
              </a:rPr>
              <a:t>Note: Although the World Wide Web Consortium (W3C) document allows you to declare namespaces on all tags, Microsoft Internet Explorer 5 supports namespace declaration only on the html tag (not that we care about IE5 anymore!).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863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4043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Why do we care?</a:t>
            </a:r>
          </a:p>
          <a:p>
            <a:pPr marL="342900" indent="-342900" algn="l">
              <a:buClr>
                <a:srgbClr val="0070C0"/>
              </a:buClr>
              <a:buSzPct val="80000"/>
              <a:buFont typeface="Wingdings" pitchFamily="2" charset="2"/>
              <a:buChar char="u"/>
            </a:pPr>
            <a:r>
              <a:rPr lang="en-US" sz="1800" dirty="0">
                <a:solidFill>
                  <a:schemeClr val="tx1"/>
                </a:solidFill>
              </a:rPr>
              <a:t>So, to understand why we just went over this 'old' code that isn't really the recommended specification (since HTML5 took over in 2014), the reality is, just because it's not the standard any more does not mean that there aren't millions of webpages still using this doctype! In fact, one of the places I work at still has all their code in XHTML and when I make updates, I have to heed the rules! </a:t>
            </a:r>
          </a:p>
          <a:p>
            <a:pPr marL="342900" indent="-342900" algn="l">
              <a:buClr>
                <a:srgbClr val="0070C0"/>
              </a:buClr>
              <a:buSzPct val="80000"/>
              <a:buFont typeface="Wingdings" pitchFamily="2" charset="2"/>
              <a:buChar char="u"/>
            </a:pPr>
            <a:r>
              <a:rPr lang="en-US" sz="1800" dirty="0">
                <a:solidFill>
                  <a:schemeClr val="tx1"/>
                </a:solidFill>
              </a:rPr>
              <a:t>Many companies may have updated their websites just prior to 2014 and do not have the financial ability to upgrade/update just yet. </a:t>
            </a:r>
          </a:p>
          <a:p>
            <a:pPr marL="342900" indent="-342900" algn="l">
              <a:buClr>
                <a:srgbClr val="0070C0"/>
              </a:buClr>
              <a:buSzPct val="80000"/>
              <a:buFont typeface="Wingdings" pitchFamily="2" charset="2"/>
              <a:buChar char="u"/>
            </a:pPr>
            <a:r>
              <a:rPr lang="en-US" sz="1800" dirty="0">
                <a:solidFill>
                  <a:schemeClr val="tx1"/>
                </a:solidFill>
              </a:rPr>
              <a:t>There will be a time (hopefully soon) where this chapter will be a historical reference rather than something you have to learn!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28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083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HTML VS. XHTML:</a:t>
            </a:r>
          </a:p>
          <a:p>
            <a:pPr marL="342900" indent="-342900" algn="l">
              <a:buClr>
                <a:srgbClr val="0070C0"/>
              </a:buClr>
              <a:buSzPct val="80000"/>
              <a:buFont typeface="Wingdings" pitchFamily="2" charset="2"/>
              <a:buChar char="u"/>
            </a:pPr>
            <a:r>
              <a:rPr lang="en-US" sz="1800" dirty="0">
                <a:solidFill>
                  <a:schemeClr val="tx1"/>
                </a:solidFill>
              </a:rPr>
              <a:t>So far, we have worked with a doctype of Transitional and all of it has been using HTML 4.01.  </a:t>
            </a:r>
          </a:p>
          <a:p>
            <a:pPr marL="342900" indent="-342900" algn="l">
              <a:buClr>
                <a:srgbClr val="0070C0"/>
              </a:buClr>
              <a:buSzPct val="80000"/>
              <a:buFont typeface="Wingdings" pitchFamily="2" charset="2"/>
              <a:buChar char="u"/>
            </a:pPr>
            <a:r>
              <a:rPr lang="en-US" sz="1800" dirty="0">
                <a:solidFill>
                  <a:schemeClr val="tx1"/>
                </a:solidFill>
              </a:rPr>
              <a:t>What’s up with the XHTML? </a:t>
            </a:r>
          </a:p>
          <a:p>
            <a:pPr marL="342900" indent="-342900" algn="l">
              <a:buClr>
                <a:srgbClr val="0070C0"/>
              </a:buClr>
              <a:buSzPct val="80000"/>
              <a:buFont typeface="Wingdings" pitchFamily="2" charset="2"/>
              <a:buChar char="u"/>
            </a:pPr>
            <a:r>
              <a:rPr lang="en-US" sz="1800" dirty="0">
                <a:solidFill>
                  <a:schemeClr val="tx1"/>
                </a:solidFill>
              </a:rPr>
              <a:t>What does the X stand for and mean anyway? </a:t>
            </a:r>
          </a:p>
          <a:p>
            <a:pPr marL="342900" indent="-342900" algn="l">
              <a:buClr>
                <a:srgbClr val="0070C0"/>
              </a:buClr>
              <a:buSzPct val="80000"/>
              <a:buFont typeface="Wingdings" pitchFamily="2" charset="2"/>
              <a:buChar char="u"/>
            </a:pPr>
            <a:r>
              <a:rPr lang="en-US" sz="1800" dirty="0">
                <a:solidFill>
                  <a:schemeClr val="tx1"/>
                </a:solidFill>
              </a:rPr>
              <a:t>Why am I leaving XHTML for the very last couple modules?</a:t>
            </a:r>
          </a:p>
          <a:p>
            <a:pPr marL="342900" indent="-342900" algn="l">
              <a:buClr>
                <a:srgbClr val="0070C0"/>
              </a:buClr>
              <a:buSzPct val="80000"/>
              <a:buFont typeface="Wingdings" pitchFamily="2" charset="2"/>
              <a:buChar char="u"/>
            </a:pPr>
            <a:r>
              <a:rPr lang="en-US" sz="1800" dirty="0">
                <a:solidFill>
                  <a:schemeClr val="tx1"/>
                </a:solidFill>
              </a:rPr>
              <a:t>Well, because when you come down to it, HTML 4 and XHTML 1.0 use exactly the same element, attributes and values!  </a:t>
            </a:r>
          </a:p>
          <a:p>
            <a:pPr marL="342900" indent="-342900" algn="l">
              <a:buClr>
                <a:srgbClr val="0070C0"/>
              </a:buClr>
              <a:buSzPct val="80000"/>
              <a:buFont typeface="Wingdings" pitchFamily="2" charset="2"/>
              <a:buChar char="u"/>
            </a:pPr>
            <a:r>
              <a:rPr lang="en-US" sz="1800" dirty="0">
                <a:solidFill>
                  <a:schemeClr val="tx1"/>
                </a:solidFill>
              </a:rPr>
              <a:t>Everything we have covered works in XHTML. </a:t>
            </a:r>
          </a:p>
          <a:p>
            <a:pPr marL="342900" indent="-342900" algn="l">
              <a:buClr>
                <a:srgbClr val="0070C0"/>
              </a:buClr>
              <a:buSzPct val="80000"/>
              <a:buFont typeface="Wingdings" pitchFamily="2" charset="2"/>
              <a:buChar char="u"/>
            </a:pPr>
            <a:r>
              <a:rPr lang="en-US" sz="1800" dirty="0">
                <a:solidFill>
                  <a:schemeClr val="tx1"/>
                </a:solidFill>
              </a:rPr>
              <a:t>The only difference between the two is the syntax and even that is, base on how I have been teaching all of our code, is just not that different.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0524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dirty="0">
                <a:solidFill>
                  <a:schemeClr val="tx1"/>
                </a:solidFill>
              </a:rPr>
              <a:t>HTML tends to be much more lenient (tolerant) whereas XHTML is much stricter (even in the “Transitional” version!).</a:t>
            </a:r>
          </a:p>
          <a:p>
            <a:pPr marL="800100" lvl="1" indent="-342900" algn="l">
              <a:buClr>
                <a:srgbClr val="0070C0"/>
              </a:buClr>
              <a:buSzPct val="80000"/>
              <a:buFont typeface="Wingdings" pitchFamily="2" charset="2"/>
              <a:buChar char="u"/>
            </a:pPr>
            <a:r>
              <a:rPr lang="en-US" sz="1800" dirty="0">
                <a:solidFill>
                  <a:schemeClr val="tx1"/>
                </a:solidFill>
              </a:rPr>
              <a:t>XHTML stands for </a:t>
            </a:r>
            <a:r>
              <a:rPr lang="en-US" sz="1800" dirty="0" err="1">
                <a:solidFill>
                  <a:schemeClr val="tx1"/>
                </a:solidFill>
              </a:rPr>
              <a:t>E</a:t>
            </a:r>
            <a:r>
              <a:rPr lang="en-US" sz="1800" b="1" dirty="0" err="1">
                <a:solidFill>
                  <a:schemeClr val="tx1"/>
                </a:solidFill>
              </a:rPr>
              <a:t>X</a:t>
            </a:r>
            <a:r>
              <a:rPr lang="en-US" sz="1800" dirty="0" err="1">
                <a:solidFill>
                  <a:schemeClr val="tx1"/>
                </a:solidFill>
              </a:rPr>
              <a:t>tensible</a:t>
            </a:r>
            <a:r>
              <a:rPr lang="en-US" sz="1800" dirty="0">
                <a:solidFill>
                  <a:schemeClr val="tx1"/>
                </a:solidFill>
              </a:rPr>
              <a:t> </a:t>
            </a:r>
            <a:r>
              <a:rPr lang="en-US" sz="1800" b="1" dirty="0" err="1">
                <a:solidFill>
                  <a:schemeClr val="tx1"/>
                </a:solidFill>
              </a:rPr>
              <a:t>H</a:t>
            </a:r>
            <a:r>
              <a:rPr lang="en-US" sz="1800" dirty="0" err="1">
                <a:solidFill>
                  <a:schemeClr val="tx1"/>
                </a:solidFill>
              </a:rPr>
              <a:t>yper</a:t>
            </a:r>
            <a:r>
              <a:rPr lang="en-US" sz="1800" b="1" dirty="0" err="1">
                <a:solidFill>
                  <a:schemeClr val="tx1"/>
                </a:solidFill>
              </a:rPr>
              <a:t>T</a:t>
            </a:r>
            <a:r>
              <a:rPr lang="en-US" sz="1800" dirty="0" err="1">
                <a:solidFill>
                  <a:schemeClr val="tx1"/>
                </a:solidFill>
              </a:rPr>
              <a:t>ext</a:t>
            </a:r>
            <a:r>
              <a:rPr lang="en-US" sz="1800" dirty="0">
                <a:solidFill>
                  <a:schemeClr val="tx1"/>
                </a:solidFill>
              </a:rPr>
              <a:t> </a:t>
            </a:r>
            <a:r>
              <a:rPr lang="en-US" sz="1800" b="1" dirty="0">
                <a:solidFill>
                  <a:schemeClr val="tx1"/>
                </a:solidFill>
              </a:rPr>
              <a:t>M</a:t>
            </a:r>
            <a:r>
              <a:rPr lang="en-US" sz="1800" dirty="0">
                <a:solidFill>
                  <a:schemeClr val="tx1"/>
                </a:solidFill>
              </a:rPr>
              <a:t>arkup </a:t>
            </a:r>
            <a:r>
              <a:rPr lang="en-US" sz="1800" b="1" dirty="0">
                <a:solidFill>
                  <a:schemeClr val="tx1"/>
                </a:solidFill>
              </a:rPr>
              <a:t>L</a:t>
            </a:r>
            <a:r>
              <a:rPr lang="en-US" sz="1800" dirty="0">
                <a:solidFill>
                  <a:schemeClr val="tx1"/>
                </a:solidFill>
              </a:rPr>
              <a:t>anguage - </a:t>
            </a:r>
            <a:r>
              <a:rPr lang="en-US" sz="1800" b="1" dirty="0">
                <a:solidFill>
                  <a:schemeClr val="tx1"/>
                </a:solidFill>
              </a:rPr>
              <a:t>XHTML is a reformulation (rebuild) of HTML 4.01 in XML</a:t>
            </a:r>
            <a:r>
              <a:rPr lang="en-US" sz="1800" dirty="0">
                <a:solidFill>
                  <a:schemeClr val="tx1"/>
                </a:solidFill>
              </a:rPr>
              <a:t>, and can be put to immediate use with existing browsers by following a few simple guidelines.</a:t>
            </a:r>
          </a:p>
          <a:p>
            <a:pPr marL="800100" lvl="1" indent="-342900" algn="l">
              <a:buClr>
                <a:srgbClr val="0070C0"/>
              </a:buClr>
              <a:buSzPct val="80000"/>
              <a:buFont typeface="Wingdings" pitchFamily="2" charset="2"/>
              <a:buChar char="u"/>
            </a:pPr>
            <a:r>
              <a:rPr lang="en-US" sz="1800" dirty="0">
                <a:solidFill>
                  <a:schemeClr val="tx1"/>
                </a:solidFill>
              </a:rPr>
              <a:t>XHTML was aimed to </a:t>
            </a:r>
            <a:r>
              <a:rPr lang="en-US" sz="1800" b="1" dirty="0">
                <a:solidFill>
                  <a:schemeClr val="tx1"/>
                </a:solidFill>
              </a:rPr>
              <a:t>replace</a:t>
            </a:r>
            <a:r>
              <a:rPr lang="en-US" sz="1800" dirty="0">
                <a:solidFill>
                  <a:schemeClr val="tx1"/>
                </a:solidFill>
              </a:rPr>
              <a:t> HTML</a:t>
            </a:r>
          </a:p>
          <a:p>
            <a:pPr marL="800100" lvl="1" indent="-342900" algn="l">
              <a:buClr>
                <a:srgbClr val="0070C0"/>
              </a:buClr>
              <a:buSzPct val="80000"/>
              <a:buFont typeface="Wingdings" pitchFamily="2" charset="2"/>
              <a:buChar char="u"/>
            </a:pPr>
            <a:r>
              <a:rPr lang="en-US" sz="1800" dirty="0">
                <a:solidFill>
                  <a:schemeClr val="tx1"/>
                </a:solidFill>
              </a:rPr>
              <a:t>XHTML is almost </a:t>
            </a:r>
            <a:r>
              <a:rPr lang="en-US" sz="1800" b="1" dirty="0">
                <a:solidFill>
                  <a:schemeClr val="tx1"/>
                </a:solidFill>
              </a:rPr>
              <a:t>identical</a:t>
            </a:r>
            <a:r>
              <a:rPr lang="en-US" sz="1800" dirty="0">
                <a:solidFill>
                  <a:schemeClr val="tx1"/>
                </a:solidFill>
              </a:rPr>
              <a:t> to HTML 4.01</a:t>
            </a:r>
          </a:p>
          <a:p>
            <a:pPr marL="800100" lvl="1" indent="-342900" algn="l">
              <a:buClr>
                <a:srgbClr val="0070C0"/>
              </a:buClr>
              <a:buSzPct val="80000"/>
              <a:buFont typeface="Wingdings" pitchFamily="2" charset="2"/>
              <a:buChar char="u"/>
            </a:pPr>
            <a:r>
              <a:rPr lang="en-US" sz="1800" dirty="0">
                <a:solidFill>
                  <a:schemeClr val="tx1"/>
                </a:solidFill>
              </a:rPr>
              <a:t>XHTML is a </a:t>
            </a:r>
            <a:r>
              <a:rPr lang="en-US" sz="1800" b="1" dirty="0">
                <a:solidFill>
                  <a:schemeClr val="tx1"/>
                </a:solidFill>
              </a:rPr>
              <a:t>stricter and cleaner</a:t>
            </a:r>
            <a:r>
              <a:rPr lang="en-US" sz="1800" dirty="0">
                <a:solidFill>
                  <a:schemeClr val="tx1"/>
                </a:solidFill>
              </a:rPr>
              <a:t> version of HTML</a:t>
            </a:r>
          </a:p>
          <a:p>
            <a:pPr marL="800100" lvl="1" indent="-342900" algn="l">
              <a:buClr>
                <a:srgbClr val="0070C0"/>
              </a:buClr>
              <a:buSzPct val="80000"/>
              <a:buFont typeface="Wingdings" pitchFamily="2" charset="2"/>
              <a:buChar char="u"/>
            </a:pPr>
            <a:r>
              <a:rPr lang="en-US" sz="1800" dirty="0">
                <a:solidFill>
                  <a:schemeClr val="tx1"/>
                </a:solidFill>
              </a:rPr>
              <a:t>XHTML is HTML defined as an </a:t>
            </a:r>
            <a:r>
              <a:rPr lang="en-US" sz="1800" b="1" dirty="0">
                <a:solidFill>
                  <a:schemeClr val="tx1"/>
                </a:solidFill>
              </a:rPr>
              <a:t>XML application</a:t>
            </a:r>
          </a:p>
          <a:p>
            <a:pPr marL="800100" lvl="1" indent="-342900" algn="l">
              <a:buClr>
                <a:srgbClr val="0070C0"/>
              </a:buClr>
              <a:buSzPct val="80000"/>
              <a:buFont typeface="Wingdings" pitchFamily="2" charset="2"/>
              <a:buChar char="u"/>
            </a:pPr>
            <a:r>
              <a:rPr lang="en-US" sz="1800" dirty="0">
                <a:solidFill>
                  <a:schemeClr val="tx1"/>
                </a:solidFill>
              </a:rPr>
              <a:t>XHTML is a W3C Recommendation - XHTML 1.0 became a W3C Recommendation January 26, 2000 (yes, it was a “</a:t>
            </a:r>
            <a:r>
              <a:rPr lang="en-US" sz="1800" b="1" i="1" dirty="0">
                <a:solidFill>
                  <a:schemeClr val="tx1"/>
                </a:solidFill>
              </a:rPr>
              <a:t>joint</a:t>
            </a:r>
            <a:r>
              <a:rPr lang="en-US" sz="1800" dirty="0">
                <a:solidFill>
                  <a:schemeClr val="tx1"/>
                </a:solidFill>
              </a:rPr>
              <a:t>” recommendation together with HTML 4.01 until 2014).</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53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1964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dirty="0">
                <a:solidFill>
                  <a:schemeClr val="tx1"/>
                </a:solidFill>
              </a:rPr>
              <a:t>XML is a markup language where everything has to be marked up correctly, which results in "well-formed" documents.  </a:t>
            </a:r>
          </a:p>
          <a:p>
            <a:pPr marL="342900" indent="-342900" algn="l">
              <a:buClr>
                <a:srgbClr val="0070C0"/>
              </a:buClr>
              <a:buSzPct val="80000"/>
              <a:buFont typeface="Wingdings" pitchFamily="2" charset="2"/>
              <a:buChar char="u"/>
            </a:pPr>
            <a:r>
              <a:rPr lang="en-US" sz="1800" dirty="0">
                <a:solidFill>
                  <a:schemeClr val="tx1"/>
                </a:solidFill>
              </a:rPr>
              <a:t>It was designed to </a:t>
            </a:r>
            <a:r>
              <a:rPr lang="en-US" sz="1800" b="1" i="1" dirty="0">
                <a:solidFill>
                  <a:schemeClr val="tx1"/>
                </a:solidFill>
              </a:rPr>
              <a:t>describe</a:t>
            </a:r>
            <a:r>
              <a:rPr lang="en-US" sz="1800" dirty="0">
                <a:solidFill>
                  <a:schemeClr val="tx1"/>
                </a:solidFill>
              </a:rPr>
              <a:t> data and HTML was designed to </a:t>
            </a:r>
            <a:r>
              <a:rPr lang="en-US" sz="1800" b="1" i="1" dirty="0">
                <a:solidFill>
                  <a:schemeClr val="tx1"/>
                </a:solidFill>
              </a:rPr>
              <a:t>display</a:t>
            </a:r>
            <a:r>
              <a:rPr lang="en-US" sz="1800" dirty="0">
                <a:solidFill>
                  <a:schemeClr val="tx1"/>
                </a:solidFill>
              </a:rPr>
              <a:t> data. </a:t>
            </a:r>
          </a:p>
          <a:p>
            <a:pPr marL="342900" indent="-342900" algn="l">
              <a:buClr>
                <a:srgbClr val="0070C0"/>
              </a:buClr>
              <a:buSzPct val="80000"/>
              <a:buFont typeface="Wingdings" pitchFamily="2" charset="2"/>
              <a:buChar char="u"/>
            </a:pPr>
            <a:r>
              <a:rPr lang="en-US" sz="1800" dirty="0">
                <a:solidFill>
                  <a:schemeClr val="tx1"/>
                </a:solidFill>
              </a:rPr>
              <a:t>Today's market consists of different browser technologies, some browsers run on computers and some browsers run on mobile phones and hand-held devices.</a:t>
            </a:r>
          </a:p>
          <a:p>
            <a:pPr marL="342900" indent="-342900" algn="l">
              <a:buClr>
                <a:srgbClr val="0070C0"/>
              </a:buClr>
              <a:buSzPct val="80000"/>
              <a:buFont typeface="Wingdings" pitchFamily="2" charset="2"/>
              <a:buChar char="u"/>
            </a:pPr>
            <a:r>
              <a:rPr lang="en-US" sz="1800" dirty="0">
                <a:solidFill>
                  <a:schemeClr val="tx1"/>
                </a:solidFill>
              </a:rPr>
              <a:t>The latter do not have the resources or power to interpret a "bad" markup language. </a:t>
            </a:r>
          </a:p>
          <a:p>
            <a:pPr marL="342900" indent="-342900" algn="l">
              <a:buClr>
                <a:srgbClr val="0070C0"/>
              </a:buClr>
              <a:buSzPct val="80000"/>
              <a:buFont typeface="Wingdings" pitchFamily="2" charset="2"/>
              <a:buChar char="u"/>
            </a:pPr>
            <a:r>
              <a:rPr lang="en-US" sz="1800" dirty="0">
                <a:solidFill>
                  <a:schemeClr val="tx1"/>
                </a:solidFill>
              </a:rPr>
              <a:t>By combining HTML and XML and their strengths, we get a markup language that is useful now and in the future - XHTML.</a:t>
            </a:r>
          </a:p>
          <a:p>
            <a:pPr marL="342900" indent="-342900" algn="l">
              <a:buClr>
                <a:srgbClr val="0070C0"/>
              </a:buClr>
              <a:buSzPct val="80000"/>
              <a:buFont typeface="Wingdings" pitchFamily="2" charset="2"/>
              <a:buChar char="u"/>
            </a:pPr>
            <a:r>
              <a:rPr lang="en-US" sz="1800" dirty="0">
                <a:solidFill>
                  <a:schemeClr val="tx1"/>
                </a:solidFill>
              </a:rPr>
              <a:t>XHTML pages can be read by all XML enabled devices AND while waiting for the rest of the world to upgrade to XML supported browsers, XHTML gives you the opportunity to write "well-formed" documents now that work in all browsers and that are backward browser compatible.</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9362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6761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What are the Differences?</a:t>
            </a:r>
          </a:p>
          <a:p>
            <a:pPr marL="342900" indent="-342900" algn="l">
              <a:buClr>
                <a:srgbClr val="0070C0"/>
              </a:buClr>
              <a:buSzPct val="80000"/>
              <a:buFont typeface="Wingdings" pitchFamily="2" charset="2"/>
              <a:buChar char="u"/>
            </a:pPr>
            <a:r>
              <a:rPr lang="en-US" sz="1800" dirty="0">
                <a:solidFill>
                  <a:schemeClr val="tx1"/>
                </a:solidFill>
              </a:rPr>
              <a:t>There are a few differences between HTML and XHTML in terms of </a:t>
            </a:r>
            <a:r>
              <a:rPr lang="en-US" sz="1800" b="1" i="1" dirty="0">
                <a:solidFill>
                  <a:schemeClr val="tx1"/>
                </a:solidFill>
              </a:rPr>
              <a:t>rules</a:t>
            </a:r>
            <a:r>
              <a:rPr lang="en-US" sz="1800" dirty="0">
                <a:solidFill>
                  <a:schemeClr val="tx1"/>
                </a:solidFill>
              </a:rPr>
              <a:t> rather than any particular element, tag or attribute. </a:t>
            </a:r>
          </a:p>
          <a:p>
            <a:pPr marL="342900" indent="-342900" algn="l">
              <a:buClr>
                <a:srgbClr val="0070C0"/>
              </a:buClr>
              <a:buSzPct val="80000"/>
              <a:buFont typeface="Wingdings" pitchFamily="2" charset="2"/>
              <a:buChar char="u"/>
            </a:pPr>
            <a:r>
              <a:rPr lang="en-US" sz="1800" dirty="0">
                <a:solidFill>
                  <a:schemeClr val="tx1"/>
                </a:solidFill>
              </a:rPr>
              <a:t>In fact, the code is identical.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32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77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Here are what makes it different (1):</a:t>
            </a:r>
          </a:p>
          <a:p>
            <a:pPr marL="800100" lvl="1" indent="-342900" algn="l">
              <a:buClr>
                <a:srgbClr val="0070C0"/>
              </a:buClr>
              <a:buSzPct val="80000"/>
              <a:buFont typeface="Wingdings" pitchFamily="2" charset="2"/>
              <a:buChar char="u"/>
            </a:pPr>
            <a:r>
              <a:rPr lang="en-US" sz="1800" b="1" dirty="0">
                <a:solidFill>
                  <a:schemeClr val="tx1"/>
                </a:solidFill>
              </a:rPr>
              <a:t>Must have skeleton HTML code:</a:t>
            </a:r>
            <a:r>
              <a:rPr lang="en-US" sz="1800" dirty="0">
                <a:solidFill>
                  <a:schemeClr val="tx1"/>
                </a:solidFill>
              </a:rPr>
              <a:t> HTML doesn’t actually care if you use the &lt;html&gt; &lt;head&gt; and &lt;body&gt; element or even the doctype (browsers will still render your page). </a:t>
            </a:r>
            <a:r>
              <a:rPr lang="en-US" sz="1800" b="1" dirty="0">
                <a:solidFill>
                  <a:schemeClr val="tx1"/>
                </a:solidFill>
              </a:rPr>
              <a:t>XHTML does requires all of them</a:t>
            </a:r>
            <a:r>
              <a:rPr lang="en-US" sz="1800" dirty="0">
                <a:solidFill>
                  <a:schemeClr val="tx1"/>
                </a:solidFill>
              </a:rPr>
              <a:t>. Of course, a good, professional coder would never think to leave these elements out of their web page, but HTML specifications and validation are okay if you were to leave them. I will tell you right now, don't ever leave these out!  </a:t>
            </a:r>
          </a:p>
          <a:p>
            <a:pPr marL="800100" lvl="1" indent="-342900" algn="l">
              <a:buClr>
                <a:srgbClr val="0070C0"/>
              </a:buClr>
              <a:buSzPct val="80000"/>
              <a:buFont typeface="Wingdings" pitchFamily="2" charset="2"/>
              <a:buChar char="u"/>
            </a:pPr>
            <a:r>
              <a:rPr lang="en-US" sz="1800" b="1" dirty="0">
                <a:solidFill>
                  <a:schemeClr val="tx1"/>
                </a:solidFill>
              </a:rPr>
              <a:t>Must close all tags including non-closing tags:</a:t>
            </a:r>
            <a:r>
              <a:rPr lang="en-US" sz="1800" dirty="0">
                <a:solidFill>
                  <a:schemeClr val="tx1"/>
                </a:solidFill>
              </a:rPr>
              <a:t> HTML will allow you to omit some closing tags ( &lt;p&gt; or &lt;li&gt;) whereas </a:t>
            </a:r>
            <a:r>
              <a:rPr lang="en-US" sz="1800" b="1" dirty="0">
                <a:solidFill>
                  <a:schemeClr val="tx1"/>
                </a:solidFill>
              </a:rPr>
              <a:t>XHTML mandates that all tags are closed</a:t>
            </a:r>
            <a:r>
              <a:rPr lang="en-US" sz="1800" dirty="0">
                <a:solidFill>
                  <a:schemeClr val="tx1"/>
                </a:solidFill>
              </a:rPr>
              <a:t> including empty ones like &lt;</a:t>
            </a:r>
            <a:r>
              <a:rPr lang="en-US" sz="1800" dirty="0" err="1">
                <a:solidFill>
                  <a:schemeClr val="tx1"/>
                </a:solidFill>
              </a:rPr>
              <a:t>hr</a:t>
            </a:r>
            <a:r>
              <a:rPr lang="en-US" sz="1800" dirty="0">
                <a:solidFill>
                  <a:schemeClr val="tx1"/>
                </a:solidFill>
              </a:rPr>
              <a:t>&gt;, &lt;</a:t>
            </a:r>
            <a:r>
              <a:rPr lang="en-US" sz="1800" dirty="0" err="1">
                <a:solidFill>
                  <a:schemeClr val="tx1"/>
                </a:solidFill>
              </a:rPr>
              <a:t>br</a:t>
            </a:r>
            <a:r>
              <a:rPr lang="en-US" sz="1800" dirty="0">
                <a:solidFill>
                  <a:schemeClr val="tx1"/>
                </a:solidFill>
              </a:rPr>
              <a:t>&gt; &lt;</a:t>
            </a:r>
            <a:r>
              <a:rPr lang="en-US" sz="1800" dirty="0" err="1">
                <a:solidFill>
                  <a:schemeClr val="tx1"/>
                </a:solidFill>
              </a:rPr>
              <a:t>img</a:t>
            </a:r>
            <a:r>
              <a:rPr lang="en-US" sz="1800" dirty="0">
                <a:solidFill>
                  <a:schemeClr val="tx1"/>
                </a:solidFill>
              </a:rPr>
              <a:t>&gt; and &lt;meta&gt;. To close these tags one uses a forward slash at the end: &lt;</a:t>
            </a:r>
            <a:r>
              <a:rPr lang="en-US" sz="1800" dirty="0" err="1">
                <a:solidFill>
                  <a:schemeClr val="tx1"/>
                </a:solidFill>
              </a:rPr>
              <a:t>hr</a:t>
            </a:r>
            <a:r>
              <a:rPr lang="en-US" sz="1800" dirty="0">
                <a:solidFill>
                  <a:schemeClr val="tx1"/>
                </a:solidFill>
              </a:rPr>
              <a:t> /&gt; &lt;</a:t>
            </a:r>
            <a:r>
              <a:rPr lang="en-US" sz="1800" dirty="0" err="1">
                <a:solidFill>
                  <a:schemeClr val="tx1"/>
                </a:solidFill>
              </a:rPr>
              <a:t>br</a:t>
            </a:r>
            <a:r>
              <a:rPr lang="en-US" sz="1800" dirty="0">
                <a:solidFill>
                  <a:schemeClr val="tx1"/>
                </a:solidFill>
              </a:rPr>
              <a:t> /&gt;, and so on.</a:t>
            </a:r>
          </a:p>
          <a:p>
            <a:pPr marL="800100" lvl="1" indent="-342900" algn="l">
              <a:buClr>
                <a:srgbClr val="0070C0"/>
              </a:buClr>
              <a:buSzPct val="80000"/>
              <a:buFont typeface="Wingdings" pitchFamily="2" charset="2"/>
              <a:buChar char="u"/>
            </a:pPr>
            <a:r>
              <a:rPr lang="en-US" sz="1800" b="1" dirty="0">
                <a:solidFill>
                  <a:schemeClr val="tx1"/>
                </a:solidFill>
              </a:rPr>
              <a:t>Must enclose all values of attributes in quotation marks:</a:t>
            </a:r>
            <a:r>
              <a:rPr lang="en-US" sz="1800" dirty="0">
                <a:solidFill>
                  <a:schemeClr val="tx1"/>
                </a:solidFill>
              </a:rPr>
              <a:t> HTML allows you to omit quotation marks around your values of attributes – XHTML messes up your page if you do that! </a:t>
            </a:r>
            <a:r>
              <a:rPr lang="en-US" sz="1800" b="1" dirty="0">
                <a:solidFill>
                  <a:schemeClr val="tx1"/>
                </a:solidFill>
              </a:rPr>
              <a:t>XHTML mandates that you use quotation marks on your attribute values</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01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083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Here are what makes it different (2):</a:t>
            </a:r>
          </a:p>
          <a:p>
            <a:pPr marL="800100" lvl="1" indent="-342900" algn="l">
              <a:buClr>
                <a:srgbClr val="0070C0"/>
              </a:buClr>
              <a:buSzPct val="80000"/>
              <a:buFont typeface="Wingdings" pitchFamily="2" charset="2"/>
              <a:buChar char="u"/>
            </a:pPr>
            <a:r>
              <a:rPr lang="en-US" sz="1800" b="1" dirty="0">
                <a:solidFill>
                  <a:schemeClr val="tx1"/>
                </a:solidFill>
              </a:rPr>
              <a:t>All code must be written in lower-case:</a:t>
            </a:r>
            <a:r>
              <a:rPr lang="en-US" sz="1800" dirty="0">
                <a:solidFill>
                  <a:schemeClr val="tx1"/>
                </a:solidFill>
              </a:rPr>
              <a:t> HTML is flexible with case (meaning I could have written all my code in uppercase or mixed case i.e. &lt;HTML&gt; &lt;Body&gt;. </a:t>
            </a:r>
            <a:r>
              <a:rPr lang="en-US" sz="1800" b="1" dirty="0">
                <a:solidFill>
                  <a:schemeClr val="tx1"/>
                </a:solidFill>
              </a:rPr>
              <a:t>XHTML mandates that all tag elements, attributes and values are written in lower case</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All Attributes require values:</a:t>
            </a:r>
            <a:r>
              <a:rPr lang="en-US" sz="1800" dirty="0">
                <a:solidFill>
                  <a:schemeClr val="tx1"/>
                </a:solidFill>
              </a:rPr>
              <a:t> HTML allows you to write same name attribute/values in a single name whereas </a:t>
            </a:r>
            <a:r>
              <a:rPr lang="en-US" sz="1800" b="1" dirty="0">
                <a:solidFill>
                  <a:schemeClr val="tx1"/>
                </a:solidFill>
              </a:rPr>
              <a:t>XHTML requires a value for all attributes</a:t>
            </a:r>
            <a:r>
              <a:rPr lang="en-US" sz="1800" dirty="0">
                <a:solidFill>
                  <a:schemeClr val="tx1"/>
                </a:solidFill>
              </a:rPr>
              <a:t>, no matter how redundant. For instance: &lt;select name="state" size="4" multiple=”multiple”&gt;</a:t>
            </a:r>
          </a:p>
          <a:p>
            <a:pPr marL="800100" lvl="1" indent="-342900" algn="l">
              <a:buClr>
                <a:srgbClr val="0070C0"/>
              </a:buClr>
              <a:buSzPct val="80000"/>
              <a:buFont typeface="Wingdings" pitchFamily="2" charset="2"/>
              <a:buChar char="u"/>
            </a:pPr>
            <a:r>
              <a:rPr lang="en-US" sz="1800" b="1" dirty="0">
                <a:solidFill>
                  <a:schemeClr val="tx1"/>
                </a:solidFill>
              </a:rPr>
              <a:t>Must use id for certain elements:</a:t>
            </a:r>
            <a:r>
              <a:rPr lang="en-US" sz="1800" dirty="0">
                <a:solidFill>
                  <a:schemeClr val="tx1"/>
                </a:solidFill>
              </a:rPr>
              <a:t> HTML 4.01 defines a </a:t>
            </a:r>
            <a:r>
              <a:rPr lang="en-US" sz="1800" b="1" dirty="0">
                <a:solidFill>
                  <a:schemeClr val="tx1"/>
                </a:solidFill>
              </a:rPr>
              <a:t>name</a:t>
            </a:r>
            <a:r>
              <a:rPr lang="en-US" sz="1800" dirty="0">
                <a:solidFill>
                  <a:schemeClr val="tx1"/>
                </a:solidFill>
              </a:rPr>
              <a:t> attribute for the elements a, applet, frame, iframe, </a:t>
            </a:r>
            <a:r>
              <a:rPr lang="en-US" sz="1800" dirty="0" err="1">
                <a:solidFill>
                  <a:schemeClr val="tx1"/>
                </a:solidFill>
              </a:rPr>
              <a:t>img</a:t>
            </a:r>
            <a:r>
              <a:rPr lang="en-US" sz="1800" dirty="0">
                <a:solidFill>
                  <a:schemeClr val="tx1"/>
                </a:solidFill>
              </a:rPr>
              <a:t>, and map. In </a:t>
            </a:r>
            <a:r>
              <a:rPr lang="en-US" sz="1800" b="1" dirty="0">
                <a:solidFill>
                  <a:schemeClr val="tx1"/>
                </a:solidFill>
              </a:rPr>
              <a:t>XHTML the name attribute is deprecated</a:t>
            </a:r>
            <a:r>
              <a:rPr lang="en-US" sz="1800" dirty="0">
                <a:solidFill>
                  <a:schemeClr val="tx1"/>
                </a:solidFill>
              </a:rPr>
              <a:t>. Use </a:t>
            </a:r>
            <a:r>
              <a:rPr lang="en-US" sz="1800" b="1" dirty="0">
                <a:solidFill>
                  <a:schemeClr val="tx1"/>
                </a:solidFill>
              </a:rPr>
              <a:t>id. </a:t>
            </a:r>
            <a:r>
              <a:rPr lang="en-US" sz="1800" dirty="0">
                <a:solidFill>
                  <a:schemeClr val="tx1"/>
                </a:solidFill>
              </a:rPr>
              <a:t>This rule applies to HTML5 as well.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07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4"/>
            <a:ext cx="8185266" cy="477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Here are what makes it different (3):</a:t>
            </a:r>
          </a:p>
          <a:p>
            <a:pPr marL="800100" lvl="1" indent="-342900" algn="l">
              <a:buClr>
                <a:srgbClr val="0070C0"/>
              </a:buClr>
              <a:buSzPct val="80000"/>
              <a:buFont typeface="Wingdings" pitchFamily="2" charset="2"/>
              <a:buChar char="u"/>
            </a:pPr>
            <a:r>
              <a:rPr lang="en-US" sz="1800" dirty="0">
                <a:solidFill>
                  <a:schemeClr val="tx1"/>
                </a:solidFill>
              </a:rPr>
              <a:t>All these differences apply only when an XHTML is served as an application of xml. This is accomplished through declaring the MIME type. The MIME type for an XHTML should be set to </a:t>
            </a:r>
            <a:r>
              <a:rPr lang="en-US" sz="1800" b="1" dirty="0">
                <a:solidFill>
                  <a:schemeClr val="tx1"/>
                </a:solidFill>
              </a:rPr>
              <a:t>application/</a:t>
            </a:r>
            <a:r>
              <a:rPr lang="en-US" sz="1800" b="1" dirty="0" err="1">
                <a:solidFill>
                  <a:schemeClr val="tx1"/>
                </a:solidFill>
              </a:rPr>
              <a:t>xhtml+xml</a:t>
            </a:r>
            <a:r>
              <a:rPr lang="en-US" sz="1800" dirty="0">
                <a:solidFill>
                  <a:schemeClr val="tx1"/>
                </a:solidFill>
              </a:rPr>
              <a:t> in the meta tag. You will find that many websites coded using the XHTML doctype will still maintain the text/html MIME type.  In the “old” days, there were some browsers (Internet Explorer and Opera) who did not support this MIME type.  However, if you leave this as text/html, then the browser treats your XHTML document as a HTML.</a:t>
            </a:r>
          </a:p>
          <a:p>
            <a:pPr marL="342900" indent="-342900" algn="l">
              <a:buClr>
                <a:srgbClr val="0070C0"/>
              </a:buClr>
              <a:buSzPct val="80000"/>
              <a:buFont typeface="Wingdings" pitchFamily="2" charset="2"/>
              <a:buChar char="u"/>
            </a:pPr>
            <a:r>
              <a:rPr lang="en-US" sz="1800" dirty="0">
                <a:solidFill>
                  <a:schemeClr val="tx1"/>
                </a:solidFill>
              </a:rPr>
              <a:t>In the end of it all, XHTML forces you to write cleaner, more precise code; </a:t>
            </a:r>
          </a:p>
          <a:p>
            <a:pPr marL="342900" indent="-342900" algn="l">
              <a:buClr>
                <a:srgbClr val="0070C0"/>
              </a:buClr>
              <a:buSzPct val="80000"/>
              <a:buFont typeface="Wingdings" pitchFamily="2" charset="2"/>
              <a:buChar char="u"/>
            </a:pPr>
            <a:r>
              <a:rPr lang="en-US" sz="1800" dirty="0">
                <a:solidFill>
                  <a:schemeClr val="tx1"/>
                </a:solidFill>
              </a:rPr>
              <a:t>it keeps it better structured, consistent, and free of non-standard code. </a:t>
            </a:r>
          </a:p>
          <a:p>
            <a:pPr marL="342900" indent="-342900" algn="l">
              <a:buClr>
                <a:srgbClr val="0070C0"/>
              </a:buClr>
              <a:buSzPct val="80000"/>
              <a:buFont typeface="Wingdings" pitchFamily="2" charset="2"/>
              <a:buChar char="u"/>
            </a:pPr>
            <a:r>
              <a:rPr lang="en-US" sz="1800" dirty="0">
                <a:solidFill>
                  <a:schemeClr val="tx1"/>
                </a:solidFill>
              </a:rPr>
              <a:t>This in turn makes it easier to update, edit and to format CSS, to generate from or convert into databases, and to adapt to other systems like handheld devices. </a:t>
            </a:r>
          </a:p>
          <a:p>
            <a:pPr marL="342900" indent="-342900" algn="l">
              <a:buClr>
                <a:srgbClr val="0070C0"/>
              </a:buClr>
              <a:buSzPct val="80000"/>
              <a:buFont typeface="Wingdings" pitchFamily="2" charset="2"/>
              <a:buChar char="u"/>
            </a:pPr>
            <a:r>
              <a:rPr lang="en-US" sz="1800" dirty="0">
                <a:solidFill>
                  <a:schemeClr val="tx1"/>
                </a:solidFill>
              </a:rPr>
              <a:t>Also, XHTML is the next step in the transition from HTML to XML as it uses HTML elements together with XML syntax.</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25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 XHTML Doctype</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4682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1001 XHTML Doctype</a:t>
            </a:r>
          </a:p>
          <a:p>
            <a:pPr marL="342900" indent="-342900" algn="l">
              <a:buClr>
                <a:srgbClr val="0070C0"/>
              </a:buClr>
              <a:buSzPct val="80000"/>
              <a:buFont typeface="Wingdings" pitchFamily="2" charset="2"/>
              <a:buChar char="u"/>
            </a:pPr>
            <a:r>
              <a:rPr lang="en-US" sz="1800" b="1" dirty="0">
                <a:solidFill>
                  <a:schemeClr val="tx1"/>
                </a:solidFill>
              </a:rPr>
              <a:t>Writing a Page with XHTML:</a:t>
            </a:r>
          </a:p>
          <a:p>
            <a:pPr marL="342900" indent="-342900" algn="l">
              <a:buClr>
                <a:srgbClr val="0070C0"/>
              </a:buClr>
              <a:buSzPct val="80000"/>
              <a:buFont typeface="Wingdings" pitchFamily="2" charset="2"/>
              <a:buChar char="u"/>
            </a:pPr>
            <a:r>
              <a:rPr lang="en-US" sz="1800" dirty="0">
                <a:solidFill>
                  <a:schemeClr val="tx1"/>
                </a:solidFill>
              </a:rPr>
              <a:t>Although all the tag elements, attributes and values are identical to how we have been writing them, there are a few things at the beginning that are different, starting of course with the DOCTYPE tag, of course! </a:t>
            </a:r>
          </a:p>
          <a:p>
            <a:pPr marL="342900" indent="-342900" algn="l">
              <a:buClr>
                <a:srgbClr val="0070C0"/>
              </a:buClr>
              <a:buSzPct val="80000"/>
              <a:buFont typeface="Wingdings" pitchFamily="2" charset="2"/>
              <a:buChar char="u"/>
            </a:pPr>
            <a:r>
              <a:rPr lang="en-US" sz="1800" dirty="0">
                <a:solidFill>
                  <a:schemeClr val="tx1"/>
                </a:solidFill>
              </a:rPr>
              <a:t>Be careful of the doctype... the validator is super picky... the doctype below is simply wrapping due to the page, so there is only a space between the ...EN" and "http://...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08861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767</Words>
  <Application>Microsoft Office PowerPoint</Application>
  <PresentationFormat>On-screen Show (4:3)</PresentationFormat>
  <Paragraphs>124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佈景主題</vt:lpstr>
      <vt:lpstr>1001 XHTML Doctype</vt:lpstr>
      <vt:lpstr>1001 XHTML Doctype</vt:lpstr>
      <vt:lpstr>1001 XHTML Doctype</vt:lpstr>
      <vt:lpstr>1001 XHTML Doctype</vt:lpstr>
      <vt:lpstr>1001 XHTML Doctype</vt:lpstr>
      <vt:lpstr>1001 XHTML Doctype</vt:lpstr>
      <vt:lpstr>1001 XHTML Doctype</vt:lpstr>
      <vt:lpstr>1001 XHTML Doctype</vt:lpstr>
      <vt:lpstr>1001 XHTML Doctype</vt:lpstr>
      <vt:lpstr>1001 XHTML Doctype</vt:lpstr>
      <vt:lpstr>1001 XHTML Doctype</vt:lpstr>
      <vt:lpstr>1001 XHTML Doctype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326</cp:revision>
  <dcterms:created xsi:type="dcterms:W3CDTF">2018-09-28T16:40:41Z</dcterms:created>
  <dcterms:modified xsi:type="dcterms:W3CDTF">2019-10-27T06:39:49Z</dcterms:modified>
</cp:coreProperties>
</file>