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8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98" r:id="rId22"/>
    <p:sldId id="281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59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9" autoAdjust="0"/>
    <p:restoredTop sz="94660"/>
  </p:normalViewPr>
  <p:slideViewPr>
    <p:cSldViewPr>
      <p:cViewPr varScale="1">
        <p:scale>
          <a:sx n="80" d="100"/>
          <a:sy n="80" d="100"/>
        </p:scale>
        <p:origin x="1104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.org/Consortium/miss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0202 Web History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5E7D47-C95D-4D36-8720-83ADB475C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29994"/>
            <a:ext cx="5248275" cy="2457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10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0F3D4-4EDB-453D-A3B3-D7BD8F04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34756"/>
            <a:ext cx="5248275" cy="2447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004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7B9FD4-0E24-4457-B463-BA9852BDC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08920"/>
            <a:ext cx="5200650" cy="2533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159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6AA6D-3D0D-428F-AE5F-94E2775A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636912"/>
            <a:ext cx="5267325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685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1BEE54-7FB7-4B4E-815B-6B775D1A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78722"/>
            <a:ext cx="5305425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543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94003-7460-4756-AC75-ADF85F46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416449"/>
            <a:ext cx="5248275" cy="2571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027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81A110-91C7-4B5D-B7F3-C2033BB7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09" y="2417719"/>
            <a:ext cx="5219700" cy="2571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264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2E84F-BDE8-47EB-B7A5-EEFE686E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99049"/>
            <a:ext cx="5143500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872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E47712-A016-4E00-9FE8-9B29C9468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06924"/>
            <a:ext cx="5267325" cy="2581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584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59167-437F-4489-83B6-8274C639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89043"/>
            <a:ext cx="5067300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31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 Web History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25602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2.2 - History of the World Wide Web (in a nutshell!)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World Wide Web (WWW)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World Wide Web</a:t>
            </a:r>
            <a:r>
              <a:rPr lang="en-US" sz="1800" dirty="0">
                <a:solidFill>
                  <a:schemeClr val="tx1"/>
                </a:solidFill>
              </a:rPr>
              <a:t> (or “the Web” or “WWW”) is defined as being </a:t>
            </a:r>
            <a:r>
              <a:rPr lang="en-US" sz="1800" b="1" i="1" dirty="0">
                <a:solidFill>
                  <a:schemeClr val="tx1"/>
                </a:solidFill>
              </a:rPr>
              <a:t>a collection of documents (text, graphics, animations, sounds or video’s) that we can access</a:t>
            </a:r>
            <a:r>
              <a:rPr lang="en-US" sz="1800" dirty="0">
                <a:solidFill>
                  <a:schemeClr val="tx1"/>
                </a:solidFill>
              </a:rPr>
              <a:t> via a protocol.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Web has its own protocol called </a:t>
            </a:r>
            <a:r>
              <a:rPr lang="en-US" sz="1800" b="1" dirty="0">
                <a:solidFill>
                  <a:schemeClr val="tx1"/>
                </a:solidFill>
              </a:rPr>
              <a:t>H</a:t>
            </a:r>
            <a:r>
              <a:rPr lang="en-US" sz="1800" dirty="0">
                <a:solidFill>
                  <a:schemeClr val="tx1"/>
                </a:solidFill>
              </a:rPr>
              <a:t>yper </a:t>
            </a: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ext </a:t>
            </a: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ransfer </a:t>
            </a:r>
            <a:r>
              <a:rPr lang="en-US" sz="1800" b="1" dirty="0">
                <a:solidFill>
                  <a:schemeClr val="tx1"/>
                </a:solidFill>
              </a:rPr>
              <a:t>P</a:t>
            </a:r>
            <a:r>
              <a:rPr lang="en-US" sz="1800" dirty="0">
                <a:solidFill>
                  <a:schemeClr val="tx1"/>
                </a:solidFill>
              </a:rPr>
              <a:t>rotocol or </a:t>
            </a:r>
            <a:r>
              <a:rPr lang="en-US" sz="1800" b="1" dirty="0">
                <a:solidFill>
                  <a:schemeClr val="tx1"/>
                </a:solidFill>
              </a:rPr>
              <a:t>HTTP</a:t>
            </a:r>
            <a:r>
              <a:rPr lang="en-US" sz="1800" dirty="0">
                <a:solidFill>
                  <a:schemeClr val="tx1"/>
                </a:solidFill>
              </a:rPr>
              <a:t>. 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makes the Web unique is that you can link (via hypertext) one document to many other documents, thereby forming a “web” of information.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12713-3FAB-4669-A171-D1A49FD2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268403"/>
            <a:ext cx="123825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E2C6F0-D353-43E3-AAFD-C9E097CD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3" y="2299017"/>
            <a:ext cx="4410617" cy="21242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D30540-1711-4C88-95F6-5DDD531D4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638" y="4625371"/>
            <a:ext cx="3647362" cy="19331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4940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0202.3 Web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5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2D5D8D-78D2-44F0-8614-6FEC164D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05" y="1978640"/>
            <a:ext cx="6997697" cy="324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304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F4749-F6C3-42F3-A0B8-AF2D1590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37" y="2020923"/>
            <a:ext cx="7344085" cy="28161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2994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733763-1F8E-4E43-BB09-AEA13973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49" y="2062047"/>
            <a:ext cx="6524551" cy="28803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7481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44162-7E8C-459C-89CB-6789922A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83357"/>
            <a:ext cx="6980359" cy="33662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2907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64AC-F087-4167-B529-24902C26F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08" y="1980999"/>
            <a:ext cx="7215326" cy="25548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2845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180E2-CDC6-48E4-9A31-26D427DD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2016186"/>
            <a:ext cx="6923217" cy="33334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6367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EF757-1E6E-4582-8AB1-DB19983B3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980999"/>
            <a:ext cx="6865748" cy="33685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1279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1A666-1CD9-47C8-9B53-8F2BC833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08" y="2377074"/>
            <a:ext cx="6941001" cy="31055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281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 Web History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24161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Beginnings: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WWW</a:t>
            </a:r>
            <a:r>
              <a:rPr lang="en-US" sz="1800" dirty="0">
                <a:solidFill>
                  <a:schemeClr val="tx1"/>
                </a:solidFill>
              </a:rPr>
              <a:t> began as a networked information project at </a:t>
            </a:r>
            <a:r>
              <a:rPr lang="en-US" sz="1800" b="1" dirty="0">
                <a:solidFill>
                  <a:schemeClr val="tx1"/>
                </a:solidFill>
              </a:rPr>
              <a:t>CERN</a:t>
            </a:r>
            <a:r>
              <a:rPr lang="en-US" sz="1800" dirty="0">
                <a:solidFill>
                  <a:schemeClr val="tx1"/>
                </a:solidFill>
              </a:rPr>
              <a:t> (</a:t>
            </a:r>
            <a:r>
              <a:rPr lang="en-US" sz="1800" b="1" dirty="0">
                <a:solidFill>
                  <a:schemeClr val="tx1"/>
                </a:solidFill>
              </a:rPr>
              <a:t>European Organization for Nuclear Research </a:t>
            </a:r>
            <a:r>
              <a:rPr lang="en-US" sz="1800" dirty="0">
                <a:solidFill>
                  <a:schemeClr val="tx1"/>
                </a:solidFill>
              </a:rPr>
              <a:t>also known as the</a:t>
            </a:r>
            <a:r>
              <a:rPr lang="en-US" sz="1800" b="1" dirty="0">
                <a:solidFill>
                  <a:schemeClr val="tx1"/>
                </a:solidFill>
              </a:rPr>
              <a:t> European Particle Physics Laboratory) </a:t>
            </a:r>
            <a:r>
              <a:rPr lang="en-US" sz="1800" dirty="0">
                <a:solidFill>
                  <a:schemeClr val="tx1"/>
                </a:solidFill>
              </a:rPr>
              <a:t>in Switzerland in 1989/1990 (see links below)!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computer specialist, </a:t>
            </a:r>
            <a:r>
              <a:rPr lang="en-US" sz="1800" b="1" dirty="0">
                <a:solidFill>
                  <a:schemeClr val="tx1"/>
                </a:solidFill>
              </a:rPr>
              <a:t>Tim Berners-Lee,</a:t>
            </a:r>
            <a:r>
              <a:rPr lang="en-US" sz="1800" dirty="0">
                <a:solidFill>
                  <a:schemeClr val="tx1"/>
                </a:solidFill>
              </a:rPr>
              <a:t> first proposed a system of information management that used the </a:t>
            </a:r>
            <a:r>
              <a:rPr lang="en-US" sz="1800" i="1" dirty="0">
                <a:solidFill>
                  <a:schemeClr val="tx1"/>
                </a:solidFill>
              </a:rPr>
              <a:t>hypertext process</a:t>
            </a:r>
            <a:r>
              <a:rPr lang="en-US" sz="1800" dirty="0">
                <a:solidFill>
                  <a:schemeClr val="tx1"/>
                </a:solidFill>
              </a:rPr>
              <a:t> to link documents over a network.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 Berners-Lee wrote, in 1990, the first WWW client (a browser-editor running under </a:t>
            </a:r>
            <a:r>
              <a:rPr lang="en-US" sz="1800" dirty="0" err="1">
                <a:solidFill>
                  <a:schemeClr val="tx1"/>
                </a:solidFill>
              </a:rPr>
              <a:t>NeXTStep</a:t>
            </a:r>
            <a:r>
              <a:rPr lang="en-US" sz="1800" dirty="0">
                <a:solidFill>
                  <a:schemeClr val="tx1"/>
                </a:solidFill>
              </a:rPr>
              <a:t>), and called it "</a:t>
            </a:r>
            <a:r>
              <a:rPr lang="en-US" sz="1800" b="1" i="1" dirty="0" err="1">
                <a:solidFill>
                  <a:schemeClr val="tx1"/>
                </a:solidFill>
              </a:rPr>
              <a:t>WorldWideWeb</a:t>
            </a:r>
            <a:r>
              <a:rPr lang="en-US" sz="1800" dirty="0">
                <a:solidFill>
                  <a:schemeClr val="tx1"/>
                </a:solidFill>
              </a:rPr>
              <a:t>".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87E32D-D8DB-4763-A841-5A55CB8B8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3998571"/>
            <a:ext cx="3371850" cy="2524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65611A35-CED8-481E-86AC-FCD2836429A7}"/>
              </a:ext>
            </a:extLst>
          </p:cNvPr>
          <p:cNvSpPr txBox="1">
            <a:spLocks/>
          </p:cNvSpPr>
          <p:nvPr/>
        </p:nvSpPr>
        <p:spPr>
          <a:xfrm>
            <a:off x="516106" y="4254735"/>
            <a:ext cx="4286490" cy="182375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ran on a NeXT computer along with the first WWW server along with most of the communications software, defining URLs, HTTP, and 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 first few years, web pages were text based only.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87308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642A10-4889-414B-8C83-C85277A9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4" y="1980999"/>
            <a:ext cx="7879824" cy="31489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1300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44A9D-B871-4B80-AF9A-1324BB4AF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79" y="1969330"/>
            <a:ext cx="7359601" cy="37788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3894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0847F5-F27C-4CFF-A1BB-C5270838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2114980"/>
            <a:ext cx="7450415" cy="29715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51730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F964A-E0E1-460A-879B-B49F943C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1957008"/>
            <a:ext cx="7153200" cy="3129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182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0202.3 Web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5E3764-ED5B-4FFA-8162-5E40EFA6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2" y="1811339"/>
            <a:ext cx="7463331" cy="36738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4161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 Web History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4735F-C7D7-44FB-B459-4834CBE1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979910"/>
            <a:ext cx="7550889" cy="3977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7498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 Web History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World Wide Web?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97E34-EAAE-42DE-980A-DDB5537C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94319"/>
            <a:ext cx="7181709" cy="30693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38955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 Web History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Development of Browsers: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1993, team members of </a:t>
            </a:r>
            <a:r>
              <a:rPr lang="en-US" sz="1800" b="1" dirty="0">
                <a:solidFill>
                  <a:schemeClr val="tx1"/>
                </a:solidFill>
              </a:rPr>
              <a:t>National Center for Supercomputing Applications </a:t>
            </a:r>
            <a:r>
              <a:rPr lang="en-US" sz="1800" dirty="0">
                <a:solidFill>
                  <a:schemeClr val="tx1"/>
                </a:solidFill>
              </a:rPr>
              <a:t>(NCSA) along with graduate students from University of Illinois, Champagne-Urbana, created the first graphical browser called </a:t>
            </a:r>
            <a:r>
              <a:rPr lang="en-US" sz="1800" b="1" dirty="0">
                <a:solidFill>
                  <a:schemeClr val="tx1"/>
                </a:solidFill>
              </a:rPr>
              <a:t>NCSA Mosaic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Plaque at NSCA commemorating first web browser">
            <a:extLst>
              <a:ext uri="{FF2B5EF4-FFF2-40B4-BE49-F238E27FC236}">
                <a16:creationId xmlns:a16="http://schemas.microsoft.com/office/drawing/2014/main" id="{DC3A47EA-F70E-4541-8F0A-B64435C585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D92EA7-1E9E-4849-B7C9-D1375877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2899805"/>
            <a:ext cx="4810125" cy="3590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71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 Web History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2640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Browser Companies: Netscape: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Among the programmers was a graduate student by the name of </a:t>
            </a:r>
            <a:r>
              <a:rPr lang="en-US" sz="1800" b="1" dirty="0">
                <a:solidFill>
                  <a:schemeClr val="tx1"/>
                </a:solidFill>
              </a:rPr>
              <a:t>Marc </a:t>
            </a:r>
            <a:r>
              <a:rPr lang="en-US" sz="1800" b="1" dirty="0" err="1">
                <a:solidFill>
                  <a:schemeClr val="tx1"/>
                </a:solidFill>
              </a:rPr>
              <a:t>Andreeson</a:t>
            </a:r>
            <a:r>
              <a:rPr lang="en-US" sz="1800" dirty="0">
                <a:solidFill>
                  <a:schemeClr val="tx1"/>
                </a:solidFill>
              </a:rPr>
              <a:t>.  After graduating he moved out to Silicon Valley and together with a partner, started a company called </a:t>
            </a:r>
            <a:r>
              <a:rPr lang="en-US" sz="1800" i="1" dirty="0">
                <a:solidFill>
                  <a:schemeClr val="tx1"/>
                </a:solidFill>
              </a:rPr>
              <a:t>Mosaic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Plaque at NSCA commemorating first web browser">
            <a:extLst>
              <a:ext uri="{FF2B5EF4-FFF2-40B4-BE49-F238E27FC236}">
                <a16:creationId xmlns:a16="http://schemas.microsoft.com/office/drawing/2014/main" id="{DC3A47EA-F70E-4541-8F0A-B64435C585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4DFB90-C6C6-4270-9126-A37B4D46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180" y="2828523"/>
            <a:ext cx="1495425" cy="1000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289999-0164-4E59-B826-E7BDB016E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155956"/>
            <a:ext cx="1609725" cy="581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副標題 2">
            <a:extLst>
              <a:ext uri="{FF2B5EF4-FFF2-40B4-BE49-F238E27FC236}">
                <a16:creationId xmlns:a16="http://schemas.microsoft.com/office/drawing/2014/main" id="{4E2A818C-F304-4713-B3F2-F3C5EE51413C}"/>
              </a:ext>
            </a:extLst>
          </p:cNvPr>
          <p:cNvSpPr txBox="1">
            <a:spLocks/>
          </p:cNvSpPr>
          <p:nvPr/>
        </p:nvSpPr>
        <p:spPr>
          <a:xfrm>
            <a:off x="479367" y="3972877"/>
            <a:ext cx="8185266" cy="10001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later changed its name to </a:t>
            </a:r>
            <a:r>
              <a:rPr lang="en-US" sz="1800" i="1" dirty="0">
                <a:solidFill>
                  <a:schemeClr val="tx1"/>
                </a:solidFill>
              </a:rPr>
              <a:t>Netscape Communications Corp</a:t>
            </a:r>
            <a:r>
              <a:rPr lang="en-US" sz="1800" dirty="0">
                <a:solidFill>
                  <a:schemeClr val="tx1"/>
                </a:solidFill>
              </a:rPr>
              <a:t>. in November 1994.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changed forever the way we view information on the web.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 Web History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8401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Browser Companies: Internet Explorer: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Version 1.0 of Microsoft Corp.'s Internet Explorer browser was announced in 1995 after Bill Gates took notice of Netscape’s success.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Microsoft’s browser competed with Netscape's browser, and each evolved its own HTML features, which provided us with what is now termed as the “browser wars”!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E4521-45EF-4F08-94D3-604D6702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375916"/>
            <a:ext cx="1971675" cy="2000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868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 Web History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5209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World Wide Web Consortium: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browser wars are what sparked </a:t>
            </a:r>
            <a:r>
              <a:rPr lang="en-US" sz="1800" b="1" dirty="0">
                <a:solidFill>
                  <a:schemeClr val="tx1"/>
                </a:solidFill>
              </a:rPr>
              <a:t>Tim Berners-Lee </a:t>
            </a:r>
            <a:r>
              <a:rPr lang="en-US" sz="1800" dirty="0">
                <a:solidFill>
                  <a:schemeClr val="tx1"/>
                </a:solidFill>
              </a:rPr>
              <a:t>to set up the </a:t>
            </a:r>
            <a:r>
              <a:rPr lang="en-US" sz="1800" b="1" dirty="0">
                <a:solidFill>
                  <a:schemeClr val="tx1"/>
                </a:solidFill>
              </a:rPr>
              <a:t>World Wide Web Consortium (W3C)</a:t>
            </a:r>
            <a:r>
              <a:rPr lang="en-US" sz="1800" dirty="0">
                <a:solidFill>
                  <a:schemeClr val="tx1"/>
                </a:solidFill>
              </a:rPr>
              <a:t>, which he continues to this day to lead as acting director.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W3C mission is to set the standards by which browsers are to interpret HTML and all other languages.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16A8E-4259-4161-AC82-065EC7BC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4" y="3024187"/>
            <a:ext cx="1476375" cy="80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975BE020-2564-4FE2-B636-37BB6794E30A}"/>
              </a:ext>
            </a:extLst>
          </p:cNvPr>
          <p:cNvSpPr txBox="1">
            <a:spLocks/>
          </p:cNvSpPr>
          <p:nvPr/>
        </p:nvSpPr>
        <p:spPr>
          <a:xfrm>
            <a:off x="2267744" y="2979361"/>
            <a:ext cx="6051666" cy="3579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W3C Mission Statement: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Today the </a:t>
            </a:r>
            <a:r>
              <a:rPr lang="en-US" sz="18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W3C’s mission statement (Links to an external site.)</a:t>
            </a:r>
            <a:r>
              <a:rPr lang="en-US" sz="1800" dirty="0">
                <a:solidFill>
                  <a:schemeClr val="tx1"/>
                </a:solidFill>
              </a:rPr>
              <a:t> includes: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Standards Principles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Design Principles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Web for all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Web on everything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Vision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Web for rich interaction,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Web of data and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Services and web of trust.</a:t>
            </a:r>
          </a:p>
        </p:txBody>
      </p:sp>
    </p:spTree>
    <p:extLst>
      <p:ext uri="{BB962C8B-B14F-4D97-AF65-F5344CB8AC3E}">
        <p14:creationId xmlns:p14="http://schemas.microsoft.com/office/powerpoint/2010/main" val="417165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0202.2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1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0202.2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Videos on the History of the Internet and World Wide Web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more detailed history via this animated YouTube Video (8 minutes):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20920-06BD-41E1-A708-C15B6E17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42387"/>
            <a:ext cx="5238750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207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1511</Words>
  <Application>Microsoft Office PowerPoint</Application>
  <PresentationFormat>On-screen Show (4:3)</PresentationFormat>
  <Paragraphs>217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Office 佈景主題</vt:lpstr>
      <vt:lpstr>0202 Web History</vt:lpstr>
      <vt:lpstr>0202 Web History</vt:lpstr>
      <vt:lpstr>0202 Web History</vt:lpstr>
      <vt:lpstr>0202 Web History</vt:lpstr>
      <vt:lpstr>0202 Web History</vt:lpstr>
      <vt:lpstr>0202 Web History</vt:lpstr>
      <vt:lpstr>0202 Web History</vt:lpstr>
      <vt:lpstr>0202.2 Video</vt:lpstr>
      <vt:lpstr>0202.2 Video</vt:lpstr>
      <vt:lpstr>0202.2 Video</vt:lpstr>
      <vt:lpstr>0202.2 Video</vt:lpstr>
      <vt:lpstr>0202.2 Video</vt:lpstr>
      <vt:lpstr>0202.2 Video</vt:lpstr>
      <vt:lpstr>0202.2 Video</vt:lpstr>
      <vt:lpstr>0202.2 Video</vt:lpstr>
      <vt:lpstr>0202.2 Video</vt:lpstr>
      <vt:lpstr>0202.2 Video</vt:lpstr>
      <vt:lpstr>0202.2 Video</vt:lpstr>
      <vt:lpstr>0202.2 Video</vt:lpstr>
      <vt:lpstr>0202.2 Video</vt:lpstr>
      <vt:lpstr>0202.3 Web Video</vt:lpstr>
      <vt:lpstr>0202.3 Web Video</vt:lpstr>
      <vt:lpstr>0202.3 Web Video</vt:lpstr>
      <vt:lpstr>0202.3 Web Video</vt:lpstr>
      <vt:lpstr>0202.3 Web Video</vt:lpstr>
      <vt:lpstr>0202.3 Web Video</vt:lpstr>
      <vt:lpstr>0202.3 Web Video</vt:lpstr>
      <vt:lpstr>0202.3 Web Video</vt:lpstr>
      <vt:lpstr>0202.3 Web Video</vt:lpstr>
      <vt:lpstr>0202.3 Web Video</vt:lpstr>
      <vt:lpstr>0202.3 Web Video</vt:lpstr>
      <vt:lpstr>0202.3 Web Video</vt:lpstr>
      <vt:lpstr>0202.3 Web Video</vt:lpstr>
      <vt:lpstr>0202.3 Web Video</vt:lpstr>
      <vt:lpstr>0202 Web History</vt:lpstr>
      <vt:lpstr>0202 Web History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362</cp:revision>
  <dcterms:created xsi:type="dcterms:W3CDTF">2018-09-28T16:40:41Z</dcterms:created>
  <dcterms:modified xsi:type="dcterms:W3CDTF">2019-09-22T14:41:56Z</dcterms:modified>
</cp:coreProperties>
</file>