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4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www.w3.org/People/Raggett/book4/ch02.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Glossary/XML" TargetMode="External"/><Relationship Id="rId2" Type="http://schemas.openxmlformats.org/officeDocument/2006/relationships/hyperlink" Target="https://developer.mozilla.org/en-US/docs/Glossary/RSS" TargetMode="External"/><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www.w3.org/TR/html5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0203 HTML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7C7CBA3-6E75-4916-BECC-7E14162E0069}"/>
              </a:ext>
            </a:extLst>
          </p:cNvPr>
          <p:cNvPicPr>
            <a:picLocks noChangeAspect="1"/>
          </p:cNvPicPr>
          <p:nvPr/>
        </p:nvPicPr>
        <p:blipFill>
          <a:blip r:embed="rId3"/>
          <a:stretch>
            <a:fillRect/>
          </a:stretch>
        </p:blipFill>
        <p:spPr>
          <a:xfrm>
            <a:off x="1793817" y="2326790"/>
            <a:ext cx="5600700" cy="2771775"/>
          </a:xfrm>
          <a:prstGeom prst="rect">
            <a:avLst/>
          </a:prstGeom>
          <a:ln>
            <a:solidFill>
              <a:srgbClr val="C00000"/>
            </a:solidFill>
          </a:ln>
        </p:spPr>
      </p:pic>
    </p:spTree>
    <p:extLst>
      <p:ext uri="{BB962C8B-B14F-4D97-AF65-F5344CB8AC3E}">
        <p14:creationId xmlns:p14="http://schemas.microsoft.com/office/powerpoint/2010/main" val="403309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2A7E296-8274-4D05-B856-5B009EA4F1CC}"/>
              </a:ext>
            </a:extLst>
          </p:cNvPr>
          <p:cNvPicPr>
            <a:picLocks noChangeAspect="1"/>
          </p:cNvPicPr>
          <p:nvPr/>
        </p:nvPicPr>
        <p:blipFill>
          <a:blip r:embed="rId3"/>
          <a:stretch>
            <a:fillRect/>
          </a:stretch>
        </p:blipFill>
        <p:spPr>
          <a:xfrm>
            <a:off x="1691680" y="2095500"/>
            <a:ext cx="5324475" cy="2667000"/>
          </a:xfrm>
          <a:prstGeom prst="rect">
            <a:avLst/>
          </a:prstGeom>
          <a:ln>
            <a:solidFill>
              <a:srgbClr val="C00000"/>
            </a:solidFill>
          </a:ln>
        </p:spPr>
      </p:pic>
    </p:spTree>
    <p:extLst>
      <p:ext uri="{BB962C8B-B14F-4D97-AF65-F5344CB8AC3E}">
        <p14:creationId xmlns:p14="http://schemas.microsoft.com/office/powerpoint/2010/main" val="360721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5B58099-47C5-4E9F-B6D3-788D4A67AEE1}"/>
              </a:ext>
            </a:extLst>
          </p:cNvPr>
          <p:cNvPicPr>
            <a:picLocks noChangeAspect="1"/>
          </p:cNvPicPr>
          <p:nvPr/>
        </p:nvPicPr>
        <p:blipFill>
          <a:blip r:embed="rId3"/>
          <a:stretch>
            <a:fillRect/>
          </a:stretch>
        </p:blipFill>
        <p:spPr>
          <a:xfrm>
            <a:off x="1876425" y="2333625"/>
            <a:ext cx="5391150" cy="2190750"/>
          </a:xfrm>
          <a:prstGeom prst="rect">
            <a:avLst/>
          </a:prstGeom>
          <a:ln>
            <a:solidFill>
              <a:srgbClr val="C00000"/>
            </a:solidFill>
          </a:ln>
        </p:spPr>
      </p:pic>
    </p:spTree>
    <p:extLst>
      <p:ext uri="{BB962C8B-B14F-4D97-AF65-F5344CB8AC3E}">
        <p14:creationId xmlns:p14="http://schemas.microsoft.com/office/powerpoint/2010/main" val="98324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E71E6B2-1218-4287-974A-8ADA90B5D29B}"/>
              </a:ext>
            </a:extLst>
          </p:cNvPr>
          <p:cNvPicPr>
            <a:picLocks noChangeAspect="1"/>
          </p:cNvPicPr>
          <p:nvPr/>
        </p:nvPicPr>
        <p:blipFill>
          <a:blip r:embed="rId3"/>
          <a:stretch>
            <a:fillRect/>
          </a:stretch>
        </p:blipFill>
        <p:spPr>
          <a:xfrm>
            <a:off x="1524000" y="2187795"/>
            <a:ext cx="5334000" cy="2276475"/>
          </a:xfrm>
          <a:prstGeom prst="rect">
            <a:avLst/>
          </a:prstGeom>
          <a:ln>
            <a:solidFill>
              <a:srgbClr val="C00000"/>
            </a:solidFill>
          </a:ln>
        </p:spPr>
      </p:pic>
    </p:spTree>
    <p:extLst>
      <p:ext uri="{BB962C8B-B14F-4D97-AF65-F5344CB8AC3E}">
        <p14:creationId xmlns:p14="http://schemas.microsoft.com/office/powerpoint/2010/main" val="81057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65405DD-A19C-4984-8EF4-47F3032A27D7}"/>
              </a:ext>
            </a:extLst>
          </p:cNvPr>
          <p:cNvPicPr>
            <a:picLocks noChangeAspect="1"/>
          </p:cNvPicPr>
          <p:nvPr/>
        </p:nvPicPr>
        <p:blipFill>
          <a:blip r:embed="rId3"/>
          <a:stretch>
            <a:fillRect/>
          </a:stretch>
        </p:blipFill>
        <p:spPr>
          <a:xfrm>
            <a:off x="1691680" y="2142746"/>
            <a:ext cx="5400675" cy="1828800"/>
          </a:xfrm>
          <a:prstGeom prst="rect">
            <a:avLst/>
          </a:prstGeom>
          <a:ln>
            <a:solidFill>
              <a:srgbClr val="C00000"/>
            </a:solidFill>
          </a:ln>
        </p:spPr>
      </p:pic>
    </p:spTree>
    <p:extLst>
      <p:ext uri="{BB962C8B-B14F-4D97-AF65-F5344CB8AC3E}">
        <p14:creationId xmlns:p14="http://schemas.microsoft.com/office/powerpoint/2010/main" val="283969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C0075034-16B2-4823-81FD-6CA261068E3C}"/>
              </a:ext>
            </a:extLst>
          </p:cNvPr>
          <p:cNvPicPr>
            <a:picLocks noChangeAspect="1"/>
          </p:cNvPicPr>
          <p:nvPr/>
        </p:nvPicPr>
        <p:blipFill>
          <a:blip r:embed="rId3"/>
          <a:stretch>
            <a:fillRect/>
          </a:stretch>
        </p:blipFill>
        <p:spPr>
          <a:xfrm>
            <a:off x="1924050" y="2043112"/>
            <a:ext cx="5295900" cy="2771775"/>
          </a:xfrm>
          <a:prstGeom prst="rect">
            <a:avLst/>
          </a:prstGeom>
          <a:ln>
            <a:solidFill>
              <a:srgbClr val="C00000"/>
            </a:solidFill>
          </a:ln>
        </p:spPr>
      </p:pic>
    </p:spTree>
    <p:extLst>
      <p:ext uri="{BB962C8B-B14F-4D97-AF65-F5344CB8AC3E}">
        <p14:creationId xmlns:p14="http://schemas.microsoft.com/office/powerpoint/2010/main" val="143218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AED6E49-A059-49C9-AAAE-80F741615BA6}"/>
              </a:ext>
            </a:extLst>
          </p:cNvPr>
          <p:cNvPicPr>
            <a:picLocks noChangeAspect="1"/>
          </p:cNvPicPr>
          <p:nvPr/>
        </p:nvPicPr>
        <p:blipFill>
          <a:blip r:embed="rId3"/>
          <a:stretch>
            <a:fillRect/>
          </a:stretch>
        </p:blipFill>
        <p:spPr>
          <a:xfrm>
            <a:off x="1947862" y="2066925"/>
            <a:ext cx="5248275" cy="2724150"/>
          </a:xfrm>
          <a:prstGeom prst="rect">
            <a:avLst/>
          </a:prstGeom>
          <a:ln>
            <a:solidFill>
              <a:srgbClr val="C00000"/>
            </a:solidFill>
          </a:ln>
        </p:spPr>
      </p:pic>
    </p:spTree>
    <p:extLst>
      <p:ext uri="{BB962C8B-B14F-4D97-AF65-F5344CB8AC3E}">
        <p14:creationId xmlns:p14="http://schemas.microsoft.com/office/powerpoint/2010/main" val="4893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1E10E4A-D475-4A25-A36B-1C15A01FFB65}"/>
              </a:ext>
            </a:extLst>
          </p:cNvPr>
          <p:cNvPicPr>
            <a:picLocks noChangeAspect="1"/>
          </p:cNvPicPr>
          <p:nvPr/>
        </p:nvPicPr>
        <p:blipFill>
          <a:blip r:embed="rId3"/>
          <a:stretch>
            <a:fillRect/>
          </a:stretch>
        </p:blipFill>
        <p:spPr>
          <a:xfrm>
            <a:off x="1691680" y="2111120"/>
            <a:ext cx="5305425" cy="1866900"/>
          </a:xfrm>
          <a:prstGeom prst="rect">
            <a:avLst/>
          </a:prstGeom>
          <a:ln>
            <a:solidFill>
              <a:srgbClr val="C00000"/>
            </a:solidFill>
          </a:ln>
        </p:spPr>
      </p:pic>
    </p:spTree>
    <p:extLst>
      <p:ext uri="{BB962C8B-B14F-4D97-AF65-F5344CB8AC3E}">
        <p14:creationId xmlns:p14="http://schemas.microsoft.com/office/powerpoint/2010/main" val="341211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4A4FD98-D6AA-47E5-BFD2-11463B0ACDB8}"/>
              </a:ext>
            </a:extLst>
          </p:cNvPr>
          <p:cNvPicPr>
            <a:picLocks noChangeAspect="1"/>
          </p:cNvPicPr>
          <p:nvPr/>
        </p:nvPicPr>
        <p:blipFill>
          <a:blip r:embed="rId3"/>
          <a:stretch>
            <a:fillRect/>
          </a:stretch>
        </p:blipFill>
        <p:spPr>
          <a:xfrm>
            <a:off x="1524000" y="2199896"/>
            <a:ext cx="5286375" cy="1714500"/>
          </a:xfrm>
          <a:prstGeom prst="rect">
            <a:avLst/>
          </a:prstGeom>
          <a:ln>
            <a:solidFill>
              <a:srgbClr val="C00000"/>
            </a:solidFill>
          </a:ln>
        </p:spPr>
      </p:pic>
    </p:spTree>
    <p:extLst>
      <p:ext uri="{BB962C8B-B14F-4D97-AF65-F5344CB8AC3E}">
        <p14:creationId xmlns:p14="http://schemas.microsoft.com/office/powerpoint/2010/main" val="205040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0191374-0E73-4000-8319-0B130F07228A}"/>
              </a:ext>
            </a:extLst>
          </p:cNvPr>
          <p:cNvPicPr>
            <a:picLocks noChangeAspect="1"/>
          </p:cNvPicPr>
          <p:nvPr/>
        </p:nvPicPr>
        <p:blipFill>
          <a:blip r:embed="rId3"/>
          <a:stretch>
            <a:fillRect/>
          </a:stretch>
        </p:blipFill>
        <p:spPr>
          <a:xfrm>
            <a:off x="1938337" y="2043112"/>
            <a:ext cx="5267325" cy="2771775"/>
          </a:xfrm>
          <a:prstGeom prst="rect">
            <a:avLst/>
          </a:prstGeom>
          <a:ln>
            <a:solidFill>
              <a:srgbClr val="C00000"/>
            </a:solidFill>
          </a:ln>
        </p:spPr>
      </p:pic>
    </p:spTree>
    <p:extLst>
      <p:ext uri="{BB962C8B-B14F-4D97-AF65-F5344CB8AC3E}">
        <p14:creationId xmlns:p14="http://schemas.microsoft.com/office/powerpoint/2010/main" val="239895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2416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What does HTML stand for and what is it?</a:t>
            </a:r>
          </a:p>
          <a:p>
            <a:pPr marL="342900" indent="-342900" algn="l">
              <a:buClr>
                <a:srgbClr val="0070C0"/>
              </a:buClr>
              <a:buSzPct val="80000"/>
              <a:buFont typeface="Wingdings" pitchFamily="2" charset="2"/>
              <a:buChar char="u"/>
            </a:pPr>
            <a:r>
              <a:rPr lang="en-US" sz="1800" u="sng" dirty="0">
                <a:solidFill>
                  <a:schemeClr val="tx1"/>
                </a:solidFill>
              </a:rPr>
              <a:t>H</a:t>
            </a:r>
            <a:r>
              <a:rPr lang="en-US" sz="1800" dirty="0">
                <a:solidFill>
                  <a:schemeClr val="tx1"/>
                </a:solidFill>
              </a:rPr>
              <a:t>yper</a:t>
            </a:r>
            <a:r>
              <a:rPr lang="en-US" sz="1800" u="sng" dirty="0">
                <a:solidFill>
                  <a:schemeClr val="tx1"/>
                </a:solidFill>
              </a:rPr>
              <a:t>t</a:t>
            </a:r>
            <a:r>
              <a:rPr lang="en-US" sz="1800" dirty="0">
                <a:solidFill>
                  <a:schemeClr val="tx1"/>
                </a:solidFill>
              </a:rPr>
              <a:t>ext </a:t>
            </a:r>
            <a:r>
              <a:rPr lang="en-US" sz="1800" u="sng" dirty="0">
                <a:solidFill>
                  <a:schemeClr val="tx1"/>
                </a:solidFill>
              </a:rPr>
              <a:t>M</a:t>
            </a:r>
            <a:r>
              <a:rPr lang="en-US" sz="1800" dirty="0">
                <a:solidFill>
                  <a:schemeClr val="tx1"/>
                </a:solidFill>
              </a:rPr>
              <a:t>arkup </a:t>
            </a:r>
            <a:r>
              <a:rPr lang="en-US" sz="1800" u="sng" dirty="0">
                <a:solidFill>
                  <a:schemeClr val="tx1"/>
                </a:solidFill>
              </a:rPr>
              <a:t>L</a:t>
            </a:r>
            <a:r>
              <a:rPr lang="en-US" sz="1800" dirty="0">
                <a:solidFill>
                  <a:schemeClr val="tx1"/>
                </a:solidFill>
              </a:rPr>
              <a:t>anguage - HTML only </a:t>
            </a:r>
            <a:r>
              <a:rPr lang="en-US" sz="1800" i="1" dirty="0">
                <a:solidFill>
                  <a:schemeClr val="tx1"/>
                </a:solidFill>
              </a:rPr>
              <a:t>marks up</a:t>
            </a:r>
            <a:r>
              <a:rPr lang="en-US" sz="1800" dirty="0">
                <a:solidFill>
                  <a:schemeClr val="tx1"/>
                </a:solidFill>
              </a:rPr>
              <a:t> or describes data.  </a:t>
            </a:r>
          </a:p>
          <a:p>
            <a:pPr marL="342900" indent="-342900" algn="l">
              <a:buClr>
                <a:srgbClr val="0070C0"/>
              </a:buClr>
              <a:buSzPct val="80000"/>
              <a:buFont typeface="Wingdings" pitchFamily="2" charset="2"/>
              <a:buChar char="u"/>
            </a:pPr>
            <a:r>
              <a:rPr lang="en-US" sz="1800" dirty="0">
                <a:solidFill>
                  <a:schemeClr val="tx1"/>
                </a:solidFill>
              </a:rPr>
              <a:t>HTML provides a few attributes so that additional information can be provided to either the browser or to other languages such as CSS or JavaScript.  </a:t>
            </a:r>
          </a:p>
          <a:p>
            <a:pPr marL="342900" indent="-342900" algn="l">
              <a:buClr>
                <a:srgbClr val="0070C0"/>
              </a:buClr>
              <a:buSzPct val="80000"/>
              <a:buFont typeface="Wingdings" pitchFamily="2" charset="2"/>
              <a:buChar char="u"/>
            </a:pPr>
            <a:r>
              <a:rPr lang="en-US" sz="1800" dirty="0">
                <a:solidFill>
                  <a:schemeClr val="tx1"/>
                </a:solidFill>
              </a:rPr>
              <a:t>As such, writing HTML code is not writing a programming language.  </a:t>
            </a:r>
          </a:p>
          <a:p>
            <a:pPr marL="342900" indent="-342900" algn="l">
              <a:buClr>
                <a:srgbClr val="0070C0"/>
              </a:buClr>
              <a:buSzPct val="80000"/>
              <a:buFont typeface="Wingdings" pitchFamily="2" charset="2"/>
              <a:buChar char="u"/>
            </a:pPr>
            <a:r>
              <a:rPr lang="en-US" sz="1800" dirty="0">
                <a:solidFill>
                  <a:schemeClr val="tx1"/>
                </a:solidFill>
              </a:rPr>
              <a:t>HTML provides the semantic structure of the content of a document.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0ACE441-B906-47D1-9C96-11CDB8132D8E}"/>
              </a:ext>
            </a:extLst>
          </p:cNvPr>
          <p:cNvPicPr>
            <a:picLocks noChangeAspect="1"/>
          </p:cNvPicPr>
          <p:nvPr/>
        </p:nvPicPr>
        <p:blipFill>
          <a:blip r:embed="rId3"/>
          <a:stretch>
            <a:fillRect/>
          </a:stretch>
        </p:blipFill>
        <p:spPr>
          <a:xfrm>
            <a:off x="1928812" y="2062162"/>
            <a:ext cx="5286375" cy="2733675"/>
          </a:xfrm>
          <a:prstGeom prst="rect">
            <a:avLst/>
          </a:prstGeom>
          <a:ln>
            <a:solidFill>
              <a:srgbClr val="C00000"/>
            </a:solidFill>
          </a:ln>
        </p:spPr>
      </p:pic>
    </p:spTree>
    <p:extLst>
      <p:ext uri="{BB962C8B-B14F-4D97-AF65-F5344CB8AC3E}">
        <p14:creationId xmlns:p14="http://schemas.microsoft.com/office/powerpoint/2010/main" val="368387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4DF6AD2-7C5F-48DE-9D69-B14E52A3846B}"/>
              </a:ext>
            </a:extLst>
          </p:cNvPr>
          <p:cNvPicPr>
            <a:picLocks noChangeAspect="1"/>
          </p:cNvPicPr>
          <p:nvPr/>
        </p:nvPicPr>
        <p:blipFill>
          <a:blip r:embed="rId3"/>
          <a:stretch>
            <a:fillRect/>
          </a:stretch>
        </p:blipFill>
        <p:spPr>
          <a:xfrm>
            <a:off x="1835696" y="2166558"/>
            <a:ext cx="5295900" cy="1781175"/>
          </a:xfrm>
          <a:prstGeom prst="rect">
            <a:avLst/>
          </a:prstGeom>
          <a:ln>
            <a:solidFill>
              <a:srgbClr val="C00000"/>
            </a:solidFill>
          </a:ln>
        </p:spPr>
      </p:pic>
    </p:spTree>
    <p:extLst>
      <p:ext uri="{BB962C8B-B14F-4D97-AF65-F5344CB8AC3E}">
        <p14:creationId xmlns:p14="http://schemas.microsoft.com/office/powerpoint/2010/main" val="2314650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05ECD2-039A-46F0-8D8A-0CBD9DE9DC64}"/>
              </a:ext>
            </a:extLst>
          </p:cNvPr>
          <p:cNvPicPr>
            <a:picLocks noChangeAspect="1"/>
          </p:cNvPicPr>
          <p:nvPr/>
        </p:nvPicPr>
        <p:blipFill>
          <a:blip r:embed="rId3"/>
          <a:stretch>
            <a:fillRect/>
          </a:stretch>
        </p:blipFill>
        <p:spPr>
          <a:xfrm>
            <a:off x="1619672" y="2062162"/>
            <a:ext cx="5334000" cy="2733675"/>
          </a:xfrm>
          <a:prstGeom prst="rect">
            <a:avLst/>
          </a:prstGeom>
          <a:ln>
            <a:solidFill>
              <a:srgbClr val="C00000"/>
            </a:solidFill>
          </a:ln>
        </p:spPr>
      </p:pic>
    </p:spTree>
    <p:extLst>
      <p:ext uri="{BB962C8B-B14F-4D97-AF65-F5344CB8AC3E}">
        <p14:creationId xmlns:p14="http://schemas.microsoft.com/office/powerpoint/2010/main" val="1106999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71564E3-4812-4317-8752-50BE18C2E386}"/>
              </a:ext>
            </a:extLst>
          </p:cNvPr>
          <p:cNvPicPr>
            <a:picLocks noChangeAspect="1"/>
          </p:cNvPicPr>
          <p:nvPr/>
        </p:nvPicPr>
        <p:blipFill>
          <a:blip r:embed="rId3"/>
          <a:stretch>
            <a:fillRect/>
          </a:stretch>
        </p:blipFill>
        <p:spPr>
          <a:xfrm>
            <a:off x="1905000" y="2152271"/>
            <a:ext cx="5334000" cy="1809750"/>
          </a:xfrm>
          <a:prstGeom prst="rect">
            <a:avLst/>
          </a:prstGeom>
          <a:ln>
            <a:solidFill>
              <a:srgbClr val="C00000"/>
            </a:solidFill>
          </a:ln>
        </p:spPr>
      </p:pic>
    </p:spTree>
    <p:extLst>
      <p:ext uri="{BB962C8B-B14F-4D97-AF65-F5344CB8AC3E}">
        <p14:creationId xmlns:p14="http://schemas.microsoft.com/office/powerpoint/2010/main" val="29252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6179117-FD76-4738-8121-2E3F41716AA4}"/>
              </a:ext>
            </a:extLst>
          </p:cNvPr>
          <p:cNvPicPr>
            <a:picLocks noChangeAspect="1"/>
          </p:cNvPicPr>
          <p:nvPr/>
        </p:nvPicPr>
        <p:blipFill>
          <a:blip r:embed="rId3"/>
          <a:stretch>
            <a:fillRect/>
          </a:stretch>
        </p:blipFill>
        <p:spPr>
          <a:xfrm>
            <a:off x="1943100" y="2566987"/>
            <a:ext cx="5257800" cy="1724025"/>
          </a:xfrm>
          <a:prstGeom prst="rect">
            <a:avLst/>
          </a:prstGeom>
          <a:ln>
            <a:solidFill>
              <a:srgbClr val="C00000"/>
            </a:solidFill>
          </a:ln>
        </p:spPr>
      </p:pic>
    </p:spTree>
    <p:extLst>
      <p:ext uri="{BB962C8B-B14F-4D97-AF65-F5344CB8AC3E}">
        <p14:creationId xmlns:p14="http://schemas.microsoft.com/office/powerpoint/2010/main" val="1564318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0203.01 HTML Video</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0203.01 HTML Video</a:t>
            </a:r>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FEFC8D5-76EC-435C-BD54-37374D66D4D7}"/>
              </a:ext>
            </a:extLst>
          </p:cNvPr>
          <p:cNvPicPr>
            <a:picLocks noChangeAspect="1"/>
          </p:cNvPicPr>
          <p:nvPr/>
        </p:nvPicPr>
        <p:blipFill>
          <a:blip r:embed="rId3"/>
          <a:stretch>
            <a:fillRect/>
          </a:stretch>
        </p:blipFill>
        <p:spPr>
          <a:xfrm>
            <a:off x="1835696" y="2349409"/>
            <a:ext cx="5286375" cy="1714500"/>
          </a:xfrm>
          <a:prstGeom prst="rect">
            <a:avLst/>
          </a:prstGeom>
          <a:ln>
            <a:solidFill>
              <a:srgbClr val="C00000"/>
            </a:solidFill>
          </a:ln>
        </p:spPr>
      </p:pic>
    </p:spTree>
    <p:extLst>
      <p:ext uri="{BB962C8B-B14F-4D97-AF65-F5344CB8AC3E}">
        <p14:creationId xmlns:p14="http://schemas.microsoft.com/office/powerpoint/2010/main" val="412265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22858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p>
          <a:p>
            <a:pPr marL="342900" indent="-342900" algn="l">
              <a:buClr>
                <a:srgbClr val="0070C0"/>
              </a:buClr>
              <a:buSzPct val="80000"/>
              <a:buFont typeface="Wingdings" pitchFamily="2" charset="2"/>
              <a:buChar char="u"/>
            </a:pPr>
            <a:r>
              <a:rPr lang="en-US" sz="1800" dirty="0">
                <a:solidFill>
                  <a:schemeClr val="tx1"/>
                </a:solidFill>
              </a:rPr>
              <a:t>Read: </a:t>
            </a:r>
            <a:r>
              <a:rPr lang="en-US" sz="1800" u="sng" dirty="0">
                <a:solidFill>
                  <a:schemeClr val="tx1"/>
                </a:solidFill>
                <a:hlinkClick r:id="rId2">
                  <a:extLst>
                    <a:ext uri="{A12FA001-AC4F-418D-AE19-62706E023703}">
                      <ahyp:hlinkClr xmlns:ahyp="http://schemas.microsoft.com/office/drawing/2018/hyperlinkcolor" val="tx"/>
                    </a:ext>
                  </a:extLst>
                </a:hlinkClick>
              </a:rPr>
              <a:t>Chapter 2: A History of HTML (Links to an external site.)</a:t>
            </a:r>
            <a:endParaRPr lang="en-US" sz="1800" u="sng"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Since it’s inception back in the early 1990’s, we now have many versions of HTML:</a:t>
            </a:r>
          </a:p>
          <a:p>
            <a:pPr marL="342900" indent="-342900" algn="l">
              <a:buClr>
                <a:srgbClr val="0070C0"/>
              </a:buClr>
              <a:buSzPct val="80000"/>
              <a:buFont typeface="Wingdings" pitchFamily="2" charset="2"/>
              <a:buChar char="u"/>
            </a:pPr>
            <a:r>
              <a:rPr lang="en-US" sz="1800" b="1" dirty="0">
                <a:solidFill>
                  <a:schemeClr val="tx1"/>
                </a:solidFill>
              </a:rPr>
              <a:t>HTML1.0</a:t>
            </a:r>
            <a:r>
              <a:rPr lang="en-US" sz="1800" dirty="0">
                <a:solidFill>
                  <a:schemeClr val="tx1"/>
                </a:solidFill>
              </a:rPr>
              <a:t> – the first release of HTML. Very, very basic (no images!).</a:t>
            </a:r>
          </a:p>
          <a:p>
            <a:pPr marL="342900" indent="-342900" algn="l">
              <a:buClr>
                <a:srgbClr val="0070C0"/>
              </a:buClr>
              <a:buSzPct val="80000"/>
              <a:buFont typeface="Wingdings" pitchFamily="2" charset="2"/>
              <a:buChar char="u"/>
            </a:pPr>
            <a:r>
              <a:rPr lang="en-US" sz="1800" b="1" dirty="0">
                <a:solidFill>
                  <a:schemeClr val="tx1"/>
                </a:solidFill>
              </a:rPr>
              <a:t>HTML2.0</a:t>
            </a:r>
            <a:r>
              <a:rPr lang="en-US" sz="1800" dirty="0">
                <a:solidFill>
                  <a:schemeClr val="tx1"/>
                </a:solidFill>
              </a:rPr>
              <a:t> – July 1994 version 2.0 was released. It was the standard until about 1997.</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8744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36403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HTML3.0</a:t>
            </a:r>
            <a:r>
              <a:rPr lang="en-US" sz="1800" dirty="0">
                <a:solidFill>
                  <a:schemeClr val="tx1"/>
                </a:solidFill>
              </a:rPr>
              <a:t> – In 1995 this version was suppose to appease the cries of “designers” who wanted more control over the look of a web site. Netscape was creating what was called </a:t>
            </a:r>
            <a:r>
              <a:rPr lang="en-US" sz="1800" i="1" dirty="0">
                <a:solidFill>
                  <a:schemeClr val="tx1"/>
                </a:solidFill>
              </a:rPr>
              <a:t>Netscape Extension</a:t>
            </a:r>
            <a:r>
              <a:rPr lang="en-US" sz="1800" dirty="0">
                <a:solidFill>
                  <a:schemeClr val="tx1"/>
                </a:solidFill>
              </a:rPr>
              <a:t> tags, but when other browsers tried to emulate, they didn’t work the same and designers got frustrated. </a:t>
            </a:r>
            <a:r>
              <a:rPr lang="en-US" sz="1800" b="1" dirty="0">
                <a:solidFill>
                  <a:schemeClr val="tx1"/>
                </a:solidFill>
              </a:rPr>
              <a:t>Dave </a:t>
            </a:r>
            <a:r>
              <a:rPr lang="en-US" sz="1800" b="1" dirty="0" err="1">
                <a:solidFill>
                  <a:schemeClr val="tx1"/>
                </a:solidFill>
              </a:rPr>
              <a:t>Ragget</a:t>
            </a:r>
            <a:r>
              <a:rPr lang="en-US" sz="1800" dirty="0">
                <a:solidFill>
                  <a:schemeClr val="tx1"/>
                </a:solidFill>
              </a:rPr>
              <a:t> came up with a solution by introducing HTML 3.0, which included many new tags, but browsers were slow to implement them.  It was not successful.</a:t>
            </a:r>
          </a:p>
          <a:p>
            <a:pPr marL="342900" indent="-342900" algn="l">
              <a:buClr>
                <a:srgbClr val="0070C0"/>
              </a:buClr>
              <a:buSzPct val="80000"/>
              <a:buFont typeface="Wingdings" pitchFamily="2" charset="2"/>
              <a:buChar char="u"/>
            </a:pPr>
            <a:r>
              <a:rPr lang="en-US" sz="1800" b="1" dirty="0">
                <a:solidFill>
                  <a:schemeClr val="tx1"/>
                </a:solidFill>
              </a:rPr>
              <a:t>HTML3.2</a:t>
            </a:r>
            <a:r>
              <a:rPr lang="en-US" sz="1800" dirty="0">
                <a:solidFill>
                  <a:schemeClr val="tx1"/>
                </a:solidFill>
              </a:rPr>
              <a:t> – In 1997 the World Wide Consortium endorsed HTML version 3.2 which did not include many of these Netscape extension tags. Instead, this version became the standard by which the browsers and designers would start to implement.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19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34963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TML4.0</a:t>
            </a:r>
            <a:r>
              <a:rPr lang="en-US" sz="1800" dirty="0">
                <a:solidFill>
                  <a:schemeClr val="tx1"/>
                </a:solidFill>
              </a:rPr>
              <a:t> - HTML 4.0 was recommended by the W3C in December 1997 and became the official standard in </a:t>
            </a:r>
            <a:r>
              <a:rPr lang="en-US" sz="1800" b="1" dirty="0">
                <a:solidFill>
                  <a:schemeClr val="tx1"/>
                </a:solidFill>
              </a:rPr>
              <a:t>April 1998</a:t>
            </a:r>
            <a:r>
              <a:rPr lang="en-US" sz="1800" dirty="0">
                <a:solidFill>
                  <a:schemeClr val="tx1"/>
                </a:solidFill>
              </a:rPr>
              <a:t>. Microsoft undertook browser support surprisingly earnestly with Internet Explorer and the market-leading IE5 had good support for almost all of the new tags and attributes. In comparison, Netscape’s terribly flawed Navigator 4.7 was terrible when using HTML 4.0 and basic CSS. Navigator 6 was a vast improvement.</a:t>
            </a:r>
          </a:p>
          <a:p>
            <a:pPr marL="342900" indent="-342900" algn="l">
              <a:buClr>
                <a:srgbClr val="0070C0"/>
              </a:buClr>
              <a:buSzPct val="80000"/>
              <a:buFont typeface="Wingdings" pitchFamily="2" charset="2"/>
              <a:buChar char="u"/>
            </a:pPr>
            <a:r>
              <a:rPr lang="en-US" sz="1800" b="1" dirty="0">
                <a:solidFill>
                  <a:schemeClr val="tx1"/>
                </a:solidFill>
              </a:rPr>
              <a:t>HTML 4.01</a:t>
            </a:r>
            <a:r>
              <a:rPr lang="en-US" sz="1800" dirty="0">
                <a:solidFill>
                  <a:schemeClr val="tx1"/>
                </a:solidFill>
              </a:rPr>
              <a:t> - Once HTML4.0 had been out for a little while, the documentation was revised and corrected in a few minor ways and was entitled HTML 4.01; this version of HTML has been the standard ever since 1999 and is the foundation for HTML5.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285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35683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XML </a:t>
            </a:r>
            <a:r>
              <a:rPr lang="en-US" sz="1800" dirty="0">
                <a:solidFill>
                  <a:schemeClr val="tx1"/>
                </a:solidFill>
              </a:rPr>
              <a:t>– XML (</a:t>
            </a:r>
            <a:r>
              <a:rPr lang="en-US" sz="1800" dirty="0" err="1">
                <a:solidFill>
                  <a:schemeClr val="tx1"/>
                </a:solidFill>
              </a:rPr>
              <a:t>eXtensible</a:t>
            </a:r>
            <a:r>
              <a:rPr lang="en-US" sz="1800" dirty="0">
                <a:solidFill>
                  <a:schemeClr val="tx1"/>
                </a:solidFill>
              </a:rPr>
              <a:t> Markup Language) is a generic markup language specified by the W3C. The information technology (IT) industry uses many languages based on XML as data-description languages. XML tags resemble HTML tags, but XML is much more flexible because it lets users define their own tags. In this way XML acts like a meta-language—that is, it can be used to define other languages, such as </a:t>
            </a:r>
            <a:r>
              <a:rPr lang="en-US" sz="1800" u="sng" dirty="0">
                <a:solidFill>
                  <a:schemeClr val="tx1"/>
                </a:solidFill>
                <a:hlinkClick r:id="rId2">
                  <a:extLst>
                    <a:ext uri="{A12FA001-AC4F-418D-AE19-62706E023703}">
                      <ahyp:hlinkClr xmlns:ahyp="http://schemas.microsoft.com/office/drawing/2018/hyperlinkcolor" val="tx"/>
                    </a:ext>
                  </a:extLst>
                </a:hlinkClick>
              </a:rPr>
              <a:t>RSS (Links to an external site.)</a:t>
            </a:r>
            <a:r>
              <a:rPr lang="en-US" sz="1800" dirty="0">
                <a:solidFill>
                  <a:schemeClr val="tx1"/>
                </a:solidFill>
              </a:rPr>
              <a:t>. Moreover, HTML is a presentation language, whereas XML is a data-description language. This means that XML has far broader applications than just the Web. For example, Web services can use XML to exchange requests and responses. (Source: </a:t>
            </a:r>
            <a:r>
              <a:rPr lang="en-US" sz="1800" u="sng" dirty="0">
                <a:solidFill>
                  <a:schemeClr val="tx1"/>
                </a:solidFill>
                <a:hlinkClick r:id="rId3">
                  <a:extLst>
                    <a:ext uri="{A12FA001-AC4F-418D-AE19-62706E023703}">
                      <ahyp:hlinkClr xmlns:ahyp="http://schemas.microsoft.com/office/drawing/2018/hyperlinkcolor" val="tx"/>
                    </a:ext>
                  </a:extLst>
                </a:hlinkClick>
              </a:rPr>
              <a:t>https://developer.mozilla.org/en-US/docs/Glossary/XML (Links to an external site.)</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6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41443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XHTML1.0</a:t>
            </a:r>
            <a:r>
              <a:rPr lang="en-US" sz="1800" dirty="0">
                <a:solidFill>
                  <a:schemeClr val="tx1"/>
                </a:solidFill>
              </a:rPr>
              <a:t> – W3C issued their specifications of XHTML 1.0 January 26, 2000 as </a:t>
            </a:r>
            <a:r>
              <a:rPr lang="en-US" sz="1800" b="1" dirty="0">
                <a:solidFill>
                  <a:schemeClr val="tx1"/>
                </a:solidFill>
              </a:rPr>
              <a:t>joint-standard with HTML 4.01. </a:t>
            </a:r>
            <a:r>
              <a:rPr lang="en-US" sz="1800" dirty="0">
                <a:solidFill>
                  <a:schemeClr val="tx1"/>
                </a:solidFill>
              </a:rPr>
              <a:t>XHTML is an application of XML and because it is more restrictive language documents need to be well formed so they can be parsed using XML parsers. There isn’t much difference between HTML and XHTML elements or attributes.  It’s mainly just a </a:t>
            </a:r>
            <a:r>
              <a:rPr lang="en-US" sz="1800" b="1" i="1" dirty="0">
                <a:solidFill>
                  <a:schemeClr val="tx1"/>
                </a:solidFill>
              </a:rPr>
              <a:t>new set of coding rules</a:t>
            </a:r>
            <a:r>
              <a:rPr lang="en-US" sz="1800" dirty="0">
                <a:solidFill>
                  <a:schemeClr val="tx1"/>
                </a:solidFill>
              </a:rPr>
              <a:t>.  The W3C was working on </a:t>
            </a:r>
            <a:r>
              <a:rPr lang="en-US" sz="1800" b="1" dirty="0">
                <a:solidFill>
                  <a:schemeClr val="tx1"/>
                </a:solidFill>
              </a:rPr>
              <a:t>XHTML</a:t>
            </a:r>
            <a:r>
              <a:rPr lang="en-US" sz="1800" dirty="0">
                <a:solidFill>
                  <a:schemeClr val="tx1"/>
                </a:solidFill>
              </a:rPr>
              <a:t> </a:t>
            </a:r>
            <a:r>
              <a:rPr lang="en-US" sz="1800" b="1" dirty="0">
                <a:solidFill>
                  <a:schemeClr val="tx1"/>
                </a:solidFill>
              </a:rPr>
              <a:t>2.0</a:t>
            </a:r>
            <a:r>
              <a:rPr lang="en-US" sz="1800" dirty="0">
                <a:solidFill>
                  <a:schemeClr val="tx1"/>
                </a:solidFill>
              </a:rPr>
              <a:t> but officially closed all work on this version in early 2009 in response to the next version of HTML – see next item!</a:t>
            </a:r>
          </a:p>
          <a:p>
            <a:pPr marL="342900" indent="-342900" algn="l">
              <a:buClr>
                <a:srgbClr val="0070C0"/>
              </a:buClr>
              <a:buSzPct val="80000"/>
              <a:buFont typeface="Wingdings" pitchFamily="2" charset="2"/>
              <a:buChar char="u"/>
            </a:pPr>
            <a:r>
              <a:rPr lang="en-US" sz="1800" b="1" dirty="0">
                <a:solidFill>
                  <a:schemeClr val="tx1"/>
                </a:solidFill>
              </a:rPr>
              <a:t>HTML 5.0</a:t>
            </a:r>
            <a:r>
              <a:rPr lang="en-US" sz="1800" dirty="0">
                <a:solidFill>
                  <a:schemeClr val="tx1"/>
                </a:solidFill>
              </a:rPr>
              <a:t> – This version was made an official standard as of October 28, </a:t>
            </a:r>
            <a:r>
              <a:rPr lang="en-US" sz="1800" b="1" dirty="0">
                <a:solidFill>
                  <a:schemeClr val="tx1"/>
                </a:solidFill>
              </a:rPr>
              <a:t>2014</a:t>
            </a:r>
            <a:r>
              <a:rPr lang="en-US" sz="1800" dirty="0">
                <a:solidFill>
                  <a:schemeClr val="tx1"/>
                </a:solidFill>
              </a:rPr>
              <a:t>. The W3C states that: “</a:t>
            </a:r>
            <a:r>
              <a:rPr lang="en-US" sz="1800" i="1" dirty="0">
                <a:solidFill>
                  <a:schemeClr val="tx1"/>
                </a:solidFill>
              </a:rPr>
              <a:t>HTML 5 defines the fifth major revision of the core language of the World Wide Web, HTML</a:t>
            </a:r>
            <a:r>
              <a:rPr lang="en-US" sz="1800" dirty="0">
                <a:solidFill>
                  <a:schemeClr val="tx1"/>
                </a:solidFill>
              </a:rPr>
              <a:t>”. Browsers generally support the new elements of HTML5 however, IE8 did not and IE9 had a little bit better support.  </a:t>
            </a:r>
            <a:r>
              <a:rPr lang="en-US" sz="1800" u="sng" dirty="0">
                <a:solidFill>
                  <a:schemeClr val="tx1"/>
                </a:solidFill>
              </a:rPr>
              <a:t>http://www.w3.org/TR/html5/ (Links to an external site.)</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76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0203 HTML</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24881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0203 HTML</a:t>
            </a:r>
          </a:p>
          <a:p>
            <a:pPr marL="342900" indent="-342900" algn="l">
              <a:buClr>
                <a:srgbClr val="0070C0"/>
              </a:buClr>
              <a:buSzPct val="80000"/>
              <a:buFont typeface="Wingdings" pitchFamily="2" charset="2"/>
              <a:buChar char="u"/>
            </a:pPr>
            <a:r>
              <a:rPr lang="en-US" sz="1800" b="1" dirty="0">
                <a:solidFill>
                  <a:schemeClr val="tx1"/>
                </a:solidFill>
              </a:rPr>
              <a:t>The Evolution of HTML:</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HTML 5.1</a:t>
            </a:r>
            <a:r>
              <a:rPr lang="en-US" sz="1800" dirty="0">
                <a:solidFill>
                  <a:schemeClr val="tx1"/>
                </a:solidFill>
              </a:rPr>
              <a:t> – The latest and newest version of HTML. It was made an official standard as of</a:t>
            </a:r>
            <a:r>
              <a:rPr lang="en-US" sz="1800" b="1" dirty="0">
                <a:solidFill>
                  <a:schemeClr val="tx1"/>
                </a:solidFill>
              </a:rPr>
              <a:t> November 1, 2016</a:t>
            </a:r>
            <a:r>
              <a:rPr lang="en-US" sz="1800" dirty="0">
                <a:solidFill>
                  <a:schemeClr val="tx1"/>
                </a:solidFill>
              </a:rPr>
              <a:t>. It makes some corrections and tweaks some code.</a:t>
            </a:r>
          </a:p>
          <a:p>
            <a:pPr marL="342900" indent="-342900" algn="l">
              <a:buClr>
                <a:srgbClr val="0070C0"/>
              </a:buClr>
              <a:buSzPct val="80000"/>
              <a:buFont typeface="Wingdings" pitchFamily="2" charset="2"/>
              <a:buChar char="u"/>
            </a:pPr>
            <a:r>
              <a:rPr lang="en-US" sz="1800" b="1" dirty="0">
                <a:solidFill>
                  <a:schemeClr val="tx1"/>
                </a:solidFill>
              </a:rPr>
              <a:t>HTML 5.2</a:t>
            </a:r>
            <a:r>
              <a:rPr lang="en-US" sz="1800" dirty="0">
                <a:solidFill>
                  <a:schemeClr val="tx1"/>
                </a:solidFill>
              </a:rPr>
              <a:t> – </a:t>
            </a:r>
            <a:r>
              <a:rPr lang="en-US" sz="1800" u="sng" dirty="0">
                <a:solidFill>
                  <a:schemeClr val="tx1"/>
                </a:solidFill>
                <a:hlinkClick r:id="rId2">
                  <a:extLst>
                    <a:ext uri="{A12FA001-AC4F-418D-AE19-62706E023703}">
                      <ahyp:hlinkClr xmlns:ahyp="http://schemas.microsoft.com/office/drawing/2018/hyperlinkcolor" val="tx"/>
                    </a:ext>
                  </a:extLst>
                </a:hlinkClick>
              </a:rPr>
              <a:t>HTML5.2 (Links to an external site.)</a:t>
            </a:r>
            <a:r>
              <a:rPr lang="en-US" sz="1800" dirty="0">
                <a:solidFill>
                  <a:schemeClr val="tx1"/>
                </a:solidFill>
              </a:rPr>
              <a:t> is now the current version of HTML. It was made </a:t>
            </a:r>
            <a:r>
              <a:rPr lang="en-US" sz="1800" b="1" dirty="0">
                <a:solidFill>
                  <a:schemeClr val="tx1"/>
                </a:solidFill>
              </a:rPr>
              <a:t>an official standard as of</a:t>
            </a:r>
            <a:r>
              <a:rPr lang="en-US" sz="1800" dirty="0">
                <a:solidFill>
                  <a:schemeClr val="tx1"/>
                </a:solidFill>
              </a:rPr>
              <a:t> </a:t>
            </a:r>
            <a:r>
              <a:rPr lang="en-US" sz="1800" b="1" dirty="0">
                <a:solidFill>
                  <a:schemeClr val="tx1"/>
                </a:solidFill>
              </a:rPr>
              <a:t>December 14, 2017</a:t>
            </a:r>
            <a:r>
              <a:rPr lang="en-US" sz="1800" dirty="0">
                <a:solidFill>
                  <a:schemeClr val="tx1"/>
                </a:solidFill>
              </a:rPr>
              <a:t>. As with HTML5.1, it has made some corrections and tweaking of the code.</a:t>
            </a:r>
          </a:p>
          <a:p>
            <a:pPr algn="l"/>
            <a:br>
              <a:rPr lang="en-US" sz="1800" dirty="0">
                <a:solidFill>
                  <a:schemeClr val="tx1"/>
                </a:solidFill>
              </a:rPr>
            </a:b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2652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0203.01 HTML Video</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578636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768</Words>
  <Application>Microsoft Office PowerPoint</Application>
  <PresentationFormat>On-screen Show (4:3)</PresentationFormat>
  <Paragraphs>151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0203 HTML</vt:lpstr>
      <vt:lpstr>0203 HTML</vt:lpstr>
      <vt:lpstr>0203 HTML</vt:lpstr>
      <vt:lpstr>0203 HTML</vt:lpstr>
      <vt:lpstr>0203 HTML</vt:lpstr>
      <vt:lpstr>0203 HTML</vt:lpstr>
      <vt:lpstr>0203 HTML</vt:lpstr>
      <vt:lpstr>0203 HTML</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0203.01 HTML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375</cp:revision>
  <dcterms:created xsi:type="dcterms:W3CDTF">2018-09-28T16:40:41Z</dcterms:created>
  <dcterms:modified xsi:type="dcterms:W3CDTF">2019-09-22T18:32:24Z</dcterms:modified>
</cp:coreProperties>
</file>