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3" r:id="rId3"/>
    <p:sldId id="264" r:id="rId4"/>
    <p:sldId id="265" r:id="rId5"/>
    <p:sldId id="266" r:id="rId6"/>
    <p:sldId id="267" r:id="rId7"/>
    <p:sldId id="268" r:id="rId8"/>
    <p:sldId id="270" r:id="rId9"/>
    <p:sldId id="271" r:id="rId10"/>
    <p:sldId id="272" r:id="rId11"/>
    <p:sldId id="273" r:id="rId12"/>
    <p:sldId id="274" r:id="rId13"/>
    <p:sldId id="275" r:id="rId14"/>
    <p:sldId id="276" r:id="rId15"/>
    <p:sldId id="277" r:id="rId16"/>
    <p:sldId id="278" r:id="rId17"/>
    <p:sldId id="280" r:id="rId18"/>
    <p:sldId id="279" r:id="rId19"/>
    <p:sldId id="281" r:id="rId20"/>
    <p:sldId id="259" r:id="rId21"/>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TW" altLang="en-US"/>
          </a:p>
        </p:txBody>
      </p:sp>
      <p:sp>
        <p:nvSpPr>
          <p:cNvPr id="3" name="日期版面配置區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837EDA8-41C8-4B24-A206-13C08A65A6D7}" type="datetimeFigureOut">
              <a:rPr lang="zh-TW" altLang="en-US" smtClean="0"/>
              <a:pPr/>
              <a:t>2019/6/13</a:t>
            </a:fld>
            <a:endParaRPr lang="zh-TW" altLang="en-US"/>
          </a:p>
        </p:txBody>
      </p:sp>
      <p:sp>
        <p:nvSpPr>
          <p:cNvPr id="4" name="投影片圖像版面配置區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zh-TW" altLang="en-US"/>
          </a:p>
        </p:txBody>
      </p:sp>
      <p:sp>
        <p:nvSpPr>
          <p:cNvPr id="5" name="備忘稿版面配置區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2019/6/13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2019/6/13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2019/6/13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2019/6/13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2019/6/13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2019/6/13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ww.ucsc-extension.edu/resources/grading-and-credits" TargetMode="External"/><Relationship Id="rId2" Type="http://schemas.openxmlformats.org/officeDocument/2006/relationships/hyperlink" Target="mailto:extensiongrades@ucsc.edu" TargetMode="External"/><Relationship Id="rId1" Type="http://schemas.openxmlformats.org/officeDocument/2006/relationships/slideLayout" Target="../slideLayouts/slideLayout1.xml"/><Relationship Id="rId5" Type="http://schemas.openxmlformats.org/officeDocument/2006/relationships/hyperlink" Target="https://www.ucsc-extension.edu/certificate-program/offering/python-programmers" TargetMode="External"/><Relationship Id="rId4" Type="http://schemas.openxmlformats.org/officeDocument/2006/relationships/hyperlink" Target="https://file.ucsc-extension.edu/unexfiles/UNEX_Policies_Syllabus.pdf"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lassroom.ucsc-extension.edu/courses/3881/assignments/25269" TargetMode="External"/><Relationship Id="rId3" Type="http://schemas.openxmlformats.org/officeDocument/2006/relationships/hyperlink" Target="https://classroom.ucsc-extension.edu/courses/3881/assignments/25267" TargetMode="External"/><Relationship Id="rId7" Type="http://schemas.openxmlformats.org/officeDocument/2006/relationships/hyperlink" Target="https://classroom.ucsc-extension.edu/courses/3881/assignments/25263" TargetMode="External"/><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 Id="rId6" Type="http://schemas.openxmlformats.org/officeDocument/2006/relationships/hyperlink" Target="https://classroom.ucsc-extension.edu/courses/3881/assignments/25271" TargetMode="External"/><Relationship Id="rId5" Type="http://schemas.openxmlformats.org/officeDocument/2006/relationships/hyperlink" Target="https://classroom.ucsc-extension.edu/courses/3881/assignments/25266" TargetMode="External"/><Relationship Id="rId4" Type="http://schemas.openxmlformats.org/officeDocument/2006/relationships/hyperlink" Target="https://classroom.ucsc-extension.edu/courses/3881/assignments/25270"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classroom.ucsc-extension.edu/courses/3881/assignments/25268" TargetMode="External"/><Relationship Id="rId3" Type="http://schemas.openxmlformats.org/officeDocument/2006/relationships/hyperlink" Target="https://classroom.ucsc-extension.edu/courses/3881/assignments/25262" TargetMode="External"/><Relationship Id="rId7" Type="http://schemas.openxmlformats.org/officeDocument/2006/relationships/hyperlink" Target="https://classroom.ucsc-extension.edu/courses/3881/assignments/25264" TargetMode="External"/><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 Id="rId6" Type="http://schemas.openxmlformats.org/officeDocument/2006/relationships/hyperlink" Target="https://classroom.ucsc-extension.edu/courses/3881/assignments/25273" TargetMode="External"/><Relationship Id="rId5" Type="http://schemas.openxmlformats.org/officeDocument/2006/relationships/hyperlink" Target="https://classroom.ucsc-extension.edu/courses/3881/assignments/25265" TargetMode="External"/><Relationship Id="rId4" Type="http://schemas.openxmlformats.org/officeDocument/2006/relationships/hyperlink" Target="https://classroom.ucsc-extension.edu/courses/3881/assignments/25272" TargetMode="External"/><Relationship Id="rId9" Type="http://schemas.openxmlformats.org/officeDocument/2006/relationships/hyperlink" Target="https://classroom.ucsc-extension.edu/calendar?event_id=6614&amp;include_contexts=course_3881"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ucsc-extension.edu/certificate-program/offering/python-programmer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00 Syllabus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2019/6/13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Course Outline - 07</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graphicFrame>
        <p:nvGraphicFramePr>
          <p:cNvPr id="7" name="Table 6">
            <a:extLst>
              <a:ext uri="{FF2B5EF4-FFF2-40B4-BE49-F238E27FC236}">
                <a16:creationId xmlns:a16="http://schemas.microsoft.com/office/drawing/2014/main" id="{7A474790-D6B4-476D-BCEB-41E8E177A924}"/>
              </a:ext>
            </a:extLst>
          </p:cNvPr>
          <p:cNvGraphicFramePr>
            <a:graphicFrameLocks noGrp="1"/>
          </p:cNvGraphicFramePr>
          <p:nvPr>
            <p:extLst>
              <p:ext uri="{D42A27DB-BD31-4B8C-83A1-F6EECF244321}">
                <p14:modId xmlns:p14="http://schemas.microsoft.com/office/powerpoint/2010/main" val="1634579574"/>
              </p:ext>
            </p:extLst>
          </p:nvPr>
        </p:nvGraphicFramePr>
        <p:xfrm>
          <a:off x="491763" y="1967847"/>
          <a:ext cx="8229600" cy="3429000"/>
        </p:xfrm>
        <a:graphic>
          <a:graphicData uri="http://schemas.openxmlformats.org/drawingml/2006/table">
            <a:tbl>
              <a:tblPr firstRow="1" bandRow="1">
                <a:tableStyleId>{5C22544A-7EE6-4342-B048-85BDC9FD1C3A}</a:tableStyleId>
              </a:tblPr>
              <a:tblGrid>
                <a:gridCol w="1114100">
                  <a:extLst>
                    <a:ext uri="{9D8B030D-6E8A-4147-A177-3AD203B41FA5}">
                      <a16:colId xmlns:a16="http://schemas.microsoft.com/office/drawing/2014/main" val="2692831439"/>
                    </a:ext>
                  </a:extLst>
                </a:gridCol>
                <a:gridCol w="5219630">
                  <a:extLst>
                    <a:ext uri="{9D8B030D-6E8A-4147-A177-3AD203B41FA5}">
                      <a16:colId xmlns:a16="http://schemas.microsoft.com/office/drawing/2014/main" val="226158330"/>
                    </a:ext>
                  </a:extLst>
                </a:gridCol>
                <a:gridCol w="1895870">
                  <a:extLst>
                    <a:ext uri="{9D8B030D-6E8A-4147-A177-3AD203B41FA5}">
                      <a16:colId xmlns:a16="http://schemas.microsoft.com/office/drawing/2014/main" val="1195116027"/>
                    </a:ext>
                  </a:extLst>
                </a:gridCol>
              </a:tblGrid>
              <a:tr h="320136">
                <a:tc>
                  <a:txBody>
                    <a:bodyPr/>
                    <a:lstStyle/>
                    <a:p>
                      <a:pPr algn="l" fontAlgn="t"/>
                      <a:r>
                        <a:rPr lang="en-US" sz="1600" b="1" dirty="0">
                          <a:effectLst/>
                        </a:rPr>
                        <a:t>Week</a:t>
                      </a:r>
                      <a:endParaRPr lang="en-US" sz="1600" dirty="0">
                        <a:effectLst/>
                      </a:endParaRPr>
                    </a:p>
                  </a:txBody>
                  <a:tcPr/>
                </a:tc>
                <a:tc>
                  <a:txBody>
                    <a:bodyPr/>
                    <a:lstStyle/>
                    <a:p>
                      <a:pPr algn="l" fontAlgn="t"/>
                      <a:r>
                        <a:rPr lang="en-US" sz="1600" b="1" dirty="0">
                          <a:effectLst/>
                        </a:rPr>
                        <a:t>Topics</a:t>
                      </a:r>
                      <a:endParaRPr lang="en-US" sz="1600" dirty="0">
                        <a:effectLst/>
                      </a:endParaRPr>
                    </a:p>
                  </a:txBody>
                  <a:tcPr/>
                </a:tc>
                <a:tc>
                  <a:txBody>
                    <a:bodyPr/>
                    <a:lstStyle/>
                    <a:p>
                      <a:pPr algn="l" fontAlgn="t"/>
                      <a:r>
                        <a:rPr lang="en-US" sz="1600" b="1" dirty="0">
                          <a:effectLst/>
                        </a:rPr>
                        <a:t>Assignments</a:t>
                      </a:r>
                      <a:endParaRPr lang="en-US" sz="1600" dirty="0">
                        <a:effectLst/>
                      </a:endParaRPr>
                    </a:p>
                  </a:txBody>
                  <a:tcPr/>
                </a:tc>
                <a:extLst>
                  <a:ext uri="{0D108BD9-81ED-4DB2-BD59-A6C34878D82A}">
                    <a16:rowId xmlns:a16="http://schemas.microsoft.com/office/drawing/2014/main" val="1162237547"/>
                  </a:ext>
                </a:extLst>
              </a:tr>
              <a:tr h="837841">
                <a:tc>
                  <a:txBody>
                    <a:bodyPr/>
                    <a:lstStyle/>
                    <a:p>
                      <a:r>
                        <a:rPr lang="en-US" b="1" dirty="0">
                          <a:effectLst/>
                        </a:rPr>
                        <a:t>Week 7</a:t>
                      </a:r>
                      <a:endParaRPr lang="en-US" dirty="0">
                        <a:effectLst/>
                      </a:endParaRPr>
                    </a:p>
                    <a:p>
                      <a:r>
                        <a:rPr lang="en-US" dirty="0">
                          <a:effectLst/>
                        </a:rPr>
                        <a:t>Lab 15</a:t>
                      </a:r>
                    </a:p>
                  </a:txBody>
                  <a:tcPr marL="19050" marR="19050" marT="19050" marB="19050" anchor="ctr"/>
                </a:tc>
                <a:tc>
                  <a:txBody>
                    <a:bodyPr/>
                    <a:lstStyle/>
                    <a:p>
                      <a:r>
                        <a:rPr lang="en-US" b="1">
                          <a:effectLst/>
                        </a:rPr>
                        <a:t>Overriding:</a:t>
                      </a:r>
                      <a:endParaRPr lang="en-US">
                        <a:effectLst/>
                      </a:endParaRPr>
                    </a:p>
                    <a:p>
                      <a:r>
                        <a:rPr lang="en-US">
                          <a:effectLst/>
                        </a:rPr>
                        <a:t>Overriding</a:t>
                      </a:r>
                    </a:p>
                    <a:p>
                      <a:r>
                        <a:rPr lang="en-US">
                          <a:effectLst/>
                        </a:rPr>
                        <a:t>"Has-A" vs "Is-A" relationships</a:t>
                      </a:r>
                    </a:p>
                  </a:txBody>
                  <a:tcPr marL="19050" marR="19050" marT="19050" marB="19050" anchor="ctr"/>
                </a:tc>
                <a:tc>
                  <a:txBody>
                    <a:bodyPr/>
                    <a:lstStyle/>
                    <a:p>
                      <a:r>
                        <a:rPr lang="en-US">
                          <a:effectLst/>
                        </a:rPr>
                        <a:t> </a:t>
                      </a:r>
                    </a:p>
                  </a:txBody>
                  <a:tcPr marL="19050" marR="19050" marT="19050" marB="19050" anchor="ctr"/>
                </a:tc>
                <a:extLst>
                  <a:ext uri="{0D108BD9-81ED-4DB2-BD59-A6C34878D82A}">
                    <a16:rowId xmlns:a16="http://schemas.microsoft.com/office/drawing/2014/main" val="2431528278"/>
                  </a:ext>
                </a:extLst>
              </a:tr>
              <a:tr h="717450">
                <a:tc>
                  <a:txBody>
                    <a:bodyPr/>
                    <a:lstStyle/>
                    <a:p>
                      <a:r>
                        <a:rPr lang="en-US">
                          <a:effectLst/>
                        </a:rPr>
                        <a:t>Lab 16</a:t>
                      </a:r>
                    </a:p>
                  </a:txBody>
                  <a:tcPr marL="19050" marR="19050" marT="19050" marB="19050" anchor="ctr"/>
                </a:tc>
                <a:tc>
                  <a:txBody>
                    <a:bodyPr/>
                    <a:lstStyle/>
                    <a:p>
                      <a:r>
                        <a:rPr lang="en-US" b="1">
                          <a:effectLst/>
                        </a:rPr>
                        <a:t>New Style Classes:</a:t>
                      </a:r>
                      <a:endParaRPr lang="en-US">
                        <a:effectLst/>
                      </a:endParaRPr>
                    </a:p>
                    <a:p>
                      <a:r>
                        <a:rPr lang="en-US">
                          <a:effectLst/>
                        </a:rPr>
                        <a:t>Useful attributes</a:t>
                      </a:r>
                    </a:p>
                    <a:p>
                      <a:r>
                        <a:rPr lang="en-US">
                          <a:effectLst/>
                        </a:rPr>
                        <a:t>Iterators</a:t>
                      </a:r>
                    </a:p>
                    <a:p>
                      <a:r>
                        <a:rPr lang="en-US">
                          <a:effectLst/>
                        </a:rPr>
                        <a:t>New style classes</a:t>
                      </a:r>
                    </a:p>
                    <a:p>
                      <a:r>
                        <a:rPr lang="en-US">
                          <a:effectLst/>
                        </a:rPr>
                        <a:t>Attribute control (Optional) </a:t>
                      </a:r>
                      <a:r>
                        <a:rPr lang="en-US" b="1">
                          <a:effectLst/>
                        </a:rPr>
                        <a:t>property</a:t>
                      </a:r>
                      <a:r>
                        <a:rPr lang="en-US">
                          <a:effectLst/>
                        </a:rPr>
                        <a:t>(Optional) Static methods (Optional)</a:t>
                      </a:r>
                    </a:p>
                    <a:p>
                      <a:r>
                        <a:rPr lang="en-US">
                          <a:effectLst/>
                        </a:rPr>
                        <a:t>Class methods (Optional)</a:t>
                      </a:r>
                    </a:p>
                    <a:p>
                      <a:r>
                        <a:rPr lang="en-US">
                          <a:effectLst/>
                        </a:rPr>
                        <a:t>Diamond inheritance (Optional)</a:t>
                      </a:r>
                    </a:p>
                  </a:txBody>
                  <a:tcPr marL="19050" marR="19050" marT="19050" marB="19050" anchor="ctr"/>
                </a:tc>
                <a:tc>
                  <a:txBody>
                    <a:bodyPr/>
                    <a:lstStyle/>
                    <a:p>
                      <a:r>
                        <a:rPr lang="en-US" dirty="0">
                          <a:effectLst/>
                        </a:rPr>
                        <a:t>Review 7</a:t>
                      </a:r>
                    </a:p>
                    <a:p>
                      <a:r>
                        <a:rPr lang="en-US" dirty="0">
                          <a:effectLst/>
                        </a:rPr>
                        <a:t>Assignment 4 Draft (See instructions for assignments below)</a:t>
                      </a:r>
                    </a:p>
                  </a:txBody>
                  <a:tcPr marL="19050" marR="19050" marT="19050" marB="19050" anchor="ctr"/>
                </a:tc>
                <a:extLst>
                  <a:ext uri="{0D108BD9-81ED-4DB2-BD59-A6C34878D82A}">
                    <a16:rowId xmlns:a16="http://schemas.microsoft.com/office/drawing/2014/main" val="3714106535"/>
                  </a:ext>
                </a:extLst>
              </a:tr>
            </a:tbl>
          </a:graphicData>
        </a:graphic>
      </p:graphicFrame>
    </p:spTree>
    <p:extLst>
      <p:ext uri="{BB962C8B-B14F-4D97-AF65-F5344CB8AC3E}">
        <p14:creationId xmlns:p14="http://schemas.microsoft.com/office/powerpoint/2010/main" val="2391362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Course Outline - 08</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graphicFrame>
        <p:nvGraphicFramePr>
          <p:cNvPr id="7" name="Table 6">
            <a:extLst>
              <a:ext uri="{FF2B5EF4-FFF2-40B4-BE49-F238E27FC236}">
                <a16:creationId xmlns:a16="http://schemas.microsoft.com/office/drawing/2014/main" id="{7A474790-D6B4-476D-BCEB-41E8E177A924}"/>
              </a:ext>
            </a:extLst>
          </p:cNvPr>
          <p:cNvGraphicFramePr>
            <a:graphicFrameLocks noGrp="1"/>
          </p:cNvGraphicFramePr>
          <p:nvPr>
            <p:extLst>
              <p:ext uri="{D42A27DB-BD31-4B8C-83A1-F6EECF244321}">
                <p14:modId xmlns:p14="http://schemas.microsoft.com/office/powerpoint/2010/main" val="3909631433"/>
              </p:ext>
            </p:extLst>
          </p:nvPr>
        </p:nvGraphicFramePr>
        <p:xfrm>
          <a:off x="491763" y="1967847"/>
          <a:ext cx="8229600" cy="3154680"/>
        </p:xfrm>
        <a:graphic>
          <a:graphicData uri="http://schemas.openxmlformats.org/drawingml/2006/table">
            <a:tbl>
              <a:tblPr firstRow="1" bandRow="1">
                <a:tableStyleId>{5C22544A-7EE6-4342-B048-85BDC9FD1C3A}</a:tableStyleId>
              </a:tblPr>
              <a:tblGrid>
                <a:gridCol w="1114100">
                  <a:extLst>
                    <a:ext uri="{9D8B030D-6E8A-4147-A177-3AD203B41FA5}">
                      <a16:colId xmlns:a16="http://schemas.microsoft.com/office/drawing/2014/main" val="2692831439"/>
                    </a:ext>
                  </a:extLst>
                </a:gridCol>
                <a:gridCol w="5219630">
                  <a:extLst>
                    <a:ext uri="{9D8B030D-6E8A-4147-A177-3AD203B41FA5}">
                      <a16:colId xmlns:a16="http://schemas.microsoft.com/office/drawing/2014/main" val="226158330"/>
                    </a:ext>
                  </a:extLst>
                </a:gridCol>
                <a:gridCol w="1895870">
                  <a:extLst>
                    <a:ext uri="{9D8B030D-6E8A-4147-A177-3AD203B41FA5}">
                      <a16:colId xmlns:a16="http://schemas.microsoft.com/office/drawing/2014/main" val="1195116027"/>
                    </a:ext>
                  </a:extLst>
                </a:gridCol>
              </a:tblGrid>
              <a:tr h="320136">
                <a:tc>
                  <a:txBody>
                    <a:bodyPr/>
                    <a:lstStyle/>
                    <a:p>
                      <a:pPr algn="l" fontAlgn="t"/>
                      <a:r>
                        <a:rPr lang="en-US" sz="1600" b="1" dirty="0">
                          <a:effectLst/>
                        </a:rPr>
                        <a:t>Week</a:t>
                      </a:r>
                      <a:endParaRPr lang="en-US" sz="1600" dirty="0">
                        <a:effectLst/>
                      </a:endParaRPr>
                    </a:p>
                  </a:txBody>
                  <a:tcPr/>
                </a:tc>
                <a:tc>
                  <a:txBody>
                    <a:bodyPr/>
                    <a:lstStyle/>
                    <a:p>
                      <a:pPr algn="l" fontAlgn="t"/>
                      <a:r>
                        <a:rPr lang="en-US" sz="1600" b="1" dirty="0">
                          <a:effectLst/>
                        </a:rPr>
                        <a:t>Topics</a:t>
                      </a:r>
                      <a:endParaRPr lang="en-US" sz="1600" dirty="0">
                        <a:effectLst/>
                      </a:endParaRPr>
                    </a:p>
                  </a:txBody>
                  <a:tcPr/>
                </a:tc>
                <a:tc>
                  <a:txBody>
                    <a:bodyPr/>
                    <a:lstStyle/>
                    <a:p>
                      <a:pPr algn="l" fontAlgn="t"/>
                      <a:r>
                        <a:rPr lang="en-US" sz="1600" b="1" dirty="0">
                          <a:effectLst/>
                        </a:rPr>
                        <a:t>Assignments</a:t>
                      </a:r>
                      <a:endParaRPr lang="en-US" sz="1600" dirty="0">
                        <a:effectLst/>
                      </a:endParaRPr>
                    </a:p>
                  </a:txBody>
                  <a:tcPr/>
                </a:tc>
                <a:extLst>
                  <a:ext uri="{0D108BD9-81ED-4DB2-BD59-A6C34878D82A}">
                    <a16:rowId xmlns:a16="http://schemas.microsoft.com/office/drawing/2014/main" val="1162237547"/>
                  </a:ext>
                </a:extLst>
              </a:tr>
              <a:tr h="837841">
                <a:tc>
                  <a:txBody>
                    <a:bodyPr/>
                    <a:lstStyle/>
                    <a:p>
                      <a:r>
                        <a:rPr lang="en-US" b="1" dirty="0">
                          <a:effectLst/>
                        </a:rPr>
                        <a:t>Week 8</a:t>
                      </a:r>
                      <a:endParaRPr lang="en-US" dirty="0">
                        <a:effectLst/>
                      </a:endParaRPr>
                    </a:p>
                    <a:p>
                      <a:r>
                        <a:rPr lang="en-US" dirty="0">
                          <a:effectLst/>
                        </a:rPr>
                        <a:t>Lab 17</a:t>
                      </a:r>
                    </a:p>
                  </a:txBody>
                  <a:tcPr marL="19050" marR="19050" marT="19050" marB="19050" anchor="ctr"/>
                </a:tc>
                <a:tc>
                  <a:txBody>
                    <a:bodyPr/>
                    <a:lstStyle/>
                    <a:p>
                      <a:r>
                        <a:rPr lang="en-US" b="1" dirty="0">
                          <a:effectLst/>
                        </a:rPr>
                        <a:t>Developer Modules:</a:t>
                      </a:r>
                      <a:endParaRPr lang="en-US" dirty="0">
                        <a:effectLst/>
                      </a:endParaRPr>
                    </a:p>
                    <a:p>
                      <a:r>
                        <a:rPr lang="en-US" dirty="0">
                          <a:effectLst/>
                        </a:rPr>
                        <a:t>Context Manager class</a:t>
                      </a:r>
                    </a:p>
                    <a:p>
                      <a:r>
                        <a:rPr lang="en-US" dirty="0">
                          <a:effectLst/>
                        </a:rPr>
                        <a:t>Module: </a:t>
                      </a:r>
                      <a:r>
                        <a:rPr lang="en-US" b="1" dirty="0">
                          <a:effectLst/>
                        </a:rPr>
                        <a:t>unittest</a:t>
                      </a:r>
                      <a:endParaRPr lang="en-US" dirty="0">
                        <a:effectLst/>
                      </a:endParaRPr>
                    </a:p>
                    <a:p>
                      <a:r>
                        <a:rPr lang="en-US" dirty="0">
                          <a:effectLst/>
                        </a:rPr>
                        <a:t>Module:</a:t>
                      </a:r>
                      <a:r>
                        <a:rPr lang="en-US" b="1" dirty="0">
                          <a:effectLst/>
                        </a:rPr>
                        <a:t> </a:t>
                      </a:r>
                      <a:r>
                        <a:rPr lang="en-US" b="1" dirty="0" err="1">
                          <a:effectLst/>
                        </a:rPr>
                        <a:t>optparse</a:t>
                      </a:r>
                      <a:endParaRPr lang="en-US" dirty="0">
                        <a:effectLst/>
                      </a:endParaRPr>
                    </a:p>
                  </a:txBody>
                  <a:tcPr marL="19050" marR="19050" marT="19050" marB="19050" anchor="ctr"/>
                </a:tc>
                <a:tc>
                  <a:txBody>
                    <a:bodyPr/>
                    <a:lstStyle/>
                    <a:p>
                      <a:r>
                        <a:rPr lang="en-US">
                          <a:effectLst/>
                        </a:rPr>
                        <a:t>Assignment 4 Due</a:t>
                      </a:r>
                    </a:p>
                  </a:txBody>
                  <a:tcPr marL="19050" marR="19050" marT="19050" marB="19050" anchor="ctr"/>
                </a:tc>
                <a:extLst>
                  <a:ext uri="{0D108BD9-81ED-4DB2-BD59-A6C34878D82A}">
                    <a16:rowId xmlns:a16="http://schemas.microsoft.com/office/drawing/2014/main" val="2431528278"/>
                  </a:ext>
                </a:extLst>
              </a:tr>
              <a:tr h="717450">
                <a:tc>
                  <a:txBody>
                    <a:bodyPr/>
                    <a:lstStyle/>
                    <a:p>
                      <a:r>
                        <a:rPr lang="en-US">
                          <a:effectLst/>
                        </a:rPr>
                        <a:t>Lab 18</a:t>
                      </a:r>
                    </a:p>
                  </a:txBody>
                  <a:tcPr marL="19050" marR="19050" marT="19050" marB="19050" anchor="ctr"/>
                </a:tc>
                <a:tc>
                  <a:txBody>
                    <a:bodyPr/>
                    <a:lstStyle/>
                    <a:p>
                      <a:r>
                        <a:rPr lang="en-US" b="1">
                          <a:effectLst/>
                        </a:rPr>
                        <a:t>Wrap Up:</a:t>
                      </a:r>
                      <a:endParaRPr lang="en-US">
                        <a:effectLst/>
                      </a:endParaRPr>
                    </a:p>
                    <a:p>
                      <a:r>
                        <a:rPr lang="en-US">
                          <a:effectLst/>
                        </a:rPr>
                        <a:t>Exceptions</a:t>
                      </a:r>
                    </a:p>
                    <a:p>
                      <a:r>
                        <a:rPr lang="en-US">
                          <a:effectLst/>
                        </a:rPr>
                        <a:t>Namespaces</a:t>
                      </a:r>
                    </a:p>
                    <a:p>
                      <a:r>
                        <a:rPr lang="en-US">
                          <a:effectLst/>
                        </a:rPr>
                        <a:t>Nests</a:t>
                      </a:r>
                    </a:p>
                    <a:p>
                      <a:r>
                        <a:rPr lang="en-US">
                          <a:effectLst/>
                        </a:rPr>
                        <a:t>Pitfalls</a:t>
                      </a:r>
                    </a:p>
                    <a:p>
                      <a:r>
                        <a:rPr lang="en-US">
                          <a:effectLst/>
                        </a:rPr>
                        <a:t>Finding Modules and Help</a:t>
                      </a:r>
                    </a:p>
                  </a:txBody>
                  <a:tcPr marL="19050" marR="19050" marT="19050" marB="19050" anchor="ctr"/>
                </a:tc>
                <a:tc>
                  <a:txBody>
                    <a:bodyPr/>
                    <a:lstStyle/>
                    <a:p>
                      <a:r>
                        <a:rPr lang="en-US" dirty="0">
                          <a:effectLst/>
                        </a:rPr>
                        <a:t>Review 8</a:t>
                      </a:r>
                    </a:p>
                  </a:txBody>
                  <a:tcPr marL="19050" marR="19050" marT="19050" marB="19050" anchor="ctr"/>
                </a:tc>
                <a:extLst>
                  <a:ext uri="{0D108BD9-81ED-4DB2-BD59-A6C34878D82A}">
                    <a16:rowId xmlns:a16="http://schemas.microsoft.com/office/drawing/2014/main" val="3714106535"/>
                  </a:ext>
                </a:extLst>
              </a:tr>
            </a:tbl>
          </a:graphicData>
        </a:graphic>
      </p:graphicFrame>
    </p:spTree>
    <p:extLst>
      <p:ext uri="{BB962C8B-B14F-4D97-AF65-F5344CB8AC3E}">
        <p14:creationId xmlns:p14="http://schemas.microsoft.com/office/powerpoint/2010/main" val="125020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1930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Required Tools and Materials</a:t>
            </a:r>
          </a:p>
          <a:p>
            <a:pPr marL="342900" indent="-342900" algn="l">
              <a:buClr>
                <a:srgbClr val="0070C0"/>
              </a:buClr>
              <a:buSzPct val="80000"/>
              <a:buFont typeface="Wingdings" pitchFamily="2" charset="2"/>
              <a:buChar char="u"/>
            </a:pPr>
            <a:r>
              <a:rPr lang="en-US" sz="1800" dirty="0">
                <a:solidFill>
                  <a:schemeClr val="tx1"/>
                </a:solidFill>
              </a:rPr>
              <a:t>The Quick Python Book, 2nd Edition, Naomi R. </a:t>
            </a:r>
            <a:r>
              <a:rPr lang="en-US" sz="1800" dirty="0" err="1">
                <a:solidFill>
                  <a:schemeClr val="tx1"/>
                </a:solidFill>
              </a:rPr>
              <a:t>Ceder</a:t>
            </a:r>
            <a:r>
              <a:rPr lang="en-US" sz="1800" dirty="0">
                <a:solidFill>
                  <a:schemeClr val="tx1"/>
                </a:solidFill>
              </a:rPr>
              <a:t>, Manning Publications, 2010, ISBN-10: 193518220X, ISBN-13: 978-1935182207.</a:t>
            </a:r>
          </a:p>
          <a:p>
            <a:pPr marL="342900" indent="-342900" algn="l">
              <a:buClr>
                <a:srgbClr val="0070C0"/>
              </a:buClr>
              <a:buSzPct val="80000"/>
              <a:buFont typeface="Wingdings" pitchFamily="2" charset="2"/>
              <a:buChar char="u"/>
            </a:pPr>
            <a:r>
              <a:rPr lang="en-US" sz="1800" b="1" dirty="0">
                <a:solidFill>
                  <a:schemeClr val="tx1"/>
                </a:solidFill>
              </a:rPr>
              <a:t>Recommended Tools and Materials</a:t>
            </a:r>
          </a:p>
          <a:p>
            <a:pPr marL="342900" indent="-342900" algn="l">
              <a:buClr>
                <a:srgbClr val="0070C0"/>
              </a:buClr>
              <a:buSzPct val="80000"/>
              <a:buFont typeface="Wingdings" pitchFamily="2" charset="2"/>
              <a:buChar char="u"/>
            </a:pPr>
            <a:r>
              <a:rPr lang="en-US" sz="1800" dirty="0">
                <a:solidFill>
                  <a:schemeClr val="tx1"/>
                </a:solidFill>
              </a:rPr>
              <a:t>None</a:t>
            </a:r>
          </a:p>
          <a:p>
            <a:pPr marL="342900" indent="-342900" algn="l">
              <a:buClr>
                <a:srgbClr val="0070C0"/>
              </a:buClr>
              <a:buSzPct val="80000"/>
              <a:buFont typeface="Wingdings" pitchFamily="2" charset="2"/>
              <a:buChar char="u"/>
            </a:pPr>
            <a:r>
              <a:rPr lang="en-US" sz="1800" b="1" dirty="0">
                <a:solidFill>
                  <a:schemeClr val="tx1"/>
                </a:solidFill>
              </a:rPr>
              <a:t>Performance Evaluations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graphicFrame>
        <p:nvGraphicFramePr>
          <p:cNvPr id="8" name="Table 7">
            <a:extLst>
              <a:ext uri="{FF2B5EF4-FFF2-40B4-BE49-F238E27FC236}">
                <a16:creationId xmlns:a16="http://schemas.microsoft.com/office/drawing/2014/main" id="{80190E79-1A9B-4724-8F9A-52E06463D64D}"/>
              </a:ext>
            </a:extLst>
          </p:cNvPr>
          <p:cNvGraphicFramePr>
            <a:graphicFrameLocks noGrp="1"/>
          </p:cNvGraphicFramePr>
          <p:nvPr>
            <p:extLst>
              <p:ext uri="{D42A27DB-BD31-4B8C-83A1-F6EECF244321}">
                <p14:modId xmlns:p14="http://schemas.microsoft.com/office/powerpoint/2010/main" val="1607269290"/>
              </p:ext>
            </p:extLst>
          </p:nvPr>
        </p:nvGraphicFramePr>
        <p:xfrm>
          <a:off x="683568" y="3701924"/>
          <a:ext cx="8003232" cy="1755040"/>
        </p:xfrm>
        <a:graphic>
          <a:graphicData uri="http://schemas.openxmlformats.org/drawingml/2006/table">
            <a:tbl>
              <a:tblPr firstRow="1" bandRow="1">
                <a:tableStyleId>{5C22544A-7EE6-4342-B048-85BDC9FD1C3A}</a:tableStyleId>
              </a:tblPr>
              <a:tblGrid>
                <a:gridCol w="1480633">
                  <a:extLst>
                    <a:ext uri="{9D8B030D-6E8A-4147-A177-3AD203B41FA5}">
                      <a16:colId xmlns:a16="http://schemas.microsoft.com/office/drawing/2014/main" val="2692831439"/>
                    </a:ext>
                  </a:extLst>
                </a:gridCol>
                <a:gridCol w="1183663">
                  <a:extLst>
                    <a:ext uri="{9D8B030D-6E8A-4147-A177-3AD203B41FA5}">
                      <a16:colId xmlns:a16="http://schemas.microsoft.com/office/drawing/2014/main" val="226158330"/>
                    </a:ext>
                  </a:extLst>
                </a:gridCol>
                <a:gridCol w="5338936">
                  <a:extLst>
                    <a:ext uri="{9D8B030D-6E8A-4147-A177-3AD203B41FA5}">
                      <a16:colId xmlns:a16="http://schemas.microsoft.com/office/drawing/2014/main" val="1195116027"/>
                    </a:ext>
                  </a:extLst>
                </a:gridCol>
              </a:tblGrid>
              <a:tr h="324119">
                <a:tc>
                  <a:txBody>
                    <a:bodyPr/>
                    <a:lstStyle/>
                    <a:p>
                      <a:pPr algn="l"/>
                      <a:r>
                        <a:rPr lang="en-US" b="1" dirty="0">
                          <a:effectLst/>
                        </a:rPr>
                        <a:t>Activity</a:t>
                      </a:r>
                      <a:endParaRPr lang="en-US" dirty="0">
                        <a:effectLst/>
                      </a:endParaRPr>
                    </a:p>
                  </a:txBody>
                  <a:tcPr anchor="ctr"/>
                </a:tc>
                <a:tc>
                  <a:txBody>
                    <a:bodyPr/>
                    <a:lstStyle/>
                    <a:p>
                      <a:pPr algn="l"/>
                      <a:r>
                        <a:rPr lang="en-US" b="1">
                          <a:effectLst/>
                        </a:rPr>
                        <a:t>Percentage</a:t>
                      </a:r>
                      <a:endParaRPr lang="en-US">
                        <a:effectLst/>
                      </a:endParaRPr>
                    </a:p>
                  </a:txBody>
                  <a:tcPr marL="19050" marR="19050" marT="19050" marB="19050" anchor="ctr"/>
                </a:tc>
                <a:tc>
                  <a:txBody>
                    <a:bodyPr/>
                    <a:lstStyle/>
                    <a:p>
                      <a:pPr algn="l"/>
                      <a:r>
                        <a:rPr lang="en-US" b="1">
                          <a:effectLst/>
                        </a:rPr>
                        <a:t>Description</a:t>
                      </a:r>
                      <a:endParaRPr lang="en-US">
                        <a:effectLst/>
                      </a:endParaRPr>
                    </a:p>
                  </a:txBody>
                  <a:tcPr marL="19050" marR="19050" marT="19050" marB="19050" anchor="ctr"/>
                </a:tc>
                <a:extLst>
                  <a:ext uri="{0D108BD9-81ED-4DB2-BD59-A6C34878D82A}">
                    <a16:rowId xmlns:a16="http://schemas.microsoft.com/office/drawing/2014/main" val="1162237547"/>
                  </a:ext>
                </a:extLst>
              </a:tr>
              <a:tr h="763030">
                <a:tc>
                  <a:txBody>
                    <a:bodyPr/>
                    <a:lstStyle/>
                    <a:p>
                      <a:pPr algn="l"/>
                      <a:r>
                        <a:rPr lang="en-US">
                          <a:effectLst/>
                        </a:rPr>
                        <a:t>Online Reviews</a:t>
                      </a:r>
                    </a:p>
                  </a:txBody>
                  <a:tcPr marL="19050" marR="19050" marT="19050" marB="19050" anchor="ctr"/>
                </a:tc>
                <a:tc>
                  <a:txBody>
                    <a:bodyPr/>
                    <a:lstStyle/>
                    <a:p>
                      <a:pPr algn="l"/>
                      <a:r>
                        <a:rPr lang="en-US">
                          <a:effectLst/>
                        </a:rPr>
                        <a:t>100%</a:t>
                      </a:r>
                    </a:p>
                  </a:txBody>
                  <a:tcPr marL="19050" marR="19050" marT="19050" marB="19050" anchor="ctr"/>
                </a:tc>
                <a:tc>
                  <a:txBody>
                    <a:bodyPr/>
                    <a:lstStyle/>
                    <a:p>
                      <a:pPr algn="l"/>
                      <a:r>
                        <a:rPr lang="en-US" dirty="0">
                          <a:effectLst/>
                        </a:rPr>
                        <a:t>Your grade will be the average of the scores you get on 8 Reviews submitted by the due date and finished by the end of class.</a:t>
                      </a:r>
                    </a:p>
                  </a:txBody>
                  <a:tcPr marL="19050" marR="19050" marT="19050" marB="19050" anchor="ctr"/>
                </a:tc>
                <a:extLst>
                  <a:ext uri="{0D108BD9-81ED-4DB2-BD59-A6C34878D82A}">
                    <a16:rowId xmlns:a16="http://schemas.microsoft.com/office/drawing/2014/main" val="2431528278"/>
                  </a:ext>
                </a:extLst>
              </a:tr>
              <a:tr h="528220">
                <a:tc>
                  <a:txBody>
                    <a:bodyPr/>
                    <a:lstStyle/>
                    <a:p>
                      <a:pPr algn="l"/>
                      <a:r>
                        <a:rPr lang="en-US" b="1">
                          <a:effectLst/>
                        </a:rPr>
                        <a:t>Total:</a:t>
                      </a:r>
                      <a:endParaRPr lang="en-US">
                        <a:effectLst/>
                      </a:endParaRPr>
                    </a:p>
                  </a:txBody>
                  <a:tcPr anchor="ctr"/>
                </a:tc>
                <a:tc>
                  <a:txBody>
                    <a:bodyPr/>
                    <a:lstStyle/>
                    <a:p>
                      <a:pPr algn="l"/>
                      <a:r>
                        <a:rPr lang="en-US" b="1">
                          <a:effectLst/>
                        </a:rPr>
                        <a:t>100%</a:t>
                      </a:r>
                      <a:endParaRPr lang="en-US">
                        <a:effectLst/>
                      </a:endParaRPr>
                    </a:p>
                  </a:txBody>
                  <a:tcPr marL="19050" marR="19050" marT="19050" marB="19050" anchor="ctr"/>
                </a:tc>
                <a:tc>
                  <a:txBody>
                    <a:bodyPr/>
                    <a:lstStyle/>
                    <a:p>
                      <a:pPr algn="l"/>
                      <a:endParaRPr lang="en-US" dirty="0"/>
                    </a:p>
                  </a:txBody>
                  <a:tcPr/>
                </a:tc>
                <a:extLst>
                  <a:ext uri="{0D108BD9-81ED-4DB2-BD59-A6C34878D82A}">
                    <a16:rowId xmlns:a16="http://schemas.microsoft.com/office/drawing/2014/main" val="3714106535"/>
                  </a:ext>
                </a:extLst>
              </a:tr>
            </a:tbl>
          </a:graphicData>
        </a:graphic>
      </p:graphicFrame>
    </p:spTree>
    <p:extLst>
      <p:ext uri="{BB962C8B-B14F-4D97-AF65-F5344CB8AC3E}">
        <p14:creationId xmlns:p14="http://schemas.microsoft.com/office/powerpoint/2010/main" val="200118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50804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Assignments:</a:t>
            </a:r>
          </a:p>
          <a:p>
            <a:pPr marL="342900" indent="-342900" algn="l">
              <a:buClr>
                <a:srgbClr val="0070C0"/>
              </a:buClr>
              <a:buSzPct val="80000"/>
              <a:buFont typeface="Wingdings" pitchFamily="2" charset="2"/>
              <a:buChar char="u"/>
            </a:pPr>
            <a:r>
              <a:rPr lang="en-US" sz="1800" dirty="0">
                <a:solidFill>
                  <a:schemeClr val="tx1"/>
                </a:solidFill>
              </a:rPr>
              <a:t>You'll find that there are 4 Assignments.  These are </a:t>
            </a:r>
            <a:r>
              <a:rPr lang="en-US" sz="1800" b="1" dirty="0">
                <a:solidFill>
                  <a:schemeClr val="tx1"/>
                </a:solidFill>
              </a:rPr>
              <a:t>NOT</a:t>
            </a:r>
            <a:r>
              <a:rPr lang="en-US" sz="1800" dirty="0">
                <a:solidFill>
                  <a:schemeClr val="tx1"/>
                </a:solidFill>
              </a:rPr>
              <a:t> used to calculate your grade. However, to get the most from this class, and to become the best programmer that you can be, you do want to do the Assignments and submit them for private critique.</a:t>
            </a:r>
          </a:p>
          <a:p>
            <a:pPr marL="342900" indent="-342900" algn="l">
              <a:buClr>
                <a:srgbClr val="0070C0"/>
              </a:buClr>
              <a:buSzPct val="80000"/>
              <a:buFont typeface="Wingdings" pitchFamily="2" charset="2"/>
              <a:buChar char="u"/>
            </a:pPr>
            <a:r>
              <a:rPr lang="en-US" sz="1800" b="1" dirty="0">
                <a:solidFill>
                  <a:schemeClr val="tx1"/>
                </a:solidFill>
              </a:rPr>
              <a:t>The limits are these: Your draft must be turned in on time or I will not critique it.</a:t>
            </a:r>
          </a:p>
          <a:p>
            <a:pPr marL="342900" indent="-342900" algn="l">
              <a:buClr>
                <a:srgbClr val="0070C0"/>
              </a:buClr>
              <a:buSzPct val="80000"/>
              <a:buFont typeface="Wingdings" pitchFamily="2" charset="2"/>
              <a:buChar char="u"/>
            </a:pPr>
            <a:r>
              <a:rPr lang="en-US" sz="1800" dirty="0">
                <a:solidFill>
                  <a:schemeClr val="tx1"/>
                </a:solidFill>
              </a:rPr>
              <a:t>The sample solutions for each assignment will appear as an Announcement just after the due date.</a:t>
            </a:r>
          </a:p>
          <a:p>
            <a:pPr marL="342900" indent="-342900" algn="l">
              <a:buClr>
                <a:srgbClr val="0070C0"/>
              </a:buClr>
              <a:buSzPct val="80000"/>
              <a:buFont typeface="Wingdings" pitchFamily="2" charset="2"/>
              <a:buChar char="u"/>
            </a:pPr>
            <a:r>
              <a:rPr lang="en-US" sz="1800" dirty="0">
                <a:solidFill>
                  <a:schemeClr val="tx1"/>
                </a:solidFill>
              </a:rPr>
              <a:t>After you have submitted your Draft Assignment, I will critique it and we will work together to improve your solution. This process can take more than a week.</a:t>
            </a:r>
          </a:p>
          <a:p>
            <a:pPr marL="342900" indent="-342900" algn="l">
              <a:buClr>
                <a:srgbClr val="0070C0"/>
              </a:buClr>
              <a:buSzPct val="80000"/>
              <a:buFont typeface="Wingdings" pitchFamily="2" charset="2"/>
              <a:buChar char="u"/>
            </a:pPr>
            <a:r>
              <a:rPr lang="en-US" sz="1800" dirty="0">
                <a:solidFill>
                  <a:schemeClr val="tx1"/>
                </a:solidFill>
              </a:rPr>
              <a:t>As said above, Draft Assignments must be received by the due date. However, you are always so welcome to bring your problems and comments to the Discussions so that the whole class benefits.  Please show your code. Showing code and asking questions online is a skill you really need as a programmer.</a:t>
            </a:r>
          </a:p>
          <a:p>
            <a:pPr marL="342900" indent="-342900" algn="l">
              <a:buClr>
                <a:srgbClr val="0070C0"/>
              </a:buClr>
              <a:buSzPct val="80000"/>
              <a:buFont typeface="Wingdings" pitchFamily="2" charset="2"/>
              <a:buChar char="u"/>
            </a:pPr>
            <a:r>
              <a:rPr lang="en-US" sz="1800" b="1" dirty="0">
                <a:solidFill>
                  <a:schemeClr val="tx1"/>
                </a:solidFill>
              </a:rPr>
              <a:t>Warning:</a:t>
            </a:r>
            <a:r>
              <a:rPr lang="en-US" sz="1800" dirty="0">
                <a:solidFill>
                  <a:schemeClr val="tx1"/>
                </a:solidFill>
              </a:rPr>
              <a:t> </a:t>
            </a:r>
            <a:r>
              <a:rPr lang="en-US" sz="1800" b="1" dirty="0">
                <a:solidFill>
                  <a:schemeClr val="tx1"/>
                </a:solidFill>
              </a:rPr>
              <a:t>You must follow the class style guide, Style Guide for Assignments tab on the left. </a:t>
            </a:r>
            <a:r>
              <a:rPr lang="en-US" sz="1800" dirty="0">
                <a:solidFill>
                  <a:schemeClr val="tx1"/>
                </a:solidFill>
              </a:rPr>
              <a:t>If your code takes extra time for me to read because of meaningless identifiers, confusing capitalizations, etc., I'll simply return it and you can try again.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38342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44324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Assignments appear in Labs 4, 7, 11, and 17. That's when you should tackle them.</a:t>
            </a:r>
          </a:p>
          <a:p>
            <a:pPr marL="342900" indent="-342900" algn="l">
              <a:buClr>
                <a:srgbClr val="0070C0"/>
              </a:buClr>
              <a:buSzPct val="80000"/>
              <a:buFont typeface="Wingdings" pitchFamily="2" charset="2"/>
              <a:buChar char="u"/>
            </a:pPr>
            <a:r>
              <a:rPr lang="en-US" sz="1800" dirty="0">
                <a:solidFill>
                  <a:schemeClr val="tx1"/>
                </a:solidFill>
              </a:rPr>
              <a:t>Assignment 1: You will implement specifications for a few simple functions, demonstrating your ability to follow a specification and style guide; import and use a library, a practice Python’s flow-of-control syntax.</a:t>
            </a:r>
          </a:p>
          <a:p>
            <a:pPr marL="342900" indent="-342900" algn="l">
              <a:buClr>
                <a:srgbClr val="0070C0"/>
              </a:buClr>
              <a:buSzPct val="80000"/>
              <a:buFont typeface="Wingdings" pitchFamily="2" charset="2"/>
              <a:buChar char="u"/>
            </a:pPr>
            <a:r>
              <a:rPr lang="en-US" sz="1800" dirty="0">
                <a:solidFill>
                  <a:schemeClr val="tx1"/>
                </a:solidFill>
              </a:rPr>
              <a:t>Assignment 2: You will make a Python library with one function,"</a:t>
            </a:r>
            <a:r>
              <a:rPr lang="en-US" sz="1800" dirty="0" err="1">
                <a:solidFill>
                  <a:schemeClr val="tx1"/>
                </a:solidFill>
              </a:rPr>
              <a:t>IsValidIdentifier</a:t>
            </a:r>
            <a:r>
              <a:rPr lang="en-US" sz="1800" dirty="0">
                <a:solidFill>
                  <a:schemeClr val="tx1"/>
                </a:solidFill>
              </a:rPr>
              <a:t>", where you will practice string iteration, slicing, and the </a:t>
            </a:r>
            <a:r>
              <a:rPr lang="en-US" sz="1800" dirty="0" err="1">
                <a:solidFill>
                  <a:schemeClr val="tx1"/>
                </a:solidFill>
              </a:rPr>
              <a:t>builtin</a:t>
            </a:r>
            <a:r>
              <a:rPr lang="en-US" sz="1800" dirty="0">
                <a:solidFill>
                  <a:schemeClr val="tx1"/>
                </a:solidFill>
              </a:rPr>
              <a:t> str facilities. You will import your library and use your function to test identifiers interactively.</a:t>
            </a:r>
          </a:p>
          <a:p>
            <a:pPr marL="342900" indent="-342900" algn="l">
              <a:buClr>
                <a:srgbClr val="0070C0"/>
              </a:buClr>
              <a:buSzPct val="80000"/>
              <a:buFont typeface="Wingdings" pitchFamily="2" charset="2"/>
              <a:buChar char="u"/>
            </a:pPr>
            <a:r>
              <a:rPr lang="en-US" sz="1800" dirty="0">
                <a:solidFill>
                  <a:schemeClr val="tx1"/>
                </a:solidFill>
              </a:rPr>
              <a:t>Assignment 3: You will make a Python package with one library and one function that finds palindromes in text. You will use that function in an arbitrary directory to find palindromes in a directory structure.</a:t>
            </a:r>
          </a:p>
          <a:p>
            <a:pPr marL="342900" indent="-342900" algn="l">
              <a:buClr>
                <a:srgbClr val="0070C0"/>
              </a:buClr>
              <a:buSzPct val="80000"/>
              <a:buFont typeface="Wingdings" pitchFamily="2" charset="2"/>
              <a:buChar char="u"/>
            </a:pPr>
            <a:r>
              <a:rPr lang="en-US" sz="1800" dirty="0">
                <a:solidFill>
                  <a:schemeClr val="tx1"/>
                </a:solidFill>
              </a:rPr>
              <a:t>Assignment 4: You have several project choices for this Assignment, including any project that interests you, or that you are working on in your job. Suggested, and solved, exercises are a domino class, a data tree application, and a unittest exercise.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3659780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1"/>
            <a:ext cx="8185266" cy="49834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Grading</a:t>
            </a:r>
          </a:p>
          <a:p>
            <a:pPr marL="342900" indent="-342900" algn="l">
              <a:buClr>
                <a:srgbClr val="0070C0"/>
              </a:buClr>
              <a:buSzPct val="80000"/>
              <a:buFont typeface="Wingdings" pitchFamily="2" charset="2"/>
              <a:buChar char="u"/>
            </a:pPr>
            <a:r>
              <a:rPr lang="en-US" sz="1800" b="1" dirty="0">
                <a:solidFill>
                  <a:schemeClr val="tx1"/>
                </a:solidFill>
              </a:rPr>
              <a:t>Average of the 8 Reviews</a:t>
            </a:r>
          </a:p>
          <a:p>
            <a:pPr marL="342900" indent="-342900" algn="l">
              <a:buClr>
                <a:srgbClr val="0070C0"/>
              </a:buClr>
              <a:buSzPct val="80000"/>
              <a:buFont typeface="Wingdings" pitchFamily="2" charset="2"/>
              <a:buChar char="u"/>
            </a:pPr>
            <a:r>
              <a:rPr lang="en-US" sz="1800" dirty="0">
                <a:solidFill>
                  <a:schemeClr val="tx1"/>
                </a:solidFill>
              </a:rPr>
              <a:t>Letter grades (A through F) are the default options.  However, students have until the day before the course end date to change their grading preference to a Credit/No Credit Option.</a:t>
            </a:r>
          </a:p>
          <a:p>
            <a:pPr marL="342900" indent="-342900" algn="l">
              <a:buClr>
                <a:srgbClr val="0070C0"/>
              </a:buClr>
              <a:buSzPct val="80000"/>
              <a:buFont typeface="Wingdings" pitchFamily="2" charset="2"/>
              <a:buChar char="u"/>
            </a:pPr>
            <a:r>
              <a:rPr lang="en-US" sz="1800" dirty="0">
                <a:solidFill>
                  <a:schemeClr val="tx1"/>
                </a:solidFill>
              </a:rPr>
              <a:t>Your grade will be the average of the scores you get on 8 Reviews that are available by clicking in the left menu on Quizzes, or you can find them under Assignments. Each Review has a due-date, but it is a suggested due-date so that you know if your pace is good for completing the course on time.  There is no penalty for being late, but you must be finished by the end of class. The Reviews are not Quizzes, but learning activities. You are welcome to research the answers any way you wish. In particular, I hope that you will raise any doubts you have about the correct answers in the Discussions so we can all discuss the questions.</a:t>
            </a:r>
          </a:p>
          <a:p>
            <a:pPr marL="342900" indent="-342900" algn="l">
              <a:buClr>
                <a:srgbClr val="0070C0"/>
              </a:buClr>
              <a:buSzPct val="80000"/>
              <a:buFont typeface="Wingdings" pitchFamily="2" charset="2"/>
              <a:buChar char="u"/>
            </a:pPr>
            <a:r>
              <a:rPr lang="en-US" sz="1800" b="1" dirty="0">
                <a:solidFill>
                  <a:schemeClr val="tx1"/>
                </a:solidFill>
              </a:rPr>
              <a:t>You can only submit each Review once,</a:t>
            </a:r>
            <a:r>
              <a:rPr lang="en-US" sz="1800" dirty="0">
                <a:solidFill>
                  <a:schemeClr val="tx1"/>
                </a:solidFill>
              </a:rPr>
              <a:t> i.e., no re-submissions, so try to get the answers correct before you submit your Review. Your Review saves itself often, and you can leave and come back later many times before submitting it. </a:t>
            </a:r>
            <a:r>
              <a:rPr lang="en-US" sz="1800" b="1" dirty="0">
                <a:solidFill>
                  <a:schemeClr val="tx1"/>
                </a:solidFill>
              </a:rPr>
              <a:t>Just be sure you like your answers before you SUBMIT.</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2068308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3134362"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Grading scale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graphicFrame>
        <p:nvGraphicFramePr>
          <p:cNvPr id="7" name="Table 6">
            <a:extLst>
              <a:ext uri="{FF2B5EF4-FFF2-40B4-BE49-F238E27FC236}">
                <a16:creationId xmlns:a16="http://schemas.microsoft.com/office/drawing/2014/main" id="{2F667FC7-8573-4420-AE2D-C9D3C67F13B0}"/>
              </a:ext>
            </a:extLst>
          </p:cNvPr>
          <p:cNvGraphicFramePr>
            <a:graphicFrameLocks noGrp="1"/>
          </p:cNvGraphicFramePr>
          <p:nvPr>
            <p:extLst>
              <p:ext uri="{D42A27DB-BD31-4B8C-83A1-F6EECF244321}">
                <p14:modId xmlns:p14="http://schemas.microsoft.com/office/powerpoint/2010/main" val="2443653475"/>
              </p:ext>
            </p:extLst>
          </p:nvPr>
        </p:nvGraphicFramePr>
        <p:xfrm>
          <a:off x="3995936" y="1197996"/>
          <a:ext cx="2024634" cy="5562600"/>
        </p:xfrm>
        <a:graphic>
          <a:graphicData uri="http://schemas.openxmlformats.org/drawingml/2006/table">
            <a:tbl>
              <a:tblPr firstRow="1" bandRow="1">
                <a:tableStyleId>{5C22544A-7EE6-4342-B048-85BDC9FD1C3A}</a:tableStyleId>
              </a:tblPr>
              <a:tblGrid>
                <a:gridCol w="1113980">
                  <a:extLst>
                    <a:ext uri="{9D8B030D-6E8A-4147-A177-3AD203B41FA5}">
                      <a16:colId xmlns:a16="http://schemas.microsoft.com/office/drawing/2014/main" val="352577400"/>
                    </a:ext>
                  </a:extLst>
                </a:gridCol>
                <a:gridCol w="910654">
                  <a:extLst>
                    <a:ext uri="{9D8B030D-6E8A-4147-A177-3AD203B41FA5}">
                      <a16:colId xmlns:a16="http://schemas.microsoft.com/office/drawing/2014/main" val="345444912"/>
                    </a:ext>
                  </a:extLst>
                </a:gridCol>
              </a:tblGrid>
              <a:tr h="370840">
                <a:tc>
                  <a:txBody>
                    <a:bodyPr/>
                    <a:lstStyle/>
                    <a:p>
                      <a:pPr algn="ctr"/>
                      <a:r>
                        <a:rPr lang="en-US" sz="1200" b="1" dirty="0">
                          <a:effectLst/>
                        </a:rPr>
                        <a:t>Grade options</a:t>
                      </a:r>
                      <a:endParaRPr lang="en-US" sz="1200" dirty="0">
                        <a:effectLst/>
                      </a:endParaRPr>
                    </a:p>
                  </a:txBody>
                  <a:tcPr anchor="ctr"/>
                </a:tc>
                <a:tc>
                  <a:txBody>
                    <a:bodyPr/>
                    <a:lstStyle/>
                    <a:p>
                      <a:pPr algn="ctr"/>
                      <a:r>
                        <a:rPr lang="en-US" sz="1200" b="1" dirty="0">
                          <a:effectLst/>
                        </a:rPr>
                        <a:t>%</a:t>
                      </a:r>
                      <a:endParaRPr lang="en-US" sz="1200" dirty="0">
                        <a:effectLst/>
                      </a:endParaRPr>
                    </a:p>
                  </a:txBody>
                  <a:tcPr anchor="ctr"/>
                </a:tc>
                <a:extLst>
                  <a:ext uri="{0D108BD9-81ED-4DB2-BD59-A6C34878D82A}">
                    <a16:rowId xmlns:a16="http://schemas.microsoft.com/office/drawing/2014/main" val="3704981692"/>
                  </a:ext>
                </a:extLst>
              </a:tr>
              <a:tr h="370840">
                <a:tc>
                  <a:txBody>
                    <a:bodyPr/>
                    <a:lstStyle/>
                    <a:p>
                      <a:pPr algn="ctr"/>
                      <a:r>
                        <a:rPr lang="en-US" sz="1200" b="1">
                          <a:effectLst/>
                        </a:rPr>
                        <a:t>A</a:t>
                      </a:r>
                      <a:endParaRPr lang="en-US" sz="1200">
                        <a:effectLst/>
                      </a:endParaRPr>
                    </a:p>
                  </a:txBody>
                  <a:tcPr anchor="ctr"/>
                </a:tc>
                <a:tc>
                  <a:txBody>
                    <a:bodyPr/>
                    <a:lstStyle/>
                    <a:p>
                      <a:pPr algn="ctr"/>
                      <a:r>
                        <a:rPr lang="en-US" sz="1200">
                          <a:effectLst/>
                        </a:rPr>
                        <a:t>≥ 93</a:t>
                      </a:r>
                    </a:p>
                  </a:txBody>
                  <a:tcPr marL="19050" marR="19050" marT="19050" marB="19050" anchor="ctr"/>
                </a:tc>
                <a:extLst>
                  <a:ext uri="{0D108BD9-81ED-4DB2-BD59-A6C34878D82A}">
                    <a16:rowId xmlns:a16="http://schemas.microsoft.com/office/drawing/2014/main" val="1831495330"/>
                  </a:ext>
                </a:extLst>
              </a:tr>
              <a:tr h="370840">
                <a:tc>
                  <a:txBody>
                    <a:bodyPr/>
                    <a:lstStyle/>
                    <a:p>
                      <a:pPr algn="ctr"/>
                      <a:r>
                        <a:rPr lang="en-US" sz="1200" b="1">
                          <a:effectLst/>
                        </a:rPr>
                        <a:t>A-</a:t>
                      </a:r>
                      <a:endParaRPr lang="en-US" sz="1200">
                        <a:effectLst/>
                      </a:endParaRPr>
                    </a:p>
                  </a:txBody>
                  <a:tcPr anchor="ctr"/>
                </a:tc>
                <a:tc>
                  <a:txBody>
                    <a:bodyPr/>
                    <a:lstStyle/>
                    <a:p>
                      <a:pPr algn="ctr"/>
                      <a:r>
                        <a:rPr lang="en-US" sz="1200">
                          <a:effectLst/>
                        </a:rPr>
                        <a:t>90-92</a:t>
                      </a:r>
                    </a:p>
                  </a:txBody>
                  <a:tcPr marL="19050" marR="19050" marT="19050" marB="19050" anchor="ctr"/>
                </a:tc>
                <a:extLst>
                  <a:ext uri="{0D108BD9-81ED-4DB2-BD59-A6C34878D82A}">
                    <a16:rowId xmlns:a16="http://schemas.microsoft.com/office/drawing/2014/main" val="2512187165"/>
                  </a:ext>
                </a:extLst>
              </a:tr>
              <a:tr h="370840">
                <a:tc>
                  <a:txBody>
                    <a:bodyPr/>
                    <a:lstStyle/>
                    <a:p>
                      <a:pPr algn="ctr"/>
                      <a:r>
                        <a:rPr lang="en-US" sz="1200" b="1">
                          <a:effectLst/>
                        </a:rPr>
                        <a:t>B+</a:t>
                      </a:r>
                      <a:endParaRPr lang="en-US" sz="1200">
                        <a:effectLst/>
                      </a:endParaRPr>
                    </a:p>
                  </a:txBody>
                  <a:tcPr anchor="ctr"/>
                </a:tc>
                <a:tc>
                  <a:txBody>
                    <a:bodyPr/>
                    <a:lstStyle/>
                    <a:p>
                      <a:pPr algn="ctr"/>
                      <a:r>
                        <a:rPr lang="en-US" sz="1200">
                          <a:effectLst/>
                        </a:rPr>
                        <a:t>88-89</a:t>
                      </a:r>
                    </a:p>
                  </a:txBody>
                  <a:tcPr marL="19050" marR="19050" marT="19050" marB="19050" anchor="ctr"/>
                </a:tc>
                <a:extLst>
                  <a:ext uri="{0D108BD9-81ED-4DB2-BD59-A6C34878D82A}">
                    <a16:rowId xmlns:a16="http://schemas.microsoft.com/office/drawing/2014/main" val="3927712211"/>
                  </a:ext>
                </a:extLst>
              </a:tr>
              <a:tr h="370840">
                <a:tc>
                  <a:txBody>
                    <a:bodyPr/>
                    <a:lstStyle/>
                    <a:p>
                      <a:pPr algn="ctr"/>
                      <a:r>
                        <a:rPr lang="en-US" sz="1200" b="1">
                          <a:effectLst/>
                        </a:rPr>
                        <a:t>B</a:t>
                      </a:r>
                      <a:endParaRPr lang="en-US" sz="1200">
                        <a:effectLst/>
                      </a:endParaRPr>
                    </a:p>
                  </a:txBody>
                  <a:tcPr anchor="ctr"/>
                </a:tc>
                <a:tc>
                  <a:txBody>
                    <a:bodyPr/>
                    <a:lstStyle/>
                    <a:p>
                      <a:pPr algn="ctr"/>
                      <a:r>
                        <a:rPr lang="en-US" sz="1200">
                          <a:effectLst/>
                        </a:rPr>
                        <a:t>83-87</a:t>
                      </a:r>
                    </a:p>
                  </a:txBody>
                  <a:tcPr marL="19050" marR="19050" marT="19050" marB="19050" anchor="ctr"/>
                </a:tc>
                <a:extLst>
                  <a:ext uri="{0D108BD9-81ED-4DB2-BD59-A6C34878D82A}">
                    <a16:rowId xmlns:a16="http://schemas.microsoft.com/office/drawing/2014/main" val="1319590049"/>
                  </a:ext>
                </a:extLst>
              </a:tr>
              <a:tr h="370840">
                <a:tc>
                  <a:txBody>
                    <a:bodyPr/>
                    <a:lstStyle/>
                    <a:p>
                      <a:pPr algn="ctr"/>
                      <a:r>
                        <a:rPr lang="en-US" sz="1200" b="1">
                          <a:effectLst/>
                        </a:rPr>
                        <a:t>B-</a:t>
                      </a:r>
                      <a:endParaRPr lang="en-US" sz="1200">
                        <a:effectLst/>
                      </a:endParaRPr>
                    </a:p>
                  </a:txBody>
                  <a:tcPr anchor="ctr"/>
                </a:tc>
                <a:tc>
                  <a:txBody>
                    <a:bodyPr/>
                    <a:lstStyle/>
                    <a:p>
                      <a:pPr algn="ctr"/>
                      <a:r>
                        <a:rPr lang="en-US" sz="1200">
                          <a:effectLst/>
                        </a:rPr>
                        <a:t>80-82</a:t>
                      </a:r>
                    </a:p>
                  </a:txBody>
                  <a:tcPr marL="19050" marR="19050" marT="19050" marB="19050" anchor="ctr"/>
                </a:tc>
                <a:extLst>
                  <a:ext uri="{0D108BD9-81ED-4DB2-BD59-A6C34878D82A}">
                    <a16:rowId xmlns:a16="http://schemas.microsoft.com/office/drawing/2014/main" val="1317160980"/>
                  </a:ext>
                </a:extLst>
              </a:tr>
              <a:tr h="370840">
                <a:tc>
                  <a:txBody>
                    <a:bodyPr/>
                    <a:lstStyle/>
                    <a:p>
                      <a:pPr algn="ctr"/>
                      <a:r>
                        <a:rPr lang="en-US" sz="1200" b="1">
                          <a:effectLst/>
                        </a:rPr>
                        <a:t>C+</a:t>
                      </a:r>
                      <a:endParaRPr lang="en-US" sz="1200">
                        <a:effectLst/>
                      </a:endParaRPr>
                    </a:p>
                  </a:txBody>
                  <a:tcPr anchor="ctr"/>
                </a:tc>
                <a:tc>
                  <a:txBody>
                    <a:bodyPr/>
                    <a:lstStyle/>
                    <a:p>
                      <a:pPr algn="ctr"/>
                      <a:r>
                        <a:rPr lang="en-US" sz="1200">
                          <a:effectLst/>
                        </a:rPr>
                        <a:t>78-79</a:t>
                      </a:r>
                    </a:p>
                  </a:txBody>
                  <a:tcPr marL="19050" marR="19050" marT="19050" marB="19050" anchor="ctr"/>
                </a:tc>
                <a:extLst>
                  <a:ext uri="{0D108BD9-81ED-4DB2-BD59-A6C34878D82A}">
                    <a16:rowId xmlns:a16="http://schemas.microsoft.com/office/drawing/2014/main" val="1516729040"/>
                  </a:ext>
                </a:extLst>
              </a:tr>
              <a:tr h="370840">
                <a:tc>
                  <a:txBody>
                    <a:bodyPr/>
                    <a:lstStyle/>
                    <a:p>
                      <a:pPr algn="ctr"/>
                      <a:r>
                        <a:rPr lang="en-US" sz="1200" b="1">
                          <a:effectLst/>
                        </a:rPr>
                        <a:t>C</a:t>
                      </a:r>
                      <a:endParaRPr lang="en-US" sz="1200">
                        <a:effectLst/>
                      </a:endParaRPr>
                    </a:p>
                  </a:txBody>
                  <a:tcPr anchor="ctr"/>
                </a:tc>
                <a:tc>
                  <a:txBody>
                    <a:bodyPr/>
                    <a:lstStyle/>
                    <a:p>
                      <a:pPr algn="ctr"/>
                      <a:r>
                        <a:rPr lang="en-US" sz="1200">
                          <a:effectLst/>
                        </a:rPr>
                        <a:t>73-77</a:t>
                      </a:r>
                    </a:p>
                  </a:txBody>
                  <a:tcPr marL="19050" marR="19050" marT="19050" marB="19050" anchor="ctr"/>
                </a:tc>
                <a:extLst>
                  <a:ext uri="{0D108BD9-81ED-4DB2-BD59-A6C34878D82A}">
                    <a16:rowId xmlns:a16="http://schemas.microsoft.com/office/drawing/2014/main" val="3321428442"/>
                  </a:ext>
                </a:extLst>
              </a:tr>
              <a:tr h="370840">
                <a:tc>
                  <a:txBody>
                    <a:bodyPr/>
                    <a:lstStyle/>
                    <a:p>
                      <a:pPr algn="ctr"/>
                      <a:r>
                        <a:rPr lang="en-US" sz="1200" b="1">
                          <a:effectLst/>
                        </a:rPr>
                        <a:t>C-</a:t>
                      </a:r>
                      <a:endParaRPr lang="en-US" sz="1200">
                        <a:effectLst/>
                      </a:endParaRPr>
                    </a:p>
                  </a:txBody>
                  <a:tcPr anchor="ctr"/>
                </a:tc>
                <a:tc>
                  <a:txBody>
                    <a:bodyPr/>
                    <a:lstStyle/>
                    <a:p>
                      <a:pPr algn="ctr"/>
                      <a:r>
                        <a:rPr lang="en-US" sz="1200">
                          <a:effectLst/>
                        </a:rPr>
                        <a:t>70-72</a:t>
                      </a:r>
                    </a:p>
                  </a:txBody>
                  <a:tcPr marL="19050" marR="19050" marT="19050" marB="19050" anchor="ctr"/>
                </a:tc>
                <a:extLst>
                  <a:ext uri="{0D108BD9-81ED-4DB2-BD59-A6C34878D82A}">
                    <a16:rowId xmlns:a16="http://schemas.microsoft.com/office/drawing/2014/main" val="254537412"/>
                  </a:ext>
                </a:extLst>
              </a:tr>
              <a:tr h="370840">
                <a:tc>
                  <a:txBody>
                    <a:bodyPr/>
                    <a:lstStyle/>
                    <a:p>
                      <a:pPr algn="ctr"/>
                      <a:r>
                        <a:rPr lang="en-US" sz="1200" b="1">
                          <a:effectLst/>
                        </a:rPr>
                        <a:t>D+</a:t>
                      </a:r>
                      <a:endParaRPr lang="en-US" sz="1200">
                        <a:effectLst/>
                      </a:endParaRPr>
                    </a:p>
                  </a:txBody>
                  <a:tcPr anchor="ctr"/>
                </a:tc>
                <a:tc>
                  <a:txBody>
                    <a:bodyPr/>
                    <a:lstStyle/>
                    <a:p>
                      <a:pPr algn="ctr"/>
                      <a:r>
                        <a:rPr lang="en-US" sz="1200">
                          <a:effectLst/>
                        </a:rPr>
                        <a:t>68-69</a:t>
                      </a:r>
                    </a:p>
                  </a:txBody>
                  <a:tcPr marL="19050" marR="19050" marT="19050" marB="19050" anchor="ctr"/>
                </a:tc>
                <a:extLst>
                  <a:ext uri="{0D108BD9-81ED-4DB2-BD59-A6C34878D82A}">
                    <a16:rowId xmlns:a16="http://schemas.microsoft.com/office/drawing/2014/main" val="3281828183"/>
                  </a:ext>
                </a:extLst>
              </a:tr>
              <a:tr h="370840">
                <a:tc>
                  <a:txBody>
                    <a:bodyPr/>
                    <a:lstStyle/>
                    <a:p>
                      <a:pPr algn="ctr"/>
                      <a:r>
                        <a:rPr lang="en-US" sz="1200" b="1">
                          <a:effectLst/>
                        </a:rPr>
                        <a:t>D</a:t>
                      </a:r>
                      <a:endParaRPr lang="en-US" sz="1200">
                        <a:effectLst/>
                      </a:endParaRPr>
                    </a:p>
                  </a:txBody>
                  <a:tcPr anchor="ctr"/>
                </a:tc>
                <a:tc>
                  <a:txBody>
                    <a:bodyPr/>
                    <a:lstStyle/>
                    <a:p>
                      <a:pPr algn="ctr"/>
                      <a:r>
                        <a:rPr lang="en-US" sz="1200">
                          <a:effectLst/>
                        </a:rPr>
                        <a:t>63-67</a:t>
                      </a:r>
                    </a:p>
                  </a:txBody>
                  <a:tcPr marL="19050" marR="19050" marT="19050" marB="19050" anchor="ctr"/>
                </a:tc>
                <a:extLst>
                  <a:ext uri="{0D108BD9-81ED-4DB2-BD59-A6C34878D82A}">
                    <a16:rowId xmlns:a16="http://schemas.microsoft.com/office/drawing/2014/main" val="2115533683"/>
                  </a:ext>
                </a:extLst>
              </a:tr>
              <a:tr h="370840">
                <a:tc>
                  <a:txBody>
                    <a:bodyPr/>
                    <a:lstStyle/>
                    <a:p>
                      <a:pPr algn="ctr"/>
                      <a:r>
                        <a:rPr lang="en-US" sz="1200" b="1">
                          <a:effectLst/>
                        </a:rPr>
                        <a:t>D-</a:t>
                      </a:r>
                      <a:endParaRPr lang="en-US" sz="1200">
                        <a:effectLst/>
                      </a:endParaRPr>
                    </a:p>
                  </a:txBody>
                  <a:tcPr anchor="ctr"/>
                </a:tc>
                <a:tc>
                  <a:txBody>
                    <a:bodyPr/>
                    <a:lstStyle/>
                    <a:p>
                      <a:pPr algn="ctr"/>
                      <a:r>
                        <a:rPr lang="en-US" sz="1200">
                          <a:effectLst/>
                        </a:rPr>
                        <a:t>60-62</a:t>
                      </a:r>
                    </a:p>
                  </a:txBody>
                  <a:tcPr marL="19050" marR="19050" marT="19050" marB="19050" anchor="ctr"/>
                </a:tc>
                <a:extLst>
                  <a:ext uri="{0D108BD9-81ED-4DB2-BD59-A6C34878D82A}">
                    <a16:rowId xmlns:a16="http://schemas.microsoft.com/office/drawing/2014/main" val="1391212242"/>
                  </a:ext>
                </a:extLst>
              </a:tr>
              <a:tr h="370840">
                <a:tc>
                  <a:txBody>
                    <a:bodyPr/>
                    <a:lstStyle/>
                    <a:p>
                      <a:pPr algn="ctr"/>
                      <a:r>
                        <a:rPr lang="en-US" sz="1200" b="1">
                          <a:effectLst/>
                        </a:rPr>
                        <a:t>F</a:t>
                      </a:r>
                      <a:endParaRPr lang="en-US" sz="1200">
                        <a:effectLst/>
                      </a:endParaRPr>
                    </a:p>
                  </a:txBody>
                  <a:tcPr anchor="ctr"/>
                </a:tc>
                <a:tc>
                  <a:txBody>
                    <a:bodyPr/>
                    <a:lstStyle/>
                    <a:p>
                      <a:pPr algn="ctr"/>
                      <a:r>
                        <a:rPr lang="en-US" sz="1200">
                          <a:effectLst/>
                        </a:rPr>
                        <a:t>59 and below</a:t>
                      </a:r>
                    </a:p>
                  </a:txBody>
                  <a:tcPr marL="19050" marR="19050" marT="19050" marB="19050" anchor="ctr"/>
                </a:tc>
                <a:extLst>
                  <a:ext uri="{0D108BD9-81ED-4DB2-BD59-A6C34878D82A}">
                    <a16:rowId xmlns:a16="http://schemas.microsoft.com/office/drawing/2014/main" val="3238201118"/>
                  </a:ext>
                </a:extLst>
              </a:tr>
              <a:tr h="370840">
                <a:tc>
                  <a:txBody>
                    <a:bodyPr/>
                    <a:lstStyle/>
                    <a:p>
                      <a:pPr algn="ctr"/>
                      <a:r>
                        <a:rPr lang="en-US" sz="1200" b="1">
                          <a:effectLst/>
                        </a:rPr>
                        <a:t>Credit</a:t>
                      </a:r>
                      <a:endParaRPr lang="en-US" sz="1200">
                        <a:effectLst/>
                      </a:endParaRPr>
                    </a:p>
                  </a:txBody>
                  <a:tcPr anchor="ctr"/>
                </a:tc>
                <a:tc>
                  <a:txBody>
                    <a:bodyPr/>
                    <a:lstStyle/>
                    <a:p>
                      <a:pPr algn="ctr"/>
                      <a:r>
                        <a:rPr lang="en-US" sz="1200">
                          <a:effectLst/>
                        </a:rPr>
                        <a:t>60 and above</a:t>
                      </a:r>
                    </a:p>
                  </a:txBody>
                  <a:tcPr marL="19050" marR="19050" marT="19050" marB="19050" anchor="ctr"/>
                </a:tc>
                <a:extLst>
                  <a:ext uri="{0D108BD9-81ED-4DB2-BD59-A6C34878D82A}">
                    <a16:rowId xmlns:a16="http://schemas.microsoft.com/office/drawing/2014/main" val="1179424528"/>
                  </a:ext>
                </a:extLst>
              </a:tr>
              <a:tr h="370840">
                <a:tc>
                  <a:txBody>
                    <a:bodyPr/>
                    <a:lstStyle/>
                    <a:p>
                      <a:pPr algn="ctr"/>
                      <a:r>
                        <a:rPr lang="en-US" sz="1200" b="1">
                          <a:effectLst/>
                        </a:rPr>
                        <a:t>No Credit</a:t>
                      </a:r>
                      <a:endParaRPr lang="en-US" sz="1200">
                        <a:effectLst/>
                      </a:endParaRPr>
                    </a:p>
                  </a:txBody>
                  <a:tcPr anchor="ctr"/>
                </a:tc>
                <a:tc>
                  <a:txBody>
                    <a:bodyPr/>
                    <a:lstStyle/>
                    <a:p>
                      <a:pPr algn="ctr"/>
                      <a:r>
                        <a:rPr lang="en-US" sz="1200" dirty="0">
                          <a:effectLst/>
                        </a:rPr>
                        <a:t>59 and below</a:t>
                      </a:r>
                    </a:p>
                  </a:txBody>
                  <a:tcPr marL="19050" marR="19050" marT="19050" marB="19050" anchor="ctr"/>
                </a:tc>
                <a:extLst>
                  <a:ext uri="{0D108BD9-81ED-4DB2-BD59-A6C34878D82A}">
                    <a16:rowId xmlns:a16="http://schemas.microsoft.com/office/drawing/2014/main" val="3512196514"/>
                  </a:ext>
                </a:extLst>
              </a:tr>
            </a:tbl>
          </a:graphicData>
        </a:graphic>
      </p:graphicFrame>
    </p:spTree>
    <p:extLst>
      <p:ext uri="{BB962C8B-B14F-4D97-AF65-F5344CB8AC3E}">
        <p14:creationId xmlns:p14="http://schemas.microsoft.com/office/powerpoint/2010/main" val="2929878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7526850" cy="24161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Grading scale</a:t>
            </a:r>
          </a:p>
          <a:p>
            <a:pPr marL="342900" indent="-342900" algn="l">
              <a:buClr>
                <a:srgbClr val="0070C0"/>
              </a:buClr>
              <a:buSzPct val="80000"/>
              <a:buFont typeface="Wingdings" pitchFamily="2" charset="2"/>
              <a:buChar char="u"/>
            </a:pPr>
            <a:r>
              <a:rPr lang="en-US" sz="1800" b="1" dirty="0">
                <a:solidFill>
                  <a:schemeClr val="tx1"/>
                </a:solidFill>
              </a:rPr>
              <a:t>*For alternative grading options, students MUST</a:t>
            </a:r>
            <a:r>
              <a:rPr lang="en-US" sz="1800" dirty="0">
                <a:solidFill>
                  <a:schemeClr val="tx1"/>
                </a:solidFill>
              </a:rPr>
              <a:t> </a:t>
            </a:r>
            <a:r>
              <a:rPr lang="en-US" sz="1800" b="1" dirty="0">
                <a:solidFill>
                  <a:schemeClr val="tx1"/>
                </a:solidFill>
              </a:rPr>
              <a:t>contact </a:t>
            </a:r>
            <a:r>
              <a:rPr lang="en-US" sz="1800" b="1" u="sng" dirty="0">
                <a:solidFill>
                  <a:schemeClr val="tx1"/>
                </a:solidFill>
                <a:hlinkClick r:id="rId2">
                  <a:extLst>
                    <a:ext uri="{A12FA001-AC4F-418D-AE19-62706E023703}">
                      <ahyp:hlinkClr xmlns:ahyp="http://schemas.microsoft.com/office/drawing/2018/hyperlinkcolor" val="tx"/>
                    </a:ext>
                  </a:extLst>
                </a:hlinkClick>
              </a:rPr>
              <a:t>extensiongrades@ucsc.edu</a:t>
            </a:r>
            <a:r>
              <a:rPr lang="en-US" sz="1800" b="1" dirty="0">
                <a:solidFill>
                  <a:schemeClr val="tx1"/>
                </a:solidFill>
              </a:rPr>
              <a:t> with the Alternative Grade Form.</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Click Here to Review the </a:t>
            </a:r>
            <a:r>
              <a:rPr lang="en-US" sz="1800" b="1" u="sng" dirty="0">
                <a:solidFill>
                  <a:schemeClr val="tx1"/>
                </a:solidFill>
                <a:hlinkClick r:id="rId3">
                  <a:extLst>
                    <a:ext uri="{A12FA001-AC4F-418D-AE19-62706E023703}">
                      <ahyp:hlinkClr xmlns:ahyp="http://schemas.microsoft.com/office/drawing/2018/hyperlinkcolor" val="tx"/>
                    </a:ext>
                  </a:extLst>
                </a:hlinkClick>
              </a:rPr>
              <a:t>Grading and Credits Website</a:t>
            </a:r>
            <a:endParaRPr lang="en-US" sz="1800" b="1" u="sng"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UCSC Extension Policies:</a:t>
            </a:r>
          </a:p>
          <a:p>
            <a:pPr marL="342900" indent="-342900" algn="l">
              <a:buClr>
                <a:srgbClr val="0070C0"/>
              </a:buClr>
              <a:buSzPct val="80000"/>
              <a:buFont typeface="Wingdings" pitchFamily="2" charset="2"/>
              <a:buChar char="u"/>
            </a:pPr>
            <a:r>
              <a:rPr lang="en-US" sz="1800" dirty="0">
                <a:solidFill>
                  <a:schemeClr val="tx1"/>
                </a:solidFill>
              </a:rPr>
              <a:t>Click here to view and print the </a:t>
            </a:r>
            <a:r>
              <a:rPr lang="en-US" sz="1800" u="sng" dirty="0">
                <a:solidFill>
                  <a:schemeClr val="tx1"/>
                </a:solidFill>
                <a:hlinkClick r:id="rId4">
                  <a:extLst>
                    <a:ext uri="{A12FA001-AC4F-418D-AE19-62706E023703}">
                      <ahyp:hlinkClr xmlns:ahyp="http://schemas.microsoft.com/office/drawing/2018/hyperlinkcolor" val="tx"/>
                    </a:ext>
                  </a:extLst>
                </a:hlinkClick>
              </a:rPr>
              <a:t>UCSC Extension Policies (PDF)</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5"/>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161388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Course Summary: 01</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graphicFrame>
        <p:nvGraphicFramePr>
          <p:cNvPr id="8" name="Table 7">
            <a:extLst>
              <a:ext uri="{FF2B5EF4-FFF2-40B4-BE49-F238E27FC236}">
                <a16:creationId xmlns:a16="http://schemas.microsoft.com/office/drawing/2014/main" id="{8FB7060D-1742-4A36-AAF4-102EEC0A5FCB}"/>
              </a:ext>
            </a:extLst>
          </p:cNvPr>
          <p:cNvGraphicFramePr>
            <a:graphicFrameLocks noGrp="1"/>
          </p:cNvGraphicFramePr>
          <p:nvPr>
            <p:extLst>
              <p:ext uri="{D42A27DB-BD31-4B8C-83A1-F6EECF244321}">
                <p14:modId xmlns:p14="http://schemas.microsoft.com/office/powerpoint/2010/main" val="1738155838"/>
              </p:ext>
            </p:extLst>
          </p:nvPr>
        </p:nvGraphicFramePr>
        <p:xfrm>
          <a:off x="1293659" y="1795020"/>
          <a:ext cx="6601016" cy="2538413"/>
        </p:xfrm>
        <a:graphic>
          <a:graphicData uri="http://schemas.openxmlformats.org/drawingml/2006/table">
            <a:tbl>
              <a:tblPr firstRow="1" bandRow="1">
                <a:tableStyleId>{5C22544A-7EE6-4342-B048-85BDC9FD1C3A}</a:tableStyleId>
              </a:tblPr>
              <a:tblGrid>
                <a:gridCol w="1771206">
                  <a:extLst>
                    <a:ext uri="{9D8B030D-6E8A-4147-A177-3AD203B41FA5}">
                      <a16:colId xmlns:a16="http://schemas.microsoft.com/office/drawing/2014/main" val="3468220979"/>
                    </a:ext>
                  </a:extLst>
                </a:gridCol>
                <a:gridCol w="2797810">
                  <a:extLst>
                    <a:ext uri="{9D8B030D-6E8A-4147-A177-3AD203B41FA5}">
                      <a16:colId xmlns:a16="http://schemas.microsoft.com/office/drawing/2014/main" val="220674488"/>
                    </a:ext>
                  </a:extLst>
                </a:gridCol>
                <a:gridCol w="2032000">
                  <a:extLst>
                    <a:ext uri="{9D8B030D-6E8A-4147-A177-3AD203B41FA5}">
                      <a16:colId xmlns:a16="http://schemas.microsoft.com/office/drawing/2014/main" val="3902538713"/>
                    </a:ext>
                  </a:extLst>
                </a:gridCol>
              </a:tblGrid>
              <a:tr h="0">
                <a:tc>
                  <a:txBody>
                    <a:bodyPr/>
                    <a:lstStyle/>
                    <a:p>
                      <a:pPr algn="l" fontAlgn="ctr"/>
                      <a:r>
                        <a:rPr lang="en-US" sz="1400" b="1" dirty="0">
                          <a:effectLst/>
                        </a:rPr>
                        <a:t>Date</a:t>
                      </a:r>
                    </a:p>
                  </a:txBody>
                  <a:tcPr marL="66675" marR="66675" marT="66675" marB="33338" anchor="ctr"/>
                </a:tc>
                <a:tc>
                  <a:txBody>
                    <a:bodyPr/>
                    <a:lstStyle/>
                    <a:p>
                      <a:pPr algn="l" fontAlgn="ctr"/>
                      <a:r>
                        <a:rPr lang="en-US" sz="1400" b="1" dirty="0">
                          <a:effectLst/>
                        </a:rPr>
                        <a:t>Details</a:t>
                      </a:r>
                    </a:p>
                  </a:txBody>
                  <a:tcPr marL="66675" marR="66675" marT="66675" marB="33338" anchor="ctr"/>
                </a:tc>
                <a:tc>
                  <a:txBody>
                    <a:bodyPr/>
                    <a:lstStyle/>
                    <a:p>
                      <a:endParaRPr lang="en-US" sz="1400"/>
                    </a:p>
                  </a:txBody>
                  <a:tcPr/>
                </a:tc>
                <a:extLst>
                  <a:ext uri="{0D108BD9-81ED-4DB2-BD59-A6C34878D82A}">
                    <a16:rowId xmlns:a16="http://schemas.microsoft.com/office/drawing/2014/main" val="2951481117"/>
                  </a:ext>
                </a:extLst>
              </a:tr>
              <a:tr h="370840">
                <a:tc>
                  <a:txBody>
                    <a:bodyPr/>
                    <a:lstStyle/>
                    <a:p>
                      <a:pPr algn="l" fontAlgn="ctr"/>
                      <a:r>
                        <a:rPr lang="en-US" sz="1400" dirty="0">
                          <a:effectLst/>
                        </a:rPr>
                        <a:t>Sat Jul 27, 2019</a:t>
                      </a:r>
                    </a:p>
                  </a:txBody>
                  <a:tcPr marL="66675" marR="66675" marT="66675" marB="66675" anchor="ctr"/>
                </a:tc>
                <a:tc>
                  <a:txBody>
                    <a:bodyPr/>
                    <a:lstStyle/>
                    <a:p>
                      <a:pPr algn="l" fontAlgn="ctr"/>
                      <a:r>
                        <a:rPr lang="en-US" sz="1400" u="none" strike="noStrike" dirty="0">
                          <a:effectLst/>
                          <a:hlinkClick r:id="rId3"/>
                        </a:rPr>
                        <a:t>Review 1</a:t>
                      </a:r>
                      <a:endParaRPr lang="en-US" sz="1400" dirty="0">
                        <a:effectLst/>
                      </a:endParaRPr>
                    </a:p>
                  </a:txBody>
                  <a:tcPr marL="66675" marR="66675" marT="66675" marB="66675" anchor="ctr"/>
                </a:tc>
                <a:tc>
                  <a:txBody>
                    <a:bodyPr/>
                    <a:lstStyle/>
                    <a:p>
                      <a:pPr algn="l" fontAlgn="ctr"/>
                      <a:r>
                        <a:rPr lang="en-US" sz="1400" dirty="0">
                          <a:effectLst/>
                        </a:rPr>
                        <a:t>due by 11:59pm</a:t>
                      </a:r>
                    </a:p>
                  </a:txBody>
                  <a:tcPr marL="66675" marR="66675" marT="66675" marB="66675" anchor="ctr"/>
                </a:tc>
                <a:extLst>
                  <a:ext uri="{0D108BD9-81ED-4DB2-BD59-A6C34878D82A}">
                    <a16:rowId xmlns:a16="http://schemas.microsoft.com/office/drawing/2014/main" val="1426042530"/>
                  </a:ext>
                </a:extLst>
              </a:tr>
              <a:tr h="370840">
                <a:tc>
                  <a:txBody>
                    <a:bodyPr/>
                    <a:lstStyle/>
                    <a:p>
                      <a:pPr algn="l" fontAlgn="ctr"/>
                      <a:r>
                        <a:rPr lang="en-US" sz="1400" dirty="0">
                          <a:effectLst/>
                        </a:rPr>
                        <a:t>Wed Jul 31, 2019</a:t>
                      </a:r>
                    </a:p>
                  </a:txBody>
                  <a:tcPr marL="66675" marR="66675" marT="66675" marB="66675" anchor="ctr"/>
                </a:tc>
                <a:tc>
                  <a:txBody>
                    <a:bodyPr/>
                    <a:lstStyle/>
                    <a:p>
                      <a:pPr algn="l" fontAlgn="ctr"/>
                      <a:r>
                        <a:rPr lang="en-US" sz="1400" u="none" strike="noStrike" dirty="0">
                          <a:effectLst/>
                          <a:hlinkClick r:id="rId4"/>
                        </a:rPr>
                        <a:t>Assignment 1 - Lab 4</a:t>
                      </a:r>
                      <a:endParaRPr lang="en-US" sz="1400" dirty="0">
                        <a:effectLst/>
                      </a:endParaRPr>
                    </a:p>
                  </a:txBody>
                  <a:tcPr marL="66675" marR="66675" marT="66675" marB="66675" anchor="ctr"/>
                </a:tc>
                <a:tc>
                  <a:txBody>
                    <a:bodyPr/>
                    <a:lstStyle/>
                    <a:p>
                      <a:pPr algn="l" fontAlgn="ctr"/>
                      <a:r>
                        <a:rPr lang="en-US" sz="1400" dirty="0">
                          <a:effectLst/>
                        </a:rPr>
                        <a:t>due by 11:59pm</a:t>
                      </a:r>
                    </a:p>
                  </a:txBody>
                  <a:tcPr marL="66675" marR="66675" marT="66675" marB="66675" anchor="ctr"/>
                </a:tc>
                <a:extLst>
                  <a:ext uri="{0D108BD9-81ED-4DB2-BD59-A6C34878D82A}">
                    <a16:rowId xmlns:a16="http://schemas.microsoft.com/office/drawing/2014/main" val="146386757"/>
                  </a:ext>
                </a:extLst>
              </a:tr>
              <a:tr h="370840">
                <a:tc>
                  <a:txBody>
                    <a:bodyPr/>
                    <a:lstStyle/>
                    <a:p>
                      <a:pPr algn="l" fontAlgn="ctr"/>
                      <a:r>
                        <a:rPr lang="en-US" sz="1400" dirty="0">
                          <a:effectLst/>
                        </a:rPr>
                        <a:t>Sat Aug 3, 2019</a:t>
                      </a:r>
                    </a:p>
                  </a:txBody>
                  <a:tcPr marL="66675" marR="66675" marT="66675" marB="66675" anchor="ctr"/>
                </a:tc>
                <a:tc>
                  <a:txBody>
                    <a:bodyPr/>
                    <a:lstStyle/>
                    <a:p>
                      <a:pPr algn="l" fontAlgn="ctr"/>
                      <a:r>
                        <a:rPr lang="en-US" sz="1400" u="none" strike="noStrike" dirty="0">
                          <a:effectLst/>
                          <a:hlinkClick r:id="rId5"/>
                        </a:rPr>
                        <a:t>Review 2</a:t>
                      </a:r>
                      <a:endParaRPr lang="en-US" sz="1400" dirty="0">
                        <a:effectLst/>
                      </a:endParaRPr>
                    </a:p>
                  </a:txBody>
                  <a:tcPr marL="66675" marR="66675" marT="66675" marB="66675" anchor="ctr"/>
                </a:tc>
                <a:tc>
                  <a:txBody>
                    <a:bodyPr/>
                    <a:lstStyle/>
                    <a:p>
                      <a:pPr algn="l" fontAlgn="ctr"/>
                      <a:r>
                        <a:rPr lang="en-US" sz="1400" dirty="0">
                          <a:effectLst/>
                        </a:rPr>
                        <a:t>due by 11:59pm</a:t>
                      </a:r>
                    </a:p>
                  </a:txBody>
                  <a:tcPr marL="66675" marR="66675" marT="66675" marB="66675" anchor="ctr"/>
                </a:tc>
                <a:extLst>
                  <a:ext uri="{0D108BD9-81ED-4DB2-BD59-A6C34878D82A}">
                    <a16:rowId xmlns:a16="http://schemas.microsoft.com/office/drawing/2014/main" val="500172268"/>
                  </a:ext>
                </a:extLst>
              </a:tr>
              <a:tr h="370840">
                <a:tc>
                  <a:txBody>
                    <a:bodyPr/>
                    <a:lstStyle/>
                    <a:p>
                      <a:pPr algn="l" fontAlgn="ctr"/>
                      <a:r>
                        <a:rPr lang="en-US" sz="1400" dirty="0">
                          <a:effectLst/>
                        </a:rPr>
                        <a:t>Thu Aug 8, 2019</a:t>
                      </a:r>
                    </a:p>
                  </a:txBody>
                  <a:tcPr marL="66675" marR="66675" marT="66675" marB="66675" anchor="ctr"/>
                </a:tc>
                <a:tc>
                  <a:txBody>
                    <a:bodyPr/>
                    <a:lstStyle/>
                    <a:p>
                      <a:pPr algn="l" fontAlgn="ctr"/>
                      <a:r>
                        <a:rPr lang="en-US" sz="1400" u="none" strike="noStrike" dirty="0">
                          <a:effectLst/>
                          <a:hlinkClick r:id="rId6"/>
                        </a:rPr>
                        <a:t>Assignment 2 - Lab 7</a:t>
                      </a:r>
                      <a:endParaRPr lang="en-US" sz="1400" dirty="0">
                        <a:effectLst/>
                      </a:endParaRPr>
                    </a:p>
                  </a:txBody>
                  <a:tcPr marL="66675" marR="66675" marT="66675" marB="66675" anchor="ctr"/>
                </a:tc>
                <a:tc>
                  <a:txBody>
                    <a:bodyPr/>
                    <a:lstStyle/>
                    <a:p>
                      <a:pPr algn="l" fontAlgn="ctr"/>
                      <a:r>
                        <a:rPr lang="en-US" sz="1400" dirty="0">
                          <a:effectLst/>
                        </a:rPr>
                        <a:t>due by 11:59pm</a:t>
                      </a:r>
                    </a:p>
                  </a:txBody>
                  <a:tcPr marL="66675" marR="66675" marT="66675" marB="66675" anchor="ctr"/>
                </a:tc>
                <a:extLst>
                  <a:ext uri="{0D108BD9-81ED-4DB2-BD59-A6C34878D82A}">
                    <a16:rowId xmlns:a16="http://schemas.microsoft.com/office/drawing/2014/main" val="655320573"/>
                  </a:ext>
                </a:extLst>
              </a:tr>
              <a:tr h="370840">
                <a:tc>
                  <a:txBody>
                    <a:bodyPr/>
                    <a:lstStyle/>
                    <a:p>
                      <a:pPr algn="l" fontAlgn="ctr"/>
                      <a:r>
                        <a:rPr lang="en-US" sz="1400" dirty="0">
                          <a:effectLst/>
                        </a:rPr>
                        <a:t>Sat Aug 10, 2019</a:t>
                      </a:r>
                    </a:p>
                  </a:txBody>
                  <a:tcPr marL="66675" marR="66675" marT="66675" marB="66675" anchor="ctr"/>
                </a:tc>
                <a:tc>
                  <a:txBody>
                    <a:bodyPr/>
                    <a:lstStyle/>
                    <a:p>
                      <a:pPr algn="l" fontAlgn="ctr"/>
                      <a:r>
                        <a:rPr lang="en-US" sz="1400" u="none" strike="noStrike" dirty="0">
                          <a:effectLst/>
                          <a:hlinkClick r:id="rId7"/>
                        </a:rPr>
                        <a:t>Review 3</a:t>
                      </a:r>
                      <a:endParaRPr lang="en-US" sz="1400" dirty="0">
                        <a:effectLst/>
                      </a:endParaRPr>
                    </a:p>
                  </a:txBody>
                  <a:tcPr marL="66675" marR="66675" marT="66675" marB="66675" anchor="ctr"/>
                </a:tc>
                <a:tc>
                  <a:txBody>
                    <a:bodyPr/>
                    <a:lstStyle/>
                    <a:p>
                      <a:pPr algn="l" fontAlgn="ctr"/>
                      <a:r>
                        <a:rPr lang="en-US" sz="1400" dirty="0">
                          <a:effectLst/>
                        </a:rPr>
                        <a:t>due by 11:59pm</a:t>
                      </a:r>
                    </a:p>
                  </a:txBody>
                  <a:tcPr marL="66675" marR="66675" marT="66675" marB="66675" anchor="ctr"/>
                </a:tc>
                <a:extLst>
                  <a:ext uri="{0D108BD9-81ED-4DB2-BD59-A6C34878D82A}">
                    <a16:rowId xmlns:a16="http://schemas.microsoft.com/office/drawing/2014/main" val="3882251800"/>
                  </a:ext>
                </a:extLst>
              </a:tr>
              <a:tr h="370840">
                <a:tc>
                  <a:txBody>
                    <a:bodyPr/>
                    <a:lstStyle/>
                    <a:p>
                      <a:pPr algn="l" fontAlgn="ctr"/>
                      <a:r>
                        <a:rPr lang="en-US" sz="1400" dirty="0">
                          <a:effectLst/>
                        </a:rPr>
                        <a:t>Sat Aug 17, 2019</a:t>
                      </a:r>
                    </a:p>
                  </a:txBody>
                  <a:tcPr marL="66675" marR="66675" marT="66675" marB="66675" anchor="ctr"/>
                </a:tc>
                <a:tc>
                  <a:txBody>
                    <a:bodyPr/>
                    <a:lstStyle/>
                    <a:p>
                      <a:pPr algn="l" fontAlgn="ctr"/>
                      <a:r>
                        <a:rPr lang="en-US" sz="1400" u="none" strike="noStrike" dirty="0">
                          <a:effectLst/>
                          <a:hlinkClick r:id="rId8"/>
                        </a:rPr>
                        <a:t>Review 4</a:t>
                      </a:r>
                      <a:endParaRPr lang="en-US" sz="1400" dirty="0">
                        <a:effectLst/>
                      </a:endParaRPr>
                    </a:p>
                  </a:txBody>
                  <a:tcPr marL="66675" marR="66675" marT="66675" marB="66675" anchor="ctr"/>
                </a:tc>
                <a:tc>
                  <a:txBody>
                    <a:bodyPr/>
                    <a:lstStyle/>
                    <a:p>
                      <a:pPr algn="l" fontAlgn="ctr"/>
                      <a:r>
                        <a:rPr lang="en-US" sz="1400" dirty="0">
                          <a:effectLst/>
                        </a:rPr>
                        <a:t>due by 11:59pm</a:t>
                      </a:r>
                    </a:p>
                  </a:txBody>
                  <a:tcPr marL="66675" marR="66675" marT="66675" marB="66675" anchor="ctr"/>
                </a:tc>
                <a:extLst>
                  <a:ext uri="{0D108BD9-81ED-4DB2-BD59-A6C34878D82A}">
                    <a16:rowId xmlns:a16="http://schemas.microsoft.com/office/drawing/2014/main" val="3265267148"/>
                  </a:ext>
                </a:extLst>
              </a:tr>
            </a:tbl>
          </a:graphicData>
        </a:graphic>
      </p:graphicFrame>
    </p:spTree>
    <p:extLst>
      <p:ext uri="{BB962C8B-B14F-4D97-AF65-F5344CB8AC3E}">
        <p14:creationId xmlns:p14="http://schemas.microsoft.com/office/powerpoint/2010/main" val="192856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7526850"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Course Summary: 02</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graphicFrame>
        <p:nvGraphicFramePr>
          <p:cNvPr id="8" name="Table 7">
            <a:extLst>
              <a:ext uri="{FF2B5EF4-FFF2-40B4-BE49-F238E27FC236}">
                <a16:creationId xmlns:a16="http://schemas.microsoft.com/office/drawing/2014/main" id="{8FB7060D-1742-4A36-AAF4-102EEC0A5FCB}"/>
              </a:ext>
            </a:extLst>
          </p:cNvPr>
          <p:cNvGraphicFramePr>
            <a:graphicFrameLocks noGrp="1"/>
          </p:cNvGraphicFramePr>
          <p:nvPr>
            <p:extLst>
              <p:ext uri="{D42A27DB-BD31-4B8C-83A1-F6EECF244321}">
                <p14:modId xmlns:p14="http://schemas.microsoft.com/office/powerpoint/2010/main" val="711209259"/>
              </p:ext>
            </p:extLst>
          </p:nvPr>
        </p:nvGraphicFramePr>
        <p:xfrm>
          <a:off x="827584" y="1893817"/>
          <a:ext cx="6605720" cy="2966720"/>
        </p:xfrm>
        <a:graphic>
          <a:graphicData uri="http://schemas.openxmlformats.org/drawingml/2006/table">
            <a:tbl>
              <a:tblPr firstRow="1" bandRow="1">
                <a:tableStyleId>{5C22544A-7EE6-4342-B048-85BDC9FD1C3A}</a:tableStyleId>
              </a:tblPr>
              <a:tblGrid>
                <a:gridCol w="1713270">
                  <a:extLst>
                    <a:ext uri="{9D8B030D-6E8A-4147-A177-3AD203B41FA5}">
                      <a16:colId xmlns:a16="http://schemas.microsoft.com/office/drawing/2014/main" val="3468220979"/>
                    </a:ext>
                  </a:extLst>
                </a:gridCol>
                <a:gridCol w="2697973">
                  <a:extLst>
                    <a:ext uri="{9D8B030D-6E8A-4147-A177-3AD203B41FA5}">
                      <a16:colId xmlns:a16="http://schemas.microsoft.com/office/drawing/2014/main" val="220674488"/>
                    </a:ext>
                  </a:extLst>
                </a:gridCol>
                <a:gridCol w="2194477">
                  <a:extLst>
                    <a:ext uri="{9D8B030D-6E8A-4147-A177-3AD203B41FA5}">
                      <a16:colId xmlns:a16="http://schemas.microsoft.com/office/drawing/2014/main" val="3902538713"/>
                    </a:ext>
                  </a:extLst>
                </a:gridCol>
              </a:tblGrid>
              <a:tr h="370840">
                <a:tc>
                  <a:txBody>
                    <a:bodyPr/>
                    <a:lstStyle/>
                    <a:p>
                      <a:pPr algn="l" fontAlgn="ctr"/>
                      <a:r>
                        <a:rPr lang="en-US" sz="1400" b="1" dirty="0">
                          <a:effectLst/>
                        </a:rPr>
                        <a:t>Date</a:t>
                      </a:r>
                    </a:p>
                  </a:txBody>
                  <a:tcPr marL="66675" marR="66675" marT="66675" marB="33338" anchor="ctr"/>
                </a:tc>
                <a:tc>
                  <a:txBody>
                    <a:bodyPr/>
                    <a:lstStyle/>
                    <a:p>
                      <a:pPr algn="l" fontAlgn="ctr"/>
                      <a:r>
                        <a:rPr lang="en-US" sz="1400" b="1" dirty="0">
                          <a:effectLst/>
                        </a:rPr>
                        <a:t>Details</a:t>
                      </a:r>
                    </a:p>
                  </a:txBody>
                  <a:tcPr marL="66675" marR="66675" marT="66675" marB="33338" anchor="ctr"/>
                </a:tc>
                <a:tc>
                  <a:txBody>
                    <a:bodyPr/>
                    <a:lstStyle/>
                    <a:p>
                      <a:endParaRPr lang="en-US" sz="1400" dirty="0"/>
                    </a:p>
                  </a:txBody>
                  <a:tcPr/>
                </a:tc>
                <a:extLst>
                  <a:ext uri="{0D108BD9-81ED-4DB2-BD59-A6C34878D82A}">
                    <a16:rowId xmlns:a16="http://schemas.microsoft.com/office/drawing/2014/main" val="2951481117"/>
                  </a:ext>
                </a:extLst>
              </a:tr>
              <a:tr h="370840">
                <a:tc rowSpan="2">
                  <a:txBody>
                    <a:bodyPr/>
                    <a:lstStyle/>
                    <a:p>
                      <a:pPr algn="l" fontAlgn="ctr"/>
                      <a:r>
                        <a:rPr lang="en-US" sz="1400" dirty="0">
                          <a:effectLst/>
                        </a:rPr>
                        <a:t>Sat Aug 24, 2019</a:t>
                      </a:r>
                    </a:p>
                  </a:txBody>
                  <a:tcPr marL="66675" marR="66675" marT="66675" marB="66675" anchor="ctr"/>
                </a:tc>
                <a:tc>
                  <a:txBody>
                    <a:bodyPr/>
                    <a:lstStyle/>
                    <a:p>
                      <a:pPr algn="l" fontAlgn="ctr"/>
                      <a:r>
                        <a:rPr lang="en-US" sz="1400" u="none" strike="noStrike" dirty="0">
                          <a:effectLst/>
                          <a:hlinkClick r:id="rId3"/>
                        </a:rPr>
                        <a:t>Review 5</a:t>
                      </a:r>
                      <a:endParaRPr lang="en-US" sz="1400" dirty="0">
                        <a:effectLst/>
                      </a:endParaRPr>
                    </a:p>
                  </a:txBody>
                  <a:tcPr marL="66675" marR="66675" marT="66675" marB="66675" anchor="ctr"/>
                </a:tc>
                <a:tc>
                  <a:txBody>
                    <a:bodyPr/>
                    <a:lstStyle/>
                    <a:p>
                      <a:pPr algn="l" fontAlgn="ctr"/>
                      <a:r>
                        <a:rPr lang="en-US" sz="1400" dirty="0">
                          <a:effectLst/>
                        </a:rPr>
                        <a:t>due by 11:59pm</a:t>
                      </a:r>
                    </a:p>
                  </a:txBody>
                  <a:tcPr marL="66675" marR="66675" marT="66675" marB="66675" anchor="ctr"/>
                </a:tc>
                <a:extLst>
                  <a:ext uri="{0D108BD9-81ED-4DB2-BD59-A6C34878D82A}">
                    <a16:rowId xmlns:a16="http://schemas.microsoft.com/office/drawing/2014/main" val="2384089517"/>
                  </a:ext>
                </a:extLst>
              </a:tr>
              <a:tr h="370840">
                <a:tc vMerge="1">
                  <a:txBody>
                    <a:bodyPr/>
                    <a:lstStyle/>
                    <a:p>
                      <a:pPr algn="l" fontAlgn="ctr"/>
                      <a:endParaRPr lang="en-US" sz="1400" dirty="0">
                        <a:effectLst/>
                      </a:endParaRPr>
                    </a:p>
                  </a:txBody>
                  <a:tcPr marL="66675" marT="66675" marB="66675" anchor="ctr"/>
                </a:tc>
                <a:tc>
                  <a:txBody>
                    <a:bodyPr/>
                    <a:lstStyle/>
                    <a:p>
                      <a:pPr algn="l" fontAlgn="ctr"/>
                      <a:r>
                        <a:rPr lang="en-US" sz="1400" u="none" strike="noStrike">
                          <a:effectLst/>
                          <a:hlinkClick r:id="rId4"/>
                        </a:rPr>
                        <a:t>Assignment 3 - Lab 11</a:t>
                      </a:r>
                      <a:endParaRPr lang="en-US" sz="1400">
                        <a:effectLst/>
                      </a:endParaRPr>
                    </a:p>
                  </a:txBody>
                  <a:tcPr marL="66675" marR="66675" marT="66675" marB="66675" anchor="ctr"/>
                </a:tc>
                <a:tc>
                  <a:txBody>
                    <a:bodyPr/>
                    <a:lstStyle/>
                    <a:p>
                      <a:pPr algn="l" fontAlgn="ctr"/>
                      <a:r>
                        <a:rPr lang="en-US" sz="1400" dirty="0">
                          <a:effectLst/>
                        </a:rPr>
                        <a:t>due by 11:59pm</a:t>
                      </a:r>
                    </a:p>
                  </a:txBody>
                  <a:tcPr marL="66675" marR="66675" marT="66675" marB="66675" anchor="ctr"/>
                </a:tc>
                <a:extLst>
                  <a:ext uri="{0D108BD9-81ED-4DB2-BD59-A6C34878D82A}">
                    <a16:rowId xmlns:a16="http://schemas.microsoft.com/office/drawing/2014/main" val="616317619"/>
                  </a:ext>
                </a:extLst>
              </a:tr>
              <a:tr h="370840">
                <a:tc>
                  <a:txBody>
                    <a:bodyPr/>
                    <a:lstStyle/>
                    <a:p>
                      <a:pPr algn="l" fontAlgn="ctr"/>
                      <a:r>
                        <a:rPr lang="en-US" sz="1400">
                          <a:effectLst/>
                        </a:rPr>
                        <a:t>Sat Aug 31, 2019</a:t>
                      </a:r>
                    </a:p>
                  </a:txBody>
                  <a:tcPr marL="66675" marR="66675" marT="66675" marB="66675" anchor="ctr"/>
                </a:tc>
                <a:tc>
                  <a:txBody>
                    <a:bodyPr/>
                    <a:lstStyle/>
                    <a:p>
                      <a:pPr algn="l" fontAlgn="ctr"/>
                      <a:r>
                        <a:rPr lang="en-US" sz="1400" u="none" strike="noStrike" dirty="0">
                          <a:effectLst/>
                          <a:hlinkClick r:id="rId5"/>
                        </a:rPr>
                        <a:t>Review 6</a:t>
                      </a:r>
                      <a:endParaRPr lang="en-US" sz="1400" dirty="0">
                        <a:effectLst/>
                      </a:endParaRPr>
                    </a:p>
                  </a:txBody>
                  <a:tcPr marL="66675" marR="66675" marT="66675" marB="66675" anchor="ctr"/>
                </a:tc>
                <a:tc>
                  <a:txBody>
                    <a:bodyPr/>
                    <a:lstStyle/>
                    <a:p>
                      <a:pPr algn="l" fontAlgn="ctr"/>
                      <a:r>
                        <a:rPr lang="en-US" sz="1400" dirty="0">
                          <a:effectLst/>
                        </a:rPr>
                        <a:t>due by 11:59pm</a:t>
                      </a:r>
                    </a:p>
                  </a:txBody>
                  <a:tcPr marL="66675" marR="66675" marT="66675" marB="66675" anchor="ctr"/>
                </a:tc>
                <a:extLst>
                  <a:ext uri="{0D108BD9-81ED-4DB2-BD59-A6C34878D82A}">
                    <a16:rowId xmlns:a16="http://schemas.microsoft.com/office/drawing/2014/main" val="453595394"/>
                  </a:ext>
                </a:extLst>
              </a:tr>
              <a:tr h="370840">
                <a:tc>
                  <a:txBody>
                    <a:bodyPr/>
                    <a:lstStyle/>
                    <a:p>
                      <a:pPr algn="l" fontAlgn="ctr"/>
                      <a:r>
                        <a:rPr lang="en-US" sz="1400" dirty="0">
                          <a:effectLst/>
                        </a:rPr>
                        <a:t>Thu Sep 5, 2019</a:t>
                      </a:r>
                    </a:p>
                  </a:txBody>
                  <a:tcPr marL="66675" marR="66675" marT="66675" marB="66675" anchor="ctr"/>
                </a:tc>
                <a:tc>
                  <a:txBody>
                    <a:bodyPr/>
                    <a:lstStyle/>
                    <a:p>
                      <a:pPr algn="l" fontAlgn="ctr"/>
                      <a:r>
                        <a:rPr lang="en-US" sz="1400" u="none" strike="noStrike" dirty="0">
                          <a:effectLst/>
                          <a:hlinkClick r:id="rId6"/>
                        </a:rPr>
                        <a:t>Assignment 4 - Lab 17</a:t>
                      </a:r>
                      <a:endParaRPr lang="en-US" sz="1400" dirty="0">
                        <a:effectLst/>
                      </a:endParaRPr>
                    </a:p>
                  </a:txBody>
                  <a:tcPr marL="66675" marR="66675" marT="66675" marB="66675" anchor="ctr"/>
                </a:tc>
                <a:tc>
                  <a:txBody>
                    <a:bodyPr/>
                    <a:lstStyle/>
                    <a:p>
                      <a:pPr algn="l" fontAlgn="ctr"/>
                      <a:r>
                        <a:rPr lang="en-US" sz="1400" dirty="0">
                          <a:effectLst/>
                        </a:rPr>
                        <a:t>due by 11:59pm</a:t>
                      </a:r>
                    </a:p>
                  </a:txBody>
                  <a:tcPr marL="66675" marR="66675" marT="66675" marB="66675" anchor="ctr"/>
                </a:tc>
                <a:extLst>
                  <a:ext uri="{0D108BD9-81ED-4DB2-BD59-A6C34878D82A}">
                    <a16:rowId xmlns:a16="http://schemas.microsoft.com/office/drawing/2014/main" val="1977954264"/>
                  </a:ext>
                </a:extLst>
              </a:tr>
              <a:tr h="370840">
                <a:tc>
                  <a:txBody>
                    <a:bodyPr/>
                    <a:lstStyle/>
                    <a:p>
                      <a:pPr algn="l" fontAlgn="ctr"/>
                      <a:r>
                        <a:rPr lang="en-US" sz="1400" dirty="0">
                          <a:effectLst/>
                        </a:rPr>
                        <a:t>Sat Sep 7, 2019</a:t>
                      </a:r>
                    </a:p>
                  </a:txBody>
                  <a:tcPr marL="66675" marR="66675" marT="66675" marB="66675" anchor="ctr"/>
                </a:tc>
                <a:tc>
                  <a:txBody>
                    <a:bodyPr/>
                    <a:lstStyle/>
                    <a:p>
                      <a:pPr algn="l" fontAlgn="ctr"/>
                      <a:r>
                        <a:rPr lang="en-US" sz="1400" u="none" strike="noStrike" dirty="0">
                          <a:effectLst/>
                          <a:hlinkClick r:id="rId7"/>
                        </a:rPr>
                        <a:t>Review 7</a:t>
                      </a:r>
                      <a:endParaRPr lang="en-US" sz="1400" dirty="0">
                        <a:effectLst/>
                      </a:endParaRPr>
                    </a:p>
                  </a:txBody>
                  <a:tcPr marL="66675" marR="66675" marT="66675" marB="66675" anchor="ctr"/>
                </a:tc>
                <a:tc>
                  <a:txBody>
                    <a:bodyPr/>
                    <a:lstStyle/>
                    <a:p>
                      <a:pPr algn="l" fontAlgn="ctr"/>
                      <a:r>
                        <a:rPr lang="en-US" sz="1400" dirty="0">
                          <a:effectLst/>
                        </a:rPr>
                        <a:t>due by 11:59pm</a:t>
                      </a:r>
                    </a:p>
                  </a:txBody>
                  <a:tcPr marL="66675" marR="66675" marT="66675" marB="66675" anchor="ctr"/>
                </a:tc>
                <a:extLst>
                  <a:ext uri="{0D108BD9-81ED-4DB2-BD59-A6C34878D82A}">
                    <a16:rowId xmlns:a16="http://schemas.microsoft.com/office/drawing/2014/main" val="1996992791"/>
                  </a:ext>
                </a:extLst>
              </a:tr>
              <a:tr h="370840">
                <a:tc>
                  <a:txBody>
                    <a:bodyPr/>
                    <a:lstStyle/>
                    <a:p>
                      <a:pPr algn="l" fontAlgn="ctr"/>
                      <a:r>
                        <a:rPr lang="en-US" sz="1400" dirty="0">
                          <a:effectLst/>
                        </a:rPr>
                        <a:t>Sat Sep 14, 2019</a:t>
                      </a:r>
                    </a:p>
                  </a:txBody>
                  <a:tcPr marL="66675" marR="66675" marT="66675" marB="66675" anchor="ctr"/>
                </a:tc>
                <a:tc>
                  <a:txBody>
                    <a:bodyPr/>
                    <a:lstStyle/>
                    <a:p>
                      <a:pPr algn="l" fontAlgn="ctr"/>
                      <a:r>
                        <a:rPr lang="en-US" sz="1400" u="none" strike="noStrike" dirty="0">
                          <a:effectLst/>
                          <a:hlinkClick r:id="rId8"/>
                        </a:rPr>
                        <a:t>Review 8</a:t>
                      </a:r>
                      <a:endParaRPr lang="en-US" sz="1400" dirty="0">
                        <a:effectLst/>
                      </a:endParaRPr>
                    </a:p>
                  </a:txBody>
                  <a:tcPr marL="66675" marR="66675" marT="66675" marB="66675" anchor="ctr"/>
                </a:tc>
                <a:tc>
                  <a:txBody>
                    <a:bodyPr/>
                    <a:lstStyle/>
                    <a:p>
                      <a:pPr algn="l" fontAlgn="ctr"/>
                      <a:r>
                        <a:rPr lang="en-US" sz="1400" dirty="0">
                          <a:effectLst/>
                        </a:rPr>
                        <a:t>due by 11:59pm</a:t>
                      </a:r>
                    </a:p>
                  </a:txBody>
                  <a:tcPr marL="66675" marR="66675" marT="66675" marB="66675" anchor="ctr"/>
                </a:tc>
                <a:extLst>
                  <a:ext uri="{0D108BD9-81ED-4DB2-BD59-A6C34878D82A}">
                    <a16:rowId xmlns:a16="http://schemas.microsoft.com/office/drawing/2014/main" val="3882251800"/>
                  </a:ext>
                </a:extLst>
              </a:tr>
              <a:tr h="370840">
                <a:tc>
                  <a:txBody>
                    <a:bodyPr/>
                    <a:lstStyle/>
                    <a:p>
                      <a:pPr algn="l" fontAlgn="ctr"/>
                      <a:endParaRPr lang="en-US" sz="1400" dirty="0">
                        <a:effectLst/>
                      </a:endParaRPr>
                    </a:p>
                  </a:txBody>
                  <a:tcPr marL="66675" marT="66675" marB="66675" anchor="ctr"/>
                </a:tc>
                <a:tc>
                  <a:txBody>
                    <a:bodyPr/>
                    <a:lstStyle/>
                    <a:p>
                      <a:pPr algn="l" fontAlgn="ctr"/>
                      <a:r>
                        <a:rPr lang="en-US" sz="1400" u="none" strike="noStrike" dirty="0">
                          <a:effectLst/>
                          <a:hlinkClick r:id="rId9"/>
                        </a:rPr>
                        <a:t>Complete Course Evaluation</a:t>
                      </a:r>
                      <a:endParaRPr lang="en-US" sz="1400" dirty="0">
                        <a:effectLst/>
                      </a:endParaRPr>
                    </a:p>
                  </a:txBody>
                  <a:tcPr marL="66675" marR="66675" marT="66675" marB="66675" anchor="ctr"/>
                </a:tc>
                <a:tc>
                  <a:txBody>
                    <a:bodyPr/>
                    <a:lstStyle/>
                    <a:p>
                      <a:pPr algn="l" fontAlgn="ctr"/>
                      <a:r>
                        <a:rPr lang="en-US" sz="1400" dirty="0">
                          <a:effectLst/>
                        </a:rPr>
                        <a:t> </a:t>
                      </a:r>
                    </a:p>
                  </a:txBody>
                  <a:tcPr marL="66675" marR="66675" marT="66675" marB="66675" anchor="ctr"/>
                </a:tc>
                <a:extLst>
                  <a:ext uri="{0D108BD9-81ED-4DB2-BD59-A6C34878D82A}">
                    <a16:rowId xmlns:a16="http://schemas.microsoft.com/office/drawing/2014/main" val="1661489819"/>
                  </a:ext>
                </a:extLst>
              </a:tr>
            </a:tbl>
          </a:graphicData>
        </a:graphic>
      </p:graphicFrame>
    </p:spTree>
    <p:extLst>
      <p:ext uri="{BB962C8B-B14F-4D97-AF65-F5344CB8AC3E}">
        <p14:creationId xmlns:p14="http://schemas.microsoft.com/office/powerpoint/2010/main" val="402705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0642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Course Description</a:t>
            </a:r>
          </a:p>
          <a:p>
            <a:pPr marL="342900" indent="-342900" algn="l">
              <a:buClr>
                <a:srgbClr val="0070C0"/>
              </a:buClr>
              <a:buSzPct val="80000"/>
              <a:buFont typeface="Wingdings" pitchFamily="2" charset="2"/>
              <a:buChar char="u"/>
            </a:pPr>
            <a:r>
              <a:rPr lang="en-US" sz="1800" dirty="0">
                <a:solidFill>
                  <a:schemeClr val="tx1"/>
                </a:solidFill>
              </a:rPr>
              <a:t>Python language is gaining popularity because its use enhances program correctness and increases programmer efficiency. </a:t>
            </a:r>
          </a:p>
          <a:p>
            <a:pPr marL="342900" indent="-342900" algn="l">
              <a:buClr>
                <a:srgbClr val="0070C0"/>
              </a:buClr>
              <a:buSzPct val="80000"/>
              <a:buFont typeface="Wingdings" pitchFamily="2" charset="2"/>
              <a:buChar char="u"/>
            </a:pPr>
            <a:r>
              <a:rPr lang="en-US" sz="1800" dirty="0">
                <a:solidFill>
                  <a:schemeClr val="tx1"/>
                </a:solidFill>
              </a:rPr>
              <a:t>Because of its clear and elegant syntax, dynamic typing, automatic memory management, and straight-forward module architecture, Python is simple to learn and fun to use. </a:t>
            </a:r>
          </a:p>
          <a:p>
            <a:pPr marL="342900" indent="-342900" algn="l">
              <a:buClr>
                <a:srgbClr val="0070C0"/>
              </a:buClr>
              <a:buSzPct val="80000"/>
              <a:buFont typeface="Wingdings" pitchFamily="2" charset="2"/>
              <a:buChar char="u"/>
            </a:pPr>
            <a:r>
              <a:rPr lang="en-US" sz="1800" dirty="0">
                <a:solidFill>
                  <a:schemeClr val="tx1"/>
                </a:solidFill>
              </a:rPr>
              <a:t>Its code is easy to read, write, extend and modify. </a:t>
            </a:r>
          </a:p>
          <a:p>
            <a:pPr marL="342900" indent="-342900" algn="l">
              <a:buClr>
                <a:srgbClr val="0070C0"/>
              </a:buClr>
              <a:buSzPct val="80000"/>
              <a:buFont typeface="Wingdings" pitchFamily="2" charset="2"/>
              <a:buChar char="u"/>
            </a:pPr>
            <a:r>
              <a:rPr lang="en-US" sz="1800" dirty="0">
                <a:solidFill>
                  <a:schemeClr val="tx1"/>
                </a:solidFill>
              </a:rPr>
              <a:t>This lab-based course offers proficiency in the core concepts of Python, and the skills and knowledge for building applications using any of the tens of thousands of task-specific Python libraries.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2019/6/13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29922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Topics include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Python environment and code introspection</a:t>
            </a:r>
          </a:p>
          <a:p>
            <a:pPr marL="342900" indent="-342900" algn="l">
              <a:buClr>
                <a:srgbClr val="0070C0"/>
              </a:buClr>
              <a:buSzPct val="80000"/>
              <a:buFont typeface="Wingdings" pitchFamily="2" charset="2"/>
              <a:buChar char="u"/>
            </a:pPr>
            <a:r>
              <a:rPr lang="en-US" sz="1800" dirty="0">
                <a:solidFill>
                  <a:schemeClr val="tx1"/>
                </a:solidFill>
              </a:rPr>
              <a:t>Syntax: flow control, function protocols, exception handling and functional programming</a:t>
            </a:r>
          </a:p>
          <a:p>
            <a:pPr marL="342900" indent="-342900" algn="l">
              <a:buClr>
                <a:srgbClr val="0070C0"/>
              </a:buClr>
              <a:buSzPct val="80000"/>
              <a:buFont typeface="Wingdings" pitchFamily="2" charset="2"/>
              <a:buChar char="u"/>
            </a:pPr>
            <a:r>
              <a:rPr lang="en-US" sz="1800" dirty="0">
                <a:solidFill>
                  <a:schemeClr val="tx1"/>
                </a:solidFill>
              </a:rPr>
              <a:t>Built-in data types: strings, tuples, lists and dictionaries</a:t>
            </a:r>
          </a:p>
          <a:p>
            <a:pPr marL="342900" indent="-342900" algn="l">
              <a:buClr>
                <a:srgbClr val="0070C0"/>
              </a:buClr>
              <a:buSzPct val="80000"/>
              <a:buFont typeface="Wingdings" pitchFamily="2" charset="2"/>
              <a:buChar char="u"/>
            </a:pPr>
            <a:r>
              <a:rPr lang="en-US" sz="1800" dirty="0">
                <a:solidFill>
                  <a:schemeClr val="tx1"/>
                </a:solidFill>
              </a:rPr>
              <a:t>Object-oriented features: classes, inheritance and overriding</a:t>
            </a:r>
          </a:p>
          <a:p>
            <a:pPr marL="342900" indent="-342900" algn="l">
              <a:buClr>
                <a:srgbClr val="0070C0"/>
              </a:buClr>
              <a:buSzPct val="80000"/>
              <a:buFont typeface="Wingdings" pitchFamily="2" charset="2"/>
              <a:buChar char="u"/>
            </a:pPr>
            <a:r>
              <a:rPr lang="en-US" sz="1800" dirty="0">
                <a:solidFill>
                  <a:schemeClr val="tx1"/>
                </a:solidFill>
              </a:rPr>
              <a:t>Building applications, packages, and libraries</a:t>
            </a:r>
          </a:p>
          <a:p>
            <a:pPr marL="342900" indent="-342900" algn="l">
              <a:buClr>
                <a:srgbClr val="0070C0"/>
              </a:buClr>
              <a:buSzPct val="80000"/>
              <a:buFont typeface="Wingdings" pitchFamily="2" charset="2"/>
              <a:buChar char="u"/>
            </a:pPr>
            <a:r>
              <a:rPr lang="en-US" sz="1800" dirty="0">
                <a:solidFill>
                  <a:schemeClr val="tx1"/>
                </a:solidFill>
              </a:rPr>
              <a:t>Popular libraries: </a:t>
            </a:r>
            <a:r>
              <a:rPr lang="en-US" sz="1800" dirty="0" err="1">
                <a:solidFill>
                  <a:schemeClr val="tx1"/>
                </a:solidFill>
              </a:rPr>
              <a:t>os</a:t>
            </a:r>
            <a:r>
              <a:rPr lang="en-US" sz="1800" dirty="0">
                <a:solidFill>
                  <a:schemeClr val="tx1"/>
                </a:solidFill>
              </a:rPr>
              <a:t>, sys, regular expression, random, shelve, </a:t>
            </a:r>
            <a:r>
              <a:rPr lang="en-US" sz="1800" dirty="0" err="1">
                <a:solidFill>
                  <a:schemeClr val="tx1"/>
                </a:solidFill>
              </a:rPr>
              <a:t>cgi</a:t>
            </a:r>
            <a:r>
              <a:rPr lang="en-US" sz="1800" dirty="0">
                <a:solidFill>
                  <a:schemeClr val="tx1"/>
                </a:solidFill>
              </a:rPr>
              <a:t>, </a:t>
            </a:r>
            <a:r>
              <a:rPr lang="en-US" sz="1800" dirty="0" err="1">
                <a:solidFill>
                  <a:schemeClr val="tx1"/>
                </a:solidFill>
              </a:rPr>
              <a:t>urllib</a:t>
            </a:r>
            <a:r>
              <a:rPr lang="en-US" sz="1800" dirty="0">
                <a:solidFill>
                  <a:schemeClr val="tx1"/>
                </a:solidFill>
              </a:rPr>
              <a:t>, and more Pythonic thinking, iterators, generators, decorators, and context managers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14432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49834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Prerequisite Skills</a:t>
            </a:r>
          </a:p>
          <a:p>
            <a:pPr marL="342900" indent="-342900" algn="l">
              <a:buClr>
                <a:srgbClr val="0070C0"/>
              </a:buClr>
              <a:buSzPct val="80000"/>
              <a:buFont typeface="Wingdings" pitchFamily="2" charset="2"/>
              <a:buChar char="u"/>
            </a:pPr>
            <a:r>
              <a:rPr lang="en-US" sz="1800" dirty="0">
                <a:solidFill>
                  <a:schemeClr val="tx1"/>
                </a:solidFill>
              </a:rPr>
              <a:t>20776 - "Python Programming for Beginners“ </a:t>
            </a:r>
          </a:p>
          <a:p>
            <a:pPr marL="342900" indent="-342900" algn="l">
              <a:buClr>
                <a:srgbClr val="0070C0"/>
              </a:buClr>
              <a:buSzPct val="80000"/>
              <a:buFont typeface="Wingdings" pitchFamily="2" charset="2"/>
              <a:buChar char="u"/>
            </a:pPr>
            <a:r>
              <a:rPr lang="en-US" sz="1800" dirty="0">
                <a:solidFill>
                  <a:schemeClr val="tx1"/>
                </a:solidFill>
              </a:rPr>
              <a:t>Significant experience in any programming language.</a:t>
            </a:r>
          </a:p>
          <a:p>
            <a:pPr marL="342900" indent="-342900" algn="l">
              <a:buClr>
                <a:srgbClr val="0070C0"/>
              </a:buClr>
              <a:buSzPct val="80000"/>
              <a:buFont typeface="Wingdings" pitchFamily="2" charset="2"/>
              <a:buChar char="u"/>
            </a:pPr>
            <a:r>
              <a:rPr lang="en-US" sz="1800" b="1" dirty="0">
                <a:solidFill>
                  <a:schemeClr val="tx1"/>
                </a:solidFill>
              </a:rPr>
              <a:t>Notes</a:t>
            </a:r>
          </a:p>
          <a:p>
            <a:pPr marL="342900" indent="-342900" algn="l">
              <a:buClr>
                <a:srgbClr val="0070C0"/>
              </a:buClr>
              <a:buSzPct val="80000"/>
              <a:buFont typeface="Wingdings" pitchFamily="2" charset="2"/>
              <a:buChar char="u"/>
            </a:pPr>
            <a:r>
              <a:rPr lang="en-US" sz="1800" dirty="0">
                <a:solidFill>
                  <a:schemeClr val="tx1"/>
                </a:solidFill>
              </a:rPr>
              <a:t>The Python interpreter is free software and runs on all popular platforms.</a:t>
            </a:r>
          </a:p>
          <a:p>
            <a:pPr marL="342900" indent="-342900" algn="l">
              <a:buClr>
                <a:srgbClr val="0070C0"/>
              </a:buClr>
              <a:buSzPct val="80000"/>
              <a:buFont typeface="Wingdings" pitchFamily="2" charset="2"/>
              <a:buChar char="u"/>
            </a:pPr>
            <a:r>
              <a:rPr lang="en-US" sz="1800" b="1" dirty="0">
                <a:solidFill>
                  <a:schemeClr val="tx1"/>
                </a:solidFill>
              </a:rPr>
              <a:t>Learning Outcomes</a:t>
            </a:r>
          </a:p>
          <a:p>
            <a:pPr marL="342900" indent="-342900" algn="l">
              <a:buClr>
                <a:srgbClr val="0070C0"/>
              </a:buClr>
              <a:buSzPct val="80000"/>
              <a:buFont typeface="Wingdings" pitchFamily="2" charset="2"/>
              <a:buChar char="u"/>
            </a:pPr>
            <a:r>
              <a:rPr lang="en-US" sz="1800" dirty="0">
                <a:solidFill>
                  <a:schemeClr val="tx1"/>
                </a:solidFill>
              </a:rPr>
              <a:t>At the conclusion of the course, you should be able to:</a:t>
            </a:r>
          </a:p>
          <a:p>
            <a:pPr marL="342900" indent="-342900" algn="l">
              <a:buClr>
                <a:srgbClr val="0070C0"/>
              </a:buClr>
              <a:buSzPct val="80000"/>
              <a:buFont typeface="Wingdings" pitchFamily="2" charset="2"/>
              <a:buChar char="u"/>
            </a:pPr>
            <a:r>
              <a:rPr lang="en-US" sz="1800" dirty="0">
                <a:solidFill>
                  <a:schemeClr val="tx1"/>
                </a:solidFill>
              </a:rPr>
              <a:t>Demonstrate the concept of Pythonic code: efficient, accurate, easy to read/write</a:t>
            </a:r>
          </a:p>
          <a:p>
            <a:pPr marL="342900" indent="-342900" algn="l">
              <a:buClr>
                <a:srgbClr val="0070C0"/>
              </a:buClr>
              <a:buSzPct val="80000"/>
              <a:buFont typeface="Wingdings" pitchFamily="2" charset="2"/>
              <a:buChar char="u"/>
            </a:pPr>
            <a:r>
              <a:rPr lang="en-US" sz="1800" dirty="0">
                <a:solidFill>
                  <a:schemeClr val="tx1"/>
                </a:solidFill>
              </a:rPr>
              <a:t>Describe the Python environment and code introspection</a:t>
            </a:r>
          </a:p>
          <a:p>
            <a:pPr marL="342900" indent="-342900" algn="l">
              <a:buClr>
                <a:srgbClr val="0070C0"/>
              </a:buClr>
              <a:buSzPct val="80000"/>
              <a:buFont typeface="Wingdings" pitchFamily="2" charset="2"/>
              <a:buChar char="u"/>
            </a:pPr>
            <a:r>
              <a:rPr lang="en-US" sz="1800" dirty="0">
                <a:solidFill>
                  <a:schemeClr val="tx1"/>
                </a:solidFill>
              </a:rPr>
              <a:t>Express Python Syntax: flow control, function protocols, exception handling and functional programming</a:t>
            </a:r>
          </a:p>
          <a:p>
            <a:pPr marL="342900" indent="-342900" algn="l">
              <a:buClr>
                <a:srgbClr val="0070C0"/>
              </a:buClr>
              <a:buSzPct val="80000"/>
              <a:buFont typeface="Wingdings" pitchFamily="2" charset="2"/>
              <a:buChar char="u"/>
            </a:pPr>
            <a:r>
              <a:rPr lang="en-US" sz="1800" dirty="0">
                <a:solidFill>
                  <a:schemeClr val="tx1"/>
                </a:solidFill>
              </a:rPr>
              <a:t>Use Built-in data types: strings, tuples, lists, dictionaries and sets</a:t>
            </a:r>
          </a:p>
          <a:p>
            <a:pPr marL="342900" indent="-342900" algn="l">
              <a:buClr>
                <a:srgbClr val="0070C0"/>
              </a:buClr>
              <a:buSzPct val="80000"/>
              <a:buFont typeface="Wingdings" pitchFamily="2" charset="2"/>
              <a:buChar char="u"/>
            </a:pPr>
            <a:r>
              <a:rPr lang="en-US" sz="1800" dirty="0">
                <a:solidFill>
                  <a:schemeClr val="tx1"/>
                </a:solidFill>
              </a:rPr>
              <a:t>Apply Object-oriented features: classes, inheritance and overriding</a:t>
            </a:r>
          </a:p>
          <a:p>
            <a:pPr marL="342900" indent="-342900" algn="l">
              <a:buClr>
                <a:srgbClr val="0070C0"/>
              </a:buClr>
              <a:buSzPct val="80000"/>
              <a:buFont typeface="Wingdings" pitchFamily="2" charset="2"/>
              <a:buChar char="u"/>
            </a:pPr>
            <a:r>
              <a:rPr lang="en-US" sz="1800" dirty="0">
                <a:solidFill>
                  <a:schemeClr val="tx1"/>
                </a:solidFill>
              </a:rPr>
              <a:t>Build applications, packages, and libraries</a:t>
            </a:r>
          </a:p>
          <a:p>
            <a:pPr marL="342900" indent="-342900" algn="l">
              <a:buClr>
                <a:srgbClr val="0070C0"/>
              </a:buClr>
              <a:buSzPct val="80000"/>
              <a:buFont typeface="Wingdings" pitchFamily="2" charset="2"/>
              <a:buChar char="u"/>
            </a:pPr>
            <a:r>
              <a:rPr lang="en-US" sz="1800" dirty="0">
                <a:solidFill>
                  <a:schemeClr val="tx1"/>
                </a:solidFill>
              </a:rPr>
              <a:t>Create iterators, generators, decorators, and context managers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4115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10480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Course Outline</a:t>
            </a:r>
          </a:p>
          <a:p>
            <a:pPr marL="342900" indent="-342900" algn="l">
              <a:buClr>
                <a:srgbClr val="0070C0"/>
              </a:buClr>
              <a:buSzPct val="80000"/>
              <a:buFont typeface="Wingdings" pitchFamily="2" charset="2"/>
              <a:buChar char="u"/>
            </a:pPr>
            <a:r>
              <a:rPr lang="en-US" sz="1800" dirty="0">
                <a:solidFill>
                  <a:schemeClr val="tx1"/>
                </a:solidFill>
              </a:rPr>
              <a:t>Here’s an outline of what I plan to cover in class. But, it may be changed to meet your class’s needs.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graphicFrame>
        <p:nvGraphicFramePr>
          <p:cNvPr id="7" name="Table 6">
            <a:extLst>
              <a:ext uri="{FF2B5EF4-FFF2-40B4-BE49-F238E27FC236}">
                <a16:creationId xmlns:a16="http://schemas.microsoft.com/office/drawing/2014/main" id="{7A474790-D6B4-476D-BCEB-41E8E177A924}"/>
              </a:ext>
            </a:extLst>
          </p:cNvPr>
          <p:cNvGraphicFramePr>
            <a:graphicFrameLocks noGrp="1"/>
          </p:cNvGraphicFramePr>
          <p:nvPr>
            <p:extLst>
              <p:ext uri="{D42A27DB-BD31-4B8C-83A1-F6EECF244321}">
                <p14:modId xmlns:p14="http://schemas.microsoft.com/office/powerpoint/2010/main" val="4281284124"/>
              </p:ext>
            </p:extLst>
          </p:nvPr>
        </p:nvGraphicFramePr>
        <p:xfrm>
          <a:off x="479367" y="2582075"/>
          <a:ext cx="8229600" cy="3375660"/>
        </p:xfrm>
        <a:graphic>
          <a:graphicData uri="http://schemas.openxmlformats.org/drawingml/2006/table">
            <a:tbl>
              <a:tblPr firstRow="1" bandRow="1">
                <a:tableStyleId>{5C22544A-7EE6-4342-B048-85BDC9FD1C3A}</a:tableStyleId>
              </a:tblPr>
              <a:tblGrid>
                <a:gridCol w="1114100">
                  <a:extLst>
                    <a:ext uri="{9D8B030D-6E8A-4147-A177-3AD203B41FA5}">
                      <a16:colId xmlns:a16="http://schemas.microsoft.com/office/drawing/2014/main" val="2692831439"/>
                    </a:ext>
                  </a:extLst>
                </a:gridCol>
                <a:gridCol w="5219630">
                  <a:extLst>
                    <a:ext uri="{9D8B030D-6E8A-4147-A177-3AD203B41FA5}">
                      <a16:colId xmlns:a16="http://schemas.microsoft.com/office/drawing/2014/main" val="226158330"/>
                    </a:ext>
                  </a:extLst>
                </a:gridCol>
                <a:gridCol w="1895870">
                  <a:extLst>
                    <a:ext uri="{9D8B030D-6E8A-4147-A177-3AD203B41FA5}">
                      <a16:colId xmlns:a16="http://schemas.microsoft.com/office/drawing/2014/main" val="1195116027"/>
                    </a:ext>
                  </a:extLst>
                </a:gridCol>
              </a:tblGrid>
              <a:tr h="320136">
                <a:tc>
                  <a:txBody>
                    <a:bodyPr/>
                    <a:lstStyle/>
                    <a:p>
                      <a:pPr algn="l" fontAlgn="t"/>
                      <a:r>
                        <a:rPr lang="en-US" sz="1600" b="1" dirty="0">
                          <a:effectLst/>
                        </a:rPr>
                        <a:t>Week</a:t>
                      </a:r>
                      <a:endParaRPr lang="en-US" sz="1600" dirty="0">
                        <a:effectLst/>
                      </a:endParaRPr>
                    </a:p>
                  </a:txBody>
                  <a:tcPr/>
                </a:tc>
                <a:tc>
                  <a:txBody>
                    <a:bodyPr/>
                    <a:lstStyle/>
                    <a:p>
                      <a:pPr algn="l" fontAlgn="t"/>
                      <a:r>
                        <a:rPr lang="en-US" sz="1600" b="1" dirty="0">
                          <a:effectLst/>
                        </a:rPr>
                        <a:t>Topics</a:t>
                      </a:r>
                      <a:endParaRPr lang="en-US" sz="1600" dirty="0">
                        <a:effectLst/>
                      </a:endParaRPr>
                    </a:p>
                  </a:txBody>
                  <a:tcPr/>
                </a:tc>
                <a:tc>
                  <a:txBody>
                    <a:bodyPr/>
                    <a:lstStyle/>
                    <a:p>
                      <a:pPr algn="l" fontAlgn="t"/>
                      <a:r>
                        <a:rPr lang="en-US" sz="1600" b="1">
                          <a:effectLst/>
                        </a:rPr>
                        <a:t>Assignments</a:t>
                      </a:r>
                      <a:endParaRPr lang="en-US" sz="1600">
                        <a:effectLst/>
                      </a:endParaRPr>
                    </a:p>
                  </a:txBody>
                  <a:tcPr/>
                </a:tc>
                <a:extLst>
                  <a:ext uri="{0D108BD9-81ED-4DB2-BD59-A6C34878D82A}">
                    <a16:rowId xmlns:a16="http://schemas.microsoft.com/office/drawing/2014/main" val="1162237547"/>
                  </a:ext>
                </a:extLst>
              </a:tr>
              <a:tr h="1200511">
                <a:tc>
                  <a:txBody>
                    <a:bodyPr/>
                    <a:lstStyle/>
                    <a:p>
                      <a:r>
                        <a:rPr lang="en-US" sz="1600" b="1">
                          <a:effectLst/>
                        </a:rPr>
                        <a:t>Week 1</a:t>
                      </a:r>
                      <a:endParaRPr lang="en-US" sz="1600">
                        <a:effectLst/>
                      </a:endParaRPr>
                    </a:p>
                    <a:p>
                      <a:r>
                        <a:rPr lang="en-US" sz="1600">
                          <a:effectLst/>
                        </a:rPr>
                        <a:t>Lab 1</a:t>
                      </a:r>
                    </a:p>
                  </a:txBody>
                  <a:tcPr marL="19050" marR="19050" marT="19050" marB="19050" anchor="ctr"/>
                </a:tc>
                <a:tc>
                  <a:txBody>
                    <a:bodyPr/>
                    <a:lstStyle/>
                    <a:p>
                      <a:r>
                        <a:rPr lang="en-US" sz="1600" b="1" dirty="0">
                          <a:effectLst/>
                        </a:rPr>
                        <a:t>Output</a:t>
                      </a:r>
                      <a:r>
                        <a:rPr lang="en-US" sz="1600" dirty="0">
                          <a:effectLst/>
                        </a:rPr>
                        <a:t>:</a:t>
                      </a:r>
                    </a:p>
                    <a:p>
                      <a:r>
                        <a:rPr lang="en-US" sz="1600" dirty="0">
                          <a:effectLst/>
                        </a:rPr>
                        <a:t>Executing a Python program Syntax: code blocks, colons </a:t>
                      </a:r>
                      <a:r>
                        <a:rPr lang="en-US" sz="1600" b="1" dirty="0">
                          <a:effectLst/>
                        </a:rPr>
                        <a:t>if, </a:t>
                      </a:r>
                      <a:r>
                        <a:rPr lang="en-US" sz="1600" b="1" dirty="0" err="1">
                          <a:effectLst/>
                        </a:rPr>
                        <a:t>elif</a:t>
                      </a:r>
                      <a:r>
                        <a:rPr lang="en-US" sz="1600" dirty="0">
                          <a:effectLst/>
                        </a:rPr>
                        <a:t>, and </a:t>
                      </a:r>
                      <a:r>
                        <a:rPr lang="en-US" sz="1600" b="1" dirty="0">
                          <a:effectLst/>
                        </a:rPr>
                        <a:t>else while</a:t>
                      </a:r>
                      <a:r>
                        <a:rPr lang="en-US" sz="1600" dirty="0">
                          <a:effectLst/>
                        </a:rPr>
                        <a:t> and another </a:t>
                      </a:r>
                      <a:r>
                        <a:rPr lang="en-US" sz="1600" b="1" dirty="0">
                          <a:effectLst/>
                        </a:rPr>
                        <a:t>else</a:t>
                      </a:r>
                      <a:endParaRPr lang="en-US" sz="1600" dirty="0">
                        <a:effectLst/>
                      </a:endParaRPr>
                    </a:p>
                    <a:p>
                      <a:r>
                        <a:rPr lang="en-US" sz="1600" dirty="0">
                          <a:effectLst/>
                        </a:rPr>
                        <a:t>Writing to </a:t>
                      </a:r>
                      <a:r>
                        <a:rPr lang="en-US" sz="1600" dirty="0" err="1">
                          <a:effectLst/>
                        </a:rPr>
                        <a:t>stdout</a:t>
                      </a:r>
                      <a:endParaRPr lang="en-US" sz="1600" dirty="0">
                        <a:effectLst/>
                      </a:endParaRPr>
                    </a:p>
                    <a:p>
                      <a:r>
                        <a:rPr lang="en-US" sz="1600" dirty="0">
                          <a:effectLst/>
                        </a:rPr>
                        <a:t>Assigning labels and objects Relational and logical operators</a:t>
                      </a:r>
                    </a:p>
                  </a:txBody>
                  <a:tcPr marL="19050" marR="19050" marT="19050" marB="19050" anchor="ctr"/>
                </a:tc>
                <a:tc>
                  <a:txBody>
                    <a:bodyPr/>
                    <a:lstStyle/>
                    <a:p>
                      <a:r>
                        <a:rPr lang="en-US" sz="1600" dirty="0">
                          <a:effectLst/>
                        </a:rPr>
                        <a:t> </a:t>
                      </a:r>
                    </a:p>
                  </a:txBody>
                  <a:tcPr marL="19050" marR="19050" marT="19050" marB="19050" anchor="ctr"/>
                </a:tc>
                <a:extLst>
                  <a:ext uri="{0D108BD9-81ED-4DB2-BD59-A6C34878D82A}">
                    <a16:rowId xmlns:a16="http://schemas.microsoft.com/office/drawing/2014/main" val="2431528278"/>
                  </a:ext>
                </a:extLst>
              </a:tr>
              <a:tr h="1200511">
                <a:tc>
                  <a:txBody>
                    <a:bodyPr/>
                    <a:lstStyle/>
                    <a:p>
                      <a:r>
                        <a:rPr lang="en-US" sz="1600" dirty="0">
                          <a:effectLst/>
                        </a:rPr>
                        <a:t>Lab 2</a:t>
                      </a:r>
                    </a:p>
                  </a:txBody>
                  <a:tcPr marL="19050" marR="19050" marT="19050" marB="19050" anchor="ctr"/>
                </a:tc>
                <a:tc>
                  <a:txBody>
                    <a:bodyPr/>
                    <a:lstStyle/>
                    <a:p>
                      <a:r>
                        <a:rPr lang="en-US" sz="1600" b="1" dirty="0">
                          <a:effectLst/>
                        </a:rPr>
                        <a:t>Input:</a:t>
                      </a:r>
                      <a:endParaRPr lang="en-US" sz="1600" dirty="0">
                        <a:effectLst/>
                      </a:endParaRPr>
                    </a:p>
                    <a:p>
                      <a:r>
                        <a:rPr lang="en-US" sz="1600" dirty="0">
                          <a:effectLst/>
                        </a:rPr>
                        <a:t>Input from stdin</a:t>
                      </a:r>
                    </a:p>
                    <a:p>
                      <a:r>
                        <a:rPr lang="en-US" sz="1600" dirty="0">
                          <a:effectLst/>
                        </a:rPr>
                        <a:t>Factory functions</a:t>
                      </a:r>
                    </a:p>
                    <a:p>
                      <a:r>
                        <a:rPr lang="en-US" sz="1600" dirty="0">
                          <a:effectLst/>
                        </a:rPr>
                        <a:t>Catching an exception: yet another "else" Formatted strings</a:t>
                      </a:r>
                    </a:p>
                    <a:p>
                      <a:r>
                        <a:rPr lang="en-US" sz="1600" dirty="0">
                          <a:effectLst/>
                        </a:rPr>
                        <a:t>Integer division issue</a:t>
                      </a:r>
                    </a:p>
                  </a:txBody>
                  <a:tcPr marL="19050" marR="19050" marT="19050" marB="19050" anchor="ctr"/>
                </a:tc>
                <a:tc>
                  <a:txBody>
                    <a:bodyPr/>
                    <a:lstStyle/>
                    <a:p>
                      <a:endParaRPr lang="en-US" sz="1600"/>
                    </a:p>
                  </a:txBody>
                  <a:tcPr/>
                </a:tc>
                <a:extLst>
                  <a:ext uri="{0D108BD9-81ED-4DB2-BD59-A6C34878D82A}">
                    <a16:rowId xmlns:a16="http://schemas.microsoft.com/office/drawing/2014/main" val="3714106535"/>
                  </a:ext>
                </a:extLst>
              </a:tr>
              <a:tr h="502032">
                <a:tc>
                  <a:txBody>
                    <a:bodyPr/>
                    <a:lstStyle/>
                    <a:p>
                      <a:r>
                        <a:rPr lang="en-US" sz="1600" dirty="0">
                          <a:effectLst/>
                        </a:rPr>
                        <a:t>Lab 3</a:t>
                      </a:r>
                    </a:p>
                  </a:txBody>
                  <a:tcPr marL="19050" marR="19050" marT="19050" marB="19050" anchor="ctr"/>
                </a:tc>
                <a:tc>
                  <a:txBody>
                    <a:bodyPr/>
                    <a:lstStyle/>
                    <a:p>
                      <a:r>
                        <a:rPr lang="en-US" sz="1600" b="1">
                          <a:effectLst/>
                        </a:rPr>
                        <a:t>for/range range</a:t>
                      </a:r>
                      <a:r>
                        <a:rPr lang="en-US" sz="1600">
                          <a:effectLst/>
                        </a:rPr>
                        <a:t> operator </a:t>
                      </a:r>
                      <a:r>
                        <a:rPr lang="en-US" sz="1600" b="1">
                          <a:effectLst/>
                        </a:rPr>
                        <a:t>for</a:t>
                      </a:r>
                      <a:r>
                        <a:rPr lang="en-US" sz="1600">
                          <a:effectLst/>
                        </a:rPr>
                        <a:t> loop </a:t>
                      </a:r>
                      <a:r>
                        <a:rPr lang="en-US" sz="1600" b="1">
                          <a:effectLst/>
                        </a:rPr>
                        <a:t>tuple</a:t>
                      </a:r>
                      <a:endParaRPr lang="en-US" sz="1600">
                        <a:effectLst/>
                      </a:endParaRPr>
                    </a:p>
                  </a:txBody>
                  <a:tcPr marL="19050" marR="19050" marT="19050" marB="19050" anchor="ctr"/>
                </a:tc>
                <a:tc>
                  <a:txBody>
                    <a:bodyPr/>
                    <a:lstStyle/>
                    <a:p>
                      <a:r>
                        <a:rPr lang="en-US" sz="1600" dirty="0">
                          <a:effectLst/>
                        </a:rPr>
                        <a:t>Review 1</a:t>
                      </a:r>
                    </a:p>
                    <a:p>
                      <a:r>
                        <a:rPr lang="en-US" sz="1600" dirty="0">
                          <a:effectLst/>
                        </a:rPr>
                        <a:t>Assignment 1 Draft</a:t>
                      </a:r>
                    </a:p>
                  </a:txBody>
                  <a:tcPr marL="19050" marR="19050" marT="19050" marB="19050" anchor="ctr"/>
                </a:tc>
                <a:extLst>
                  <a:ext uri="{0D108BD9-81ED-4DB2-BD59-A6C34878D82A}">
                    <a16:rowId xmlns:a16="http://schemas.microsoft.com/office/drawing/2014/main" val="3734556983"/>
                  </a:ext>
                </a:extLst>
              </a:tr>
            </a:tbl>
          </a:graphicData>
        </a:graphic>
      </p:graphicFrame>
    </p:spTree>
    <p:extLst>
      <p:ext uri="{BB962C8B-B14F-4D97-AF65-F5344CB8AC3E}">
        <p14:creationId xmlns:p14="http://schemas.microsoft.com/office/powerpoint/2010/main" val="248875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Course Outline - 02</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graphicFrame>
        <p:nvGraphicFramePr>
          <p:cNvPr id="7" name="Table 6">
            <a:extLst>
              <a:ext uri="{FF2B5EF4-FFF2-40B4-BE49-F238E27FC236}">
                <a16:creationId xmlns:a16="http://schemas.microsoft.com/office/drawing/2014/main" id="{7A474790-D6B4-476D-BCEB-41E8E177A924}"/>
              </a:ext>
            </a:extLst>
          </p:cNvPr>
          <p:cNvGraphicFramePr>
            <a:graphicFrameLocks noGrp="1"/>
          </p:cNvGraphicFramePr>
          <p:nvPr>
            <p:extLst>
              <p:ext uri="{D42A27DB-BD31-4B8C-83A1-F6EECF244321}">
                <p14:modId xmlns:p14="http://schemas.microsoft.com/office/powerpoint/2010/main" val="597456573"/>
              </p:ext>
            </p:extLst>
          </p:nvPr>
        </p:nvGraphicFramePr>
        <p:xfrm>
          <a:off x="491763" y="1967847"/>
          <a:ext cx="8229600" cy="4080871"/>
        </p:xfrm>
        <a:graphic>
          <a:graphicData uri="http://schemas.openxmlformats.org/drawingml/2006/table">
            <a:tbl>
              <a:tblPr firstRow="1" bandRow="1">
                <a:tableStyleId>{5C22544A-7EE6-4342-B048-85BDC9FD1C3A}</a:tableStyleId>
              </a:tblPr>
              <a:tblGrid>
                <a:gridCol w="1114100">
                  <a:extLst>
                    <a:ext uri="{9D8B030D-6E8A-4147-A177-3AD203B41FA5}">
                      <a16:colId xmlns:a16="http://schemas.microsoft.com/office/drawing/2014/main" val="2692831439"/>
                    </a:ext>
                  </a:extLst>
                </a:gridCol>
                <a:gridCol w="5219630">
                  <a:extLst>
                    <a:ext uri="{9D8B030D-6E8A-4147-A177-3AD203B41FA5}">
                      <a16:colId xmlns:a16="http://schemas.microsoft.com/office/drawing/2014/main" val="226158330"/>
                    </a:ext>
                  </a:extLst>
                </a:gridCol>
                <a:gridCol w="1895870">
                  <a:extLst>
                    <a:ext uri="{9D8B030D-6E8A-4147-A177-3AD203B41FA5}">
                      <a16:colId xmlns:a16="http://schemas.microsoft.com/office/drawing/2014/main" val="1195116027"/>
                    </a:ext>
                  </a:extLst>
                </a:gridCol>
              </a:tblGrid>
              <a:tr h="320136">
                <a:tc>
                  <a:txBody>
                    <a:bodyPr/>
                    <a:lstStyle/>
                    <a:p>
                      <a:pPr algn="l" fontAlgn="t"/>
                      <a:r>
                        <a:rPr lang="en-US" sz="1600" b="1" dirty="0">
                          <a:effectLst/>
                        </a:rPr>
                        <a:t>Week</a:t>
                      </a:r>
                      <a:endParaRPr lang="en-US" sz="1600" dirty="0">
                        <a:effectLst/>
                      </a:endParaRPr>
                    </a:p>
                  </a:txBody>
                  <a:tcPr/>
                </a:tc>
                <a:tc>
                  <a:txBody>
                    <a:bodyPr/>
                    <a:lstStyle/>
                    <a:p>
                      <a:pPr algn="l" fontAlgn="t"/>
                      <a:r>
                        <a:rPr lang="en-US" sz="1600" b="1" dirty="0">
                          <a:effectLst/>
                        </a:rPr>
                        <a:t>Topics</a:t>
                      </a:r>
                      <a:endParaRPr lang="en-US" sz="1600" dirty="0">
                        <a:effectLst/>
                      </a:endParaRPr>
                    </a:p>
                  </a:txBody>
                  <a:tcPr/>
                </a:tc>
                <a:tc>
                  <a:txBody>
                    <a:bodyPr/>
                    <a:lstStyle/>
                    <a:p>
                      <a:pPr algn="l" fontAlgn="t"/>
                      <a:r>
                        <a:rPr lang="en-US" sz="1600" b="1">
                          <a:effectLst/>
                        </a:rPr>
                        <a:t>Assignments</a:t>
                      </a:r>
                      <a:endParaRPr lang="en-US" sz="1600">
                        <a:effectLst/>
                      </a:endParaRPr>
                    </a:p>
                  </a:txBody>
                  <a:tcPr/>
                </a:tc>
                <a:extLst>
                  <a:ext uri="{0D108BD9-81ED-4DB2-BD59-A6C34878D82A}">
                    <a16:rowId xmlns:a16="http://schemas.microsoft.com/office/drawing/2014/main" val="1162237547"/>
                  </a:ext>
                </a:extLst>
              </a:tr>
              <a:tr h="1200511">
                <a:tc>
                  <a:txBody>
                    <a:bodyPr/>
                    <a:lstStyle/>
                    <a:p>
                      <a:r>
                        <a:rPr lang="en-US" b="1" dirty="0">
                          <a:effectLst/>
                        </a:rPr>
                        <a:t>Week 2</a:t>
                      </a:r>
                      <a:endParaRPr lang="en-US" dirty="0">
                        <a:effectLst/>
                      </a:endParaRPr>
                    </a:p>
                    <a:p>
                      <a:r>
                        <a:rPr lang="en-US" dirty="0">
                          <a:effectLst/>
                        </a:rPr>
                        <a:t>Lab 4</a:t>
                      </a:r>
                    </a:p>
                  </a:txBody>
                  <a:tcPr marL="19050" marR="19050" marT="19050" marB="19050" anchor="ctr"/>
                </a:tc>
                <a:tc>
                  <a:txBody>
                    <a:bodyPr/>
                    <a:lstStyle/>
                    <a:p>
                      <a:r>
                        <a:rPr lang="en-US" b="1">
                          <a:effectLst/>
                        </a:rPr>
                        <a:t>Functions:</a:t>
                      </a:r>
                      <a:endParaRPr lang="en-US">
                        <a:effectLst/>
                      </a:endParaRPr>
                    </a:p>
                    <a:p>
                      <a:r>
                        <a:rPr lang="en-US">
                          <a:effectLst/>
                        </a:rPr>
                        <a:t>Function protocols </a:t>
                      </a:r>
                      <a:r>
                        <a:rPr lang="en-US" b="1">
                          <a:effectLst/>
                        </a:rPr>
                        <a:t>import </a:t>
                      </a:r>
                      <a:r>
                        <a:rPr lang="en-US">
                          <a:effectLst/>
                        </a:rPr>
                        <a:t>and </a:t>
                      </a:r>
                      <a:r>
                        <a:rPr lang="en-US" b="1">
                          <a:effectLst/>
                        </a:rPr>
                        <a:t>reload</a:t>
                      </a:r>
                      <a:endParaRPr lang="en-US">
                        <a:effectLst/>
                      </a:endParaRPr>
                    </a:p>
                    <a:p>
                      <a:r>
                        <a:rPr lang="en-US">
                          <a:effectLst/>
                        </a:rPr>
                        <a:t>Module: </a:t>
                      </a:r>
                      <a:r>
                        <a:rPr lang="en-US" b="1">
                          <a:effectLst/>
                        </a:rPr>
                        <a:t>random</a:t>
                      </a:r>
                      <a:endParaRPr lang="en-US">
                        <a:effectLst/>
                      </a:endParaRPr>
                    </a:p>
                    <a:p>
                      <a:r>
                        <a:rPr lang="en-US">
                          <a:effectLst/>
                        </a:rPr>
                        <a:t>Introspection</a:t>
                      </a:r>
                    </a:p>
                  </a:txBody>
                  <a:tcPr marL="19050" marR="19050" marT="19050" marB="19050" anchor="ctr"/>
                </a:tc>
                <a:tc>
                  <a:txBody>
                    <a:bodyPr/>
                    <a:lstStyle/>
                    <a:p>
                      <a:r>
                        <a:rPr lang="en-US">
                          <a:effectLst/>
                        </a:rPr>
                        <a:t>Assignment 1 Due</a:t>
                      </a:r>
                    </a:p>
                  </a:txBody>
                  <a:tcPr marL="19050" marR="19050" marT="19050" marB="19050" anchor="ctr"/>
                </a:tc>
                <a:extLst>
                  <a:ext uri="{0D108BD9-81ED-4DB2-BD59-A6C34878D82A}">
                    <a16:rowId xmlns:a16="http://schemas.microsoft.com/office/drawing/2014/main" val="2431528278"/>
                  </a:ext>
                </a:extLst>
              </a:tr>
              <a:tr h="1005482">
                <a:tc>
                  <a:txBody>
                    <a:bodyPr/>
                    <a:lstStyle/>
                    <a:p>
                      <a:r>
                        <a:rPr lang="en-US">
                          <a:effectLst/>
                        </a:rPr>
                        <a:t>Lab 5</a:t>
                      </a:r>
                    </a:p>
                  </a:txBody>
                  <a:tcPr marL="19050" marR="19050" marT="19050" marB="19050" anchor="ctr"/>
                </a:tc>
                <a:tc>
                  <a:txBody>
                    <a:bodyPr/>
                    <a:lstStyle/>
                    <a:p>
                      <a:r>
                        <a:rPr lang="en-US" b="1">
                          <a:effectLst/>
                        </a:rPr>
                        <a:t>Scope:</a:t>
                      </a:r>
                      <a:endParaRPr lang="en-US">
                        <a:effectLst/>
                      </a:endParaRPr>
                    </a:p>
                    <a:p>
                      <a:r>
                        <a:rPr lang="en-US">
                          <a:effectLst/>
                        </a:rPr>
                        <a:t>Indentifier scope</a:t>
                      </a:r>
                    </a:p>
                    <a:p>
                      <a:r>
                        <a:rPr lang="en-US">
                          <a:effectLst/>
                        </a:rPr>
                        <a:t>Default function arguments</a:t>
                      </a:r>
                    </a:p>
                    <a:p>
                      <a:r>
                        <a:rPr lang="en-US">
                          <a:effectLst/>
                        </a:rPr>
                        <a:t>Keyword function arguments</a:t>
                      </a:r>
                    </a:p>
                  </a:txBody>
                  <a:tcPr marL="19050" marR="19050" marT="19050" marB="19050" anchor="ctr"/>
                </a:tc>
                <a:tc>
                  <a:txBody>
                    <a:bodyPr/>
                    <a:lstStyle/>
                    <a:p>
                      <a:r>
                        <a:rPr lang="en-US">
                          <a:effectLst/>
                        </a:rPr>
                        <a:t> </a:t>
                      </a:r>
                    </a:p>
                  </a:txBody>
                  <a:tcPr marL="19050" marR="19050" marT="19050" marB="19050" anchor="ctr"/>
                </a:tc>
                <a:extLst>
                  <a:ext uri="{0D108BD9-81ED-4DB2-BD59-A6C34878D82A}">
                    <a16:rowId xmlns:a16="http://schemas.microsoft.com/office/drawing/2014/main" val="3714106535"/>
                  </a:ext>
                </a:extLst>
              </a:tr>
              <a:tr h="0">
                <a:tc>
                  <a:txBody>
                    <a:bodyPr/>
                    <a:lstStyle/>
                    <a:p>
                      <a:r>
                        <a:rPr lang="en-US">
                          <a:effectLst/>
                        </a:rPr>
                        <a:t>Lab 6</a:t>
                      </a:r>
                    </a:p>
                  </a:txBody>
                  <a:tcPr marL="19050" marR="19050" marT="19050" marB="19050" anchor="ctr"/>
                </a:tc>
                <a:tc>
                  <a:txBody>
                    <a:bodyPr/>
                    <a:lstStyle/>
                    <a:p>
                      <a:r>
                        <a:rPr lang="en-US" b="1">
                          <a:effectLst/>
                        </a:rPr>
                        <a:t>Sequences:</a:t>
                      </a:r>
                      <a:endParaRPr lang="en-US">
                        <a:effectLst/>
                      </a:endParaRPr>
                    </a:p>
                    <a:p>
                      <a:r>
                        <a:rPr lang="en-US">
                          <a:effectLst/>
                        </a:rPr>
                        <a:t>Sequence types: </a:t>
                      </a:r>
                      <a:r>
                        <a:rPr lang="en-US" b="1">
                          <a:effectLst/>
                        </a:rPr>
                        <a:t>str</a:t>
                      </a:r>
                      <a:r>
                        <a:rPr lang="en-US">
                          <a:effectLst/>
                        </a:rPr>
                        <a:t>, </a:t>
                      </a:r>
                      <a:r>
                        <a:rPr lang="en-US" b="1">
                          <a:effectLst/>
                        </a:rPr>
                        <a:t>tuple</a:t>
                      </a:r>
                      <a:r>
                        <a:rPr lang="en-US">
                          <a:effectLst/>
                        </a:rPr>
                        <a:t>, </a:t>
                      </a:r>
                      <a:r>
                        <a:rPr lang="en-US" b="1">
                          <a:effectLst/>
                        </a:rPr>
                        <a:t>list</a:t>
                      </a:r>
                      <a:endParaRPr lang="en-US">
                        <a:effectLst/>
                      </a:endParaRPr>
                    </a:p>
                    <a:p>
                      <a:r>
                        <a:rPr lang="en-US">
                          <a:effectLst/>
                        </a:rPr>
                        <a:t>Sequence slicing and other manipulations</a:t>
                      </a:r>
                      <a:r>
                        <a:rPr lang="en-US" baseline="-25000">
                          <a:effectLst/>
                        </a:rPr>
                        <a:t>  </a:t>
                      </a:r>
                      <a:endParaRPr lang="en-US">
                        <a:effectLst/>
                      </a:endParaRPr>
                    </a:p>
                  </a:txBody>
                  <a:tcPr marL="19050" marR="19050" marT="19050" marB="19050" anchor="ctr"/>
                </a:tc>
                <a:tc>
                  <a:txBody>
                    <a:bodyPr/>
                    <a:lstStyle/>
                    <a:p>
                      <a:r>
                        <a:rPr lang="en-US" dirty="0">
                          <a:effectLst/>
                        </a:rPr>
                        <a:t>Review 2</a:t>
                      </a:r>
                    </a:p>
                    <a:p>
                      <a:r>
                        <a:rPr lang="en-US" dirty="0">
                          <a:effectLst/>
                        </a:rPr>
                        <a:t>Assignment 2 Draft (See instructions for assignments below)</a:t>
                      </a:r>
                    </a:p>
                  </a:txBody>
                  <a:tcPr marL="19050" marR="19050" marT="19050" marB="19050" anchor="ctr"/>
                </a:tc>
                <a:extLst>
                  <a:ext uri="{0D108BD9-81ED-4DB2-BD59-A6C34878D82A}">
                    <a16:rowId xmlns:a16="http://schemas.microsoft.com/office/drawing/2014/main" val="3734556983"/>
                  </a:ext>
                </a:extLst>
              </a:tr>
            </a:tbl>
          </a:graphicData>
        </a:graphic>
      </p:graphicFrame>
    </p:spTree>
    <p:extLst>
      <p:ext uri="{BB962C8B-B14F-4D97-AF65-F5344CB8AC3E}">
        <p14:creationId xmlns:p14="http://schemas.microsoft.com/office/powerpoint/2010/main" val="104693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Course Outline – 03/04</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graphicFrame>
        <p:nvGraphicFramePr>
          <p:cNvPr id="7" name="Table 6">
            <a:extLst>
              <a:ext uri="{FF2B5EF4-FFF2-40B4-BE49-F238E27FC236}">
                <a16:creationId xmlns:a16="http://schemas.microsoft.com/office/drawing/2014/main" id="{7A474790-D6B4-476D-BCEB-41E8E177A924}"/>
              </a:ext>
            </a:extLst>
          </p:cNvPr>
          <p:cNvGraphicFramePr>
            <a:graphicFrameLocks noGrp="1"/>
          </p:cNvGraphicFramePr>
          <p:nvPr>
            <p:extLst>
              <p:ext uri="{D42A27DB-BD31-4B8C-83A1-F6EECF244321}">
                <p14:modId xmlns:p14="http://schemas.microsoft.com/office/powerpoint/2010/main" val="2091090612"/>
              </p:ext>
            </p:extLst>
          </p:nvPr>
        </p:nvGraphicFramePr>
        <p:xfrm>
          <a:off x="491763" y="1967847"/>
          <a:ext cx="8229600" cy="4441130"/>
        </p:xfrm>
        <a:graphic>
          <a:graphicData uri="http://schemas.openxmlformats.org/drawingml/2006/table">
            <a:tbl>
              <a:tblPr firstRow="1" bandRow="1">
                <a:tableStyleId>{5C22544A-7EE6-4342-B048-85BDC9FD1C3A}</a:tableStyleId>
              </a:tblPr>
              <a:tblGrid>
                <a:gridCol w="1114100">
                  <a:extLst>
                    <a:ext uri="{9D8B030D-6E8A-4147-A177-3AD203B41FA5}">
                      <a16:colId xmlns:a16="http://schemas.microsoft.com/office/drawing/2014/main" val="2692831439"/>
                    </a:ext>
                  </a:extLst>
                </a:gridCol>
                <a:gridCol w="5219630">
                  <a:extLst>
                    <a:ext uri="{9D8B030D-6E8A-4147-A177-3AD203B41FA5}">
                      <a16:colId xmlns:a16="http://schemas.microsoft.com/office/drawing/2014/main" val="226158330"/>
                    </a:ext>
                  </a:extLst>
                </a:gridCol>
                <a:gridCol w="1895870">
                  <a:extLst>
                    <a:ext uri="{9D8B030D-6E8A-4147-A177-3AD203B41FA5}">
                      <a16:colId xmlns:a16="http://schemas.microsoft.com/office/drawing/2014/main" val="1195116027"/>
                    </a:ext>
                  </a:extLst>
                </a:gridCol>
              </a:tblGrid>
              <a:tr h="272091">
                <a:tc>
                  <a:txBody>
                    <a:bodyPr/>
                    <a:lstStyle/>
                    <a:p>
                      <a:pPr algn="l" fontAlgn="t"/>
                      <a:r>
                        <a:rPr lang="en-US" sz="1600" b="1" dirty="0">
                          <a:effectLst/>
                        </a:rPr>
                        <a:t>Week</a:t>
                      </a:r>
                      <a:endParaRPr lang="en-US" sz="1600" dirty="0">
                        <a:effectLst/>
                      </a:endParaRPr>
                    </a:p>
                  </a:txBody>
                  <a:tcPr/>
                </a:tc>
                <a:tc>
                  <a:txBody>
                    <a:bodyPr/>
                    <a:lstStyle/>
                    <a:p>
                      <a:pPr algn="l" fontAlgn="t"/>
                      <a:r>
                        <a:rPr lang="en-US" sz="1600" b="1" dirty="0">
                          <a:effectLst/>
                        </a:rPr>
                        <a:t>Topics</a:t>
                      </a:r>
                      <a:endParaRPr lang="en-US" sz="1600" dirty="0">
                        <a:effectLst/>
                      </a:endParaRPr>
                    </a:p>
                  </a:txBody>
                  <a:tcPr/>
                </a:tc>
                <a:tc>
                  <a:txBody>
                    <a:bodyPr/>
                    <a:lstStyle/>
                    <a:p>
                      <a:pPr algn="l" fontAlgn="t"/>
                      <a:r>
                        <a:rPr lang="en-US" sz="1600" b="1" dirty="0">
                          <a:effectLst/>
                        </a:rPr>
                        <a:t>Assignments</a:t>
                      </a:r>
                      <a:endParaRPr lang="en-US" sz="1600" dirty="0">
                        <a:effectLst/>
                      </a:endParaRPr>
                    </a:p>
                  </a:txBody>
                  <a:tcPr/>
                </a:tc>
                <a:extLst>
                  <a:ext uri="{0D108BD9-81ED-4DB2-BD59-A6C34878D82A}">
                    <a16:rowId xmlns:a16="http://schemas.microsoft.com/office/drawing/2014/main" val="1162237547"/>
                  </a:ext>
                </a:extLst>
              </a:tr>
              <a:tr h="921400">
                <a:tc>
                  <a:txBody>
                    <a:bodyPr/>
                    <a:lstStyle/>
                    <a:p>
                      <a:r>
                        <a:rPr lang="en-US" b="1" dirty="0">
                          <a:effectLst/>
                        </a:rPr>
                        <a:t>Week 3</a:t>
                      </a:r>
                      <a:endParaRPr lang="en-US" dirty="0">
                        <a:effectLst/>
                      </a:endParaRPr>
                    </a:p>
                    <a:p>
                      <a:r>
                        <a:rPr lang="en-US" dirty="0">
                          <a:effectLst/>
                        </a:rPr>
                        <a:t>Lab 7</a:t>
                      </a:r>
                    </a:p>
                  </a:txBody>
                  <a:tcPr marL="19050" marR="19050" marT="19050" marB="19050" anchor="ctr"/>
                </a:tc>
                <a:tc>
                  <a:txBody>
                    <a:bodyPr/>
                    <a:lstStyle/>
                    <a:p>
                      <a:r>
                        <a:rPr lang="en-US" b="1" dirty="0">
                          <a:effectLst/>
                        </a:rPr>
                        <a:t>Important Trick:</a:t>
                      </a:r>
                      <a:endParaRPr lang="en-US" dirty="0">
                        <a:effectLst/>
                      </a:endParaRPr>
                    </a:p>
                    <a:p>
                      <a:r>
                        <a:rPr lang="en-US" dirty="0">
                          <a:effectLst/>
                        </a:rPr>
                        <a:t>Module: </a:t>
                      </a:r>
                      <a:r>
                        <a:rPr lang="en-US" b="1" dirty="0">
                          <a:effectLst/>
                        </a:rPr>
                        <a:t>sys</a:t>
                      </a:r>
                      <a:endParaRPr lang="en-US" dirty="0">
                        <a:effectLst/>
                      </a:endParaRPr>
                    </a:p>
                    <a:p>
                      <a:r>
                        <a:rPr lang="en-US" dirty="0">
                          <a:effectLst/>
                        </a:rPr>
                        <a:t>Important trick: __</a:t>
                      </a:r>
                      <a:r>
                        <a:rPr lang="en-US" b="1" dirty="0">
                          <a:effectLst/>
                        </a:rPr>
                        <a:t>name</a:t>
                      </a:r>
                      <a:r>
                        <a:rPr lang="en-US" dirty="0">
                          <a:effectLst/>
                        </a:rPr>
                        <a:t>__ and __</a:t>
                      </a:r>
                      <a:r>
                        <a:rPr lang="en-US" b="1" dirty="0">
                          <a:effectLst/>
                        </a:rPr>
                        <a:t>main</a:t>
                      </a:r>
                      <a:r>
                        <a:rPr lang="en-US" dirty="0">
                          <a:effectLst/>
                        </a:rPr>
                        <a:t>__</a:t>
                      </a:r>
                    </a:p>
                    <a:p>
                      <a:r>
                        <a:rPr lang="en-US" dirty="0">
                          <a:effectLst/>
                        </a:rPr>
                        <a:t>Valid identifiers</a:t>
                      </a:r>
                    </a:p>
                  </a:txBody>
                  <a:tcPr marL="19050" marR="19050" marT="19050" marB="19050" anchor="ctr"/>
                </a:tc>
                <a:tc>
                  <a:txBody>
                    <a:bodyPr/>
                    <a:lstStyle/>
                    <a:p>
                      <a:r>
                        <a:rPr lang="en-US">
                          <a:effectLst/>
                        </a:rPr>
                        <a:t>Assignment 2 Due</a:t>
                      </a:r>
                    </a:p>
                  </a:txBody>
                  <a:tcPr marL="19050" marR="19050" marT="19050" marB="19050" anchor="ctr"/>
                </a:tc>
                <a:extLst>
                  <a:ext uri="{0D108BD9-81ED-4DB2-BD59-A6C34878D82A}">
                    <a16:rowId xmlns:a16="http://schemas.microsoft.com/office/drawing/2014/main" val="2431528278"/>
                  </a:ext>
                </a:extLst>
              </a:tr>
              <a:tr h="699710">
                <a:tc>
                  <a:txBody>
                    <a:bodyPr/>
                    <a:lstStyle/>
                    <a:p>
                      <a:r>
                        <a:rPr lang="en-US" dirty="0">
                          <a:effectLst/>
                        </a:rPr>
                        <a:t>Lab 8</a:t>
                      </a:r>
                    </a:p>
                  </a:txBody>
                  <a:tcPr marL="19050" marR="19050" marT="19050" marB="19050" anchor="ctr"/>
                </a:tc>
                <a:tc>
                  <a:txBody>
                    <a:bodyPr/>
                    <a:lstStyle/>
                    <a:p>
                      <a:r>
                        <a:rPr lang="fr-FR" b="1" dirty="0">
                          <a:effectLst/>
                        </a:rPr>
                        <a:t>Comprehensions: </a:t>
                      </a:r>
                      <a:r>
                        <a:rPr lang="fr-FR" dirty="0">
                          <a:effectLst/>
                        </a:rPr>
                        <a:t>Scope issues </a:t>
                      </a:r>
                      <a:r>
                        <a:rPr lang="fr-FR" b="1" dirty="0">
                          <a:effectLst/>
                        </a:rPr>
                        <a:t>list </a:t>
                      </a:r>
                      <a:r>
                        <a:rPr lang="fr-FR" dirty="0">
                          <a:effectLst/>
                        </a:rPr>
                        <a:t>comprehensions</a:t>
                      </a:r>
                    </a:p>
                  </a:txBody>
                  <a:tcPr marL="19050" marR="19050" marT="19050" marB="19050" anchor="ctr"/>
                </a:tc>
                <a:tc>
                  <a:txBody>
                    <a:bodyPr/>
                    <a:lstStyle/>
                    <a:p>
                      <a:r>
                        <a:rPr lang="en-US" dirty="0">
                          <a:effectLst/>
                        </a:rPr>
                        <a:t>Review 3</a:t>
                      </a:r>
                    </a:p>
                  </a:txBody>
                  <a:tcPr marL="19050" marR="19050" marT="19050" marB="19050" anchor="ctr"/>
                </a:tc>
                <a:extLst>
                  <a:ext uri="{0D108BD9-81ED-4DB2-BD59-A6C34878D82A}">
                    <a16:rowId xmlns:a16="http://schemas.microsoft.com/office/drawing/2014/main" val="3714106535"/>
                  </a:ext>
                </a:extLst>
              </a:tr>
              <a:tr h="699710">
                <a:tc>
                  <a:txBody>
                    <a:bodyPr/>
                    <a:lstStyle/>
                    <a:p>
                      <a:r>
                        <a:rPr lang="en-US" b="1" dirty="0">
                          <a:effectLst/>
                        </a:rPr>
                        <a:t>Week 4</a:t>
                      </a:r>
                      <a:endParaRPr lang="en-US" dirty="0">
                        <a:effectLst/>
                      </a:endParaRPr>
                    </a:p>
                    <a:p>
                      <a:r>
                        <a:rPr lang="en-US" dirty="0">
                          <a:effectLst/>
                        </a:rPr>
                        <a:t>Lab 9</a:t>
                      </a:r>
                    </a:p>
                  </a:txBody>
                  <a:tcPr marL="19050" marR="19050" marT="19050" marB="19050" anchor="ctr"/>
                </a:tc>
                <a:tc>
                  <a:txBody>
                    <a:bodyPr/>
                    <a:lstStyle/>
                    <a:p>
                      <a:r>
                        <a:rPr lang="en-US" b="1">
                          <a:effectLst/>
                        </a:rPr>
                        <a:t>Dictionaries:</a:t>
                      </a:r>
                      <a:endParaRPr lang="en-US">
                        <a:effectLst/>
                      </a:endParaRPr>
                    </a:p>
                    <a:p>
                      <a:r>
                        <a:rPr lang="en-US">
                          <a:effectLst/>
                        </a:rPr>
                        <a:t>Importing with </a:t>
                      </a:r>
                      <a:r>
                        <a:rPr lang="en-US" b="1">
                          <a:effectLst/>
                        </a:rPr>
                        <a:t>from</a:t>
                      </a:r>
                      <a:endParaRPr lang="en-US">
                        <a:effectLst/>
                      </a:endParaRPr>
                    </a:p>
                    <a:p>
                      <a:r>
                        <a:rPr lang="en-US">
                          <a:effectLst/>
                        </a:rPr>
                        <a:t>Dictionaries</a:t>
                      </a:r>
                    </a:p>
                  </a:txBody>
                  <a:tcPr marL="19050" marR="19050" marT="19050" marB="19050" anchor="ctr"/>
                </a:tc>
                <a:tc>
                  <a:txBody>
                    <a:bodyPr/>
                    <a:lstStyle/>
                    <a:p>
                      <a:r>
                        <a:rPr lang="en-US">
                          <a:effectLst/>
                        </a:rPr>
                        <a:t> </a:t>
                      </a:r>
                    </a:p>
                  </a:txBody>
                  <a:tcPr marL="19050" marR="19050" marT="19050" marB="19050" anchor="ctr"/>
                </a:tc>
                <a:extLst>
                  <a:ext uri="{0D108BD9-81ED-4DB2-BD59-A6C34878D82A}">
                    <a16:rowId xmlns:a16="http://schemas.microsoft.com/office/drawing/2014/main" val="137445408"/>
                  </a:ext>
                </a:extLst>
              </a:tr>
              <a:tr h="699710">
                <a:tc>
                  <a:txBody>
                    <a:bodyPr/>
                    <a:lstStyle/>
                    <a:p>
                      <a:r>
                        <a:rPr lang="en-US" dirty="0">
                          <a:effectLst/>
                        </a:rPr>
                        <a:t>Lab 10</a:t>
                      </a:r>
                    </a:p>
                  </a:txBody>
                  <a:tcPr marL="19050" marR="19050" marT="19050" marB="19050" anchor="ctr"/>
                </a:tc>
                <a:tc>
                  <a:txBody>
                    <a:bodyPr/>
                    <a:lstStyle/>
                    <a:p>
                      <a:r>
                        <a:rPr lang="en-US" b="1">
                          <a:effectLst/>
                        </a:rPr>
                        <a:t>File IO:</a:t>
                      </a:r>
                      <a:endParaRPr lang="en-US">
                        <a:effectLst/>
                      </a:endParaRPr>
                    </a:p>
                    <a:p>
                      <a:r>
                        <a:rPr lang="en-US">
                          <a:effectLst/>
                        </a:rPr>
                        <a:t>Importing with </a:t>
                      </a:r>
                      <a:r>
                        <a:rPr lang="en-US" b="1">
                          <a:effectLst/>
                        </a:rPr>
                        <a:t>from</a:t>
                      </a:r>
                      <a:endParaRPr lang="en-US">
                        <a:effectLst/>
                      </a:endParaRPr>
                    </a:p>
                    <a:p>
                      <a:r>
                        <a:rPr lang="en-US">
                          <a:effectLst/>
                        </a:rPr>
                        <a:t>Dictionaries</a:t>
                      </a:r>
                    </a:p>
                  </a:txBody>
                  <a:tcPr marL="19050" marR="19050" marT="19050" marB="19050" anchor="ctr"/>
                </a:tc>
                <a:tc>
                  <a:txBody>
                    <a:bodyPr/>
                    <a:lstStyle/>
                    <a:p>
                      <a:r>
                        <a:rPr lang="en-US" dirty="0">
                          <a:effectLst/>
                        </a:rPr>
                        <a:t>Review 4</a:t>
                      </a:r>
                    </a:p>
                    <a:p>
                      <a:r>
                        <a:rPr lang="en-US" dirty="0">
                          <a:effectLst/>
                        </a:rPr>
                        <a:t>Assignment 3 Draft (See instructions for assignments below)</a:t>
                      </a:r>
                    </a:p>
                  </a:txBody>
                  <a:tcPr marL="19050" marR="19050" marT="19050" marB="19050" anchor="ctr"/>
                </a:tc>
                <a:extLst>
                  <a:ext uri="{0D108BD9-81ED-4DB2-BD59-A6C34878D82A}">
                    <a16:rowId xmlns:a16="http://schemas.microsoft.com/office/drawing/2014/main" val="2710450388"/>
                  </a:ext>
                </a:extLst>
              </a:tr>
            </a:tbl>
          </a:graphicData>
        </a:graphic>
      </p:graphicFrame>
    </p:spTree>
    <p:extLst>
      <p:ext uri="{BB962C8B-B14F-4D97-AF65-F5344CB8AC3E}">
        <p14:creationId xmlns:p14="http://schemas.microsoft.com/office/powerpoint/2010/main" val="121652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Course Outline - 05</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graphicFrame>
        <p:nvGraphicFramePr>
          <p:cNvPr id="7" name="Table 6">
            <a:extLst>
              <a:ext uri="{FF2B5EF4-FFF2-40B4-BE49-F238E27FC236}">
                <a16:creationId xmlns:a16="http://schemas.microsoft.com/office/drawing/2014/main" id="{7A474790-D6B4-476D-BCEB-41E8E177A924}"/>
              </a:ext>
            </a:extLst>
          </p:cNvPr>
          <p:cNvGraphicFramePr>
            <a:graphicFrameLocks noGrp="1"/>
          </p:cNvGraphicFramePr>
          <p:nvPr>
            <p:extLst>
              <p:ext uri="{D42A27DB-BD31-4B8C-83A1-F6EECF244321}">
                <p14:modId xmlns:p14="http://schemas.microsoft.com/office/powerpoint/2010/main" val="2432861884"/>
              </p:ext>
            </p:extLst>
          </p:nvPr>
        </p:nvGraphicFramePr>
        <p:xfrm>
          <a:off x="491763" y="1967847"/>
          <a:ext cx="8229600" cy="2057400"/>
        </p:xfrm>
        <a:graphic>
          <a:graphicData uri="http://schemas.openxmlformats.org/drawingml/2006/table">
            <a:tbl>
              <a:tblPr firstRow="1" bandRow="1">
                <a:tableStyleId>{5C22544A-7EE6-4342-B048-85BDC9FD1C3A}</a:tableStyleId>
              </a:tblPr>
              <a:tblGrid>
                <a:gridCol w="1114100">
                  <a:extLst>
                    <a:ext uri="{9D8B030D-6E8A-4147-A177-3AD203B41FA5}">
                      <a16:colId xmlns:a16="http://schemas.microsoft.com/office/drawing/2014/main" val="2692831439"/>
                    </a:ext>
                  </a:extLst>
                </a:gridCol>
                <a:gridCol w="5219630">
                  <a:extLst>
                    <a:ext uri="{9D8B030D-6E8A-4147-A177-3AD203B41FA5}">
                      <a16:colId xmlns:a16="http://schemas.microsoft.com/office/drawing/2014/main" val="226158330"/>
                    </a:ext>
                  </a:extLst>
                </a:gridCol>
                <a:gridCol w="1895870">
                  <a:extLst>
                    <a:ext uri="{9D8B030D-6E8A-4147-A177-3AD203B41FA5}">
                      <a16:colId xmlns:a16="http://schemas.microsoft.com/office/drawing/2014/main" val="1195116027"/>
                    </a:ext>
                  </a:extLst>
                </a:gridCol>
              </a:tblGrid>
              <a:tr h="320136">
                <a:tc>
                  <a:txBody>
                    <a:bodyPr/>
                    <a:lstStyle/>
                    <a:p>
                      <a:pPr algn="l" fontAlgn="t"/>
                      <a:r>
                        <a:rPr lang="en-US" sz="1600" b="1" dirty="0">
                          <a:effectLst/>
                        </a:rPr>
                        <a:t>Week</a:t>
                      </a:r>
                      <a:endParaRPr lang="en-US" sz="1600" dirty="0">
                        <a:effectLst/>
                      </a:endParaRPr>
                    </a:p>
                  </a:txBody>
                  <a:tcPr/>
                </a:tc>
                <a:tc>
                  <a:txBody>
                    <a:bodyPr/>
                    <a:lstStyle/>
                    <a:p>
                      <a:pPr algn="l" fontAlgn="t"/>
                      <a:r>
                        <a:rPr lang="en-US" sz="1600" b="1" dirty="0">
                          <a:effectLst/>
                        </a:rPr>
                        <a:t>Topics</a:t>
                      </a:r>
                      <a:endParaRPr lang="en-US" sz="1600" dirty="0">
                        <a:effectLst/>
                      </a:endParaRPr>
                    </a:p>
                  </a:txBody>
                  <a:tcPr/>
                </a:tc>
                <a:tc>
                  <a:txBody>
                    <a:bodyPr/>
                    <a:lstStyle/>
                    <a:p>
                      <a:pPr algn="l" fontAlgn="t"/>
                      <a:r>
                        <a:rPr lang="en-US" sz="1600" b="1" dirty="0">
                          <a:effectLst/>
                        </a:rPr>
                        <a:t>Assignments</a:t>
                      </a:r>
                      <a:endParaRPr lang="en-US" sz="1600" dirty="0">
                        <a:effectLst/>
                      </a:endParaRPr>
                    </a:p>
                  </a:txBody>
                  <a:tcPr/>
                </a:tc>
                <a:extLst>
                  <a:ext uri="{0D108BD9-81ED-4DB2-BD59-A6C34878D82A}">
                    <a16:rowId xmlns:a16="http://schemas.microsoft.com/office/drawing/2014/main" val="1162237547"/>
                  </a:ext>
                </a:extLst>
              </a:tr>
              <a:tr h="837841">
                <a:tc>
                  <a:txBody>
                    <a:bodyPr/>
                    <a:lstStyle/>
                    <a:p>
                      <a:r>
                        <a:rPr lang="en-US" b="1" dirty="0">
                          <a:effectLst/>
                        </a:rPr>
                        <a:t>Week 5</a:t>
                      </a:r>
                      <a:endParaRPr lang="en-US" dirty="0">
                        <a:effectLst/>
                      </a:endParaRPr>
                    </a:p>
                    <a:p>
                      <a:r>
                        <a:rPr lang="en-US" dirty="0">
                          <a:effectLst/>
                        </a:rPr>
                        <a:t>Lab 11</a:t>
                      </a:r>
                    </a:p>
                  </a:txBody>
                  <a:tcPr marL="19050" marR="19050" marT="19050" marB="19050" anchor="ctr"/>
                </a:tc>
                <a:tc>
                  <a:txBody>
                    <a:bodyPr/>
                    <a:lstStyle/>
                    <a:p>
                      <a:r>
                        <a:rPr lang="en-US" b="1">
                          <a:effectLst/>
                        </a:rPr>
                        <a:t>Packages:</a:t>
                      </a:r>
                      <a:endParaRPr lang="en-US">
                        <a:effectLst/>
                      </a:endParaRPr>
                    </a:p>
                    <a:p>
                      <a:r>
                        <a:rPr lang="en-US">
                          <a:effectLst/>
                        </a:rPr>
                        <a:t>Modules: </a:t>
                      </a:r>
                      <a:r>
                        <a:rPr lang="en-US" b="1">
                          <a:effectLst/>
                        </a:rPr>
                        <a:t>shutil, tempfile</a:t>
                      </a:r>
                      <a:endParaRPr lang="en-US">
                        <a:effectLst/>
                      </a:endParaRPr>
                    </a:p>
                    <a:p>
                      <a:r>
                        <a:rPr lang="en-US">
                          <a:effectLst/>
                        </a:rPr>
                        <a:t>Python Packages</a:t>
                      </a:r>
                    </a:p>
                  </a:txBody>
                  <a:tcPr marL="19050" marR="19050" marT="19050" marB="19050" anchor="ctr"/>
                </a:tc>
                <a:tc>
                  <a:txBody>
                    <a:bodyPr/>
                    <a:lstStyle/>
                    <a:p>
                      <a:r>
                        <a:rPr lang="en-US">
                          <a:effectLst/>
                        </a:rPr>
                        <a:t>Assignment 3 Due</a:t>
                      </a:r>
                    </a:p>
                  </a:txBody>
                  <a:tcPr marL="19050" marR="19050" marT="19050" marB="19050" anchor="ctr"/>
                </a:tc>
                <a:extLst>
                  <a:ext uri="{0D108BD9-81ED-4DB2-BD59-A6C34878D82A}">
                    <a16:rowId xmlns:a16="http://schemas.microsoft.com/office/drawing/2014/main" val="2431528278"/>
                  </a:ext>
                </a:extLst>
              </a:tr>
              <a:tr h="717450">
                <a:tc>
                  <a:txBody>
                    <a:bodyPr/>
                    <a:lstStyle/>
                    <a:p>
                      <a:r>
                        <a:rPr lang="en-US">
                          <a:effectLst/>
                        </a:rPr>
                        <a:t>Lab 12</a:t>
                      </a:r>
                    </a:p>
                  </a:txBody>
                  <a:tcPr marL="19050" marR="19050" marT="19050" marB="19050" anchor="ctr"/>
                </a:tc>
                <a:tc>
                  <a:txBody>
                    <a:bodyPr/>
                    <a:lstStyle/>
                    <a:p>
                      <a:r>
                        <a:rPr lang="en-US" b="1" dirty="0">
                          <a:effectLst/>
                        </a:rPr>
                        <a:t>Dynamic Code:</a:t>
                      </a:r>
                      <a:endParaRPr lang="en-US" dirty="0">
                        <a:effectLst/>
                      </a:endParaRPr>
                    </a:p>
                    <a:p>
                      <a:r>
                        <a:rPr lang="en-US" dirty="0">
                          <a:effectLst/>
                        </a:rPr>
                        <a:t>Dynamic Code Generation Modules:</a:t>
                      </a:r>
                    </a:p>
                    <a:p>
                      <a:r>
                        <a:rPr lang="en-US" b="1" dirty="0">
                          <a:effectLst/>
                        </a:rPr>
                        <a:t>subprocess glob Profile</a:t>
                      </a:r>
                      <a:endParaRPr lang="en-US" dirty="0">
                        <a:effectLst/>
                      </a:endParaRPr>
                    </a:p>
                  </a:txBody>
                  <a:tcPr marL="19050" marR="19050" marT="19050" marB="19050" anchor="ctr"/>
                </a:tc>
                <a:tc>
                  <a:txBody>
                    <a:bodyPr/>
                    <a:lstStyle/>
                    <a:p>
                      <a:r>
                        <a:rPr lang="en-US" dirty="0">
                          <a:effectLst/>
                        </a:rPr>
                        <a:t>Review 5</a:t>
                      </a:r>
                    </a:p>
                  </a:txBody>
                  <a:tcPr marL="19050" marR="19050" marT="19050" marB="19050" anchor="ctr"/>
                </a:tc>
                <a:extLst>
                  <a:ext uri="{0D108BD9-81ED-4DB2-BD59-A6C34878D82A}">
                    <a16:rowId xmlns:a16="http://schemas.microsoft.com/office/drawing/2014/main" val="3714106535"/>
                  </a:ext>
                </a:extLst>
              </a:tr>
            </a:tbl>
          </a:graphicData>
        </a:graphic>
      </p:graphicFrame>
    </p:spTree>
    <p:extLst>
      <p:ext uri="{BB962C8B-B14F-4D97-AF65-F5344CB8AC3E}">
        <p14:creationId xmlns:p14="http://schemas.microsoft.com/office/powerpoint/2010/main" val="365636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00 Syllabus</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Course Outline - 06</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https://www.ucsc-extension.edu/certificate-program/offering/python-programmers</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2019/6/13</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graphicFrame>
        <p:nvGraphicFramePr>
          <p:cNvPr id="7" name="Table 6">
            <a:extLst>
              <a:ext uri="{FF2B5EF4-FFF2-40B4-BE49-F238E27FC236}">
                <a16:creationId xmlns:a16="http://schemas.microsoft.com/office/drawing/2014/main" id="{7A474790-D6B4-476D-BCEB-41E8E177A924}"/>
              </a:ext>
            </a:extLst>
          </p:cNvPr>
          <p:cNvGraphicFramePr>
            <a:graphicFrameLocks noGrp="1"/>
          </p:cNvGraphicFramePr>
          <p:nvPr>
            <p:extLst>
              <p:ext uri="{D42A27DB-BD31-4B8C-83A1-F6EECF244321}">
                <p14:modId xmlns:p14="http://schemas.microsoft.com/office/powerpoint/2010/main" val="2009175649"/>
              </p:ext>
            </p:extLst>
          </p:nvPr>
        </p:nvGraphicFramePr>
        <p:xfrm>
          <a:off x="491763" y="1967847"/>
          <a:ext cx="8229600" cy="3429000"/>
        </p:xfrm>
        <a:graphic>
          <a:graphicData uri="http://schemas.openxmlformats.org/drawingml/2006/table">
            <a:tbl>
              <a:tblPr firstRow="1" bandRow="1">
                <a:tableStyleId>{5C22544A-7EE6-4342-B048-85BDC9FD1C3A}</a:tableStyleId>
              </a:tblPr>
              <a:tblGrid>
                <a:gridCol w="1114100">
                  <a:extLst>
                    <a:ext uri="{9D8B030D-6E8A-4147-A177-3AD203B41FA5}">
                      <a16:colId xmlns:a16="http://schemas.microsoft.com/office/drawing/2014/main" val="2692831439"/>
                    </a:ext>
                  </a:extLst>
                </a:gridCol>
                <a:gridCol w="5219630">
                  <a:extLst>
                    <a:ext uri="{9D8B030D-6E8A-4147-A177-3AD203B41FA5}">
                      <a16:colId xmlns:a16="http://schemas.microsoft.com/office/drawing/2014/main" val="226158330"/>
                    </a:ext>
                  </a:extLst>
                </a:gridCol>
                <a:gridCol w="1895870">
                  <a:extLst>
                    <a:ext uri="{9D8B030D-6E8A-4147-A177-3AD203B41FA5}">
                      <a16:colId xmlns:a16="http://schemas.microsoft.com/office/drawing/2014/main" val="1195116027"/>
                    </a:ext>
                  </a:extLst>
                </a:gridCol>
              </a:tblGrid>
              <a:tr h="320136">
                <a:tc>
                  <a:txBody>
                    <a:bodyPr/>
                    <a:lstStyle/>
                    <a:p>
                      <a:pPr algn="l" fontAlgn="t"/>
                      <a:r>
                        <a:rPr lang="en-US" sz="1600" b="1" dirty="0">
                          <a:effectLst/>
                        </a:rPr>
                        <a:t>Week</a:t>
                      </a:r>
                      <a:endParaRPr lang="en-US" sz="1600" dirty="0">
                        <a:effectLst/>
                      </a:endParaRPr>
                    </a:p>
                  </a:txBody>
                  <a:tcPr/>
                </a:tc>
                <a:tc>
                  <a:txBody>
                    <a:bodyPr/>
                    <a:lstStyle/>
                    <a:p>
                      <a:pPr algn="l" fontAlgn="t"/>
                      <a:r>
                        <a:rPr lang="en-US" sz="1600" b="1" dirty="0">
                          <a:effectLst/>
                        </a:rPr>
                        <a:t>Topics</a:t>
                      </a:r>
                      <a:endParaRPr lang="en-US" sz="1600" dirty="0">
                        <a:effectLst/>
                      </a:endParaRPr>
                    </a:p>
                  </a:txBody>
                  <a:tcPr/>
                </a:tc>
                <a:tc>
                  <a:txBody>
                    <a:bodyPr/>
                    <a:lstStyle/>
                    <a:p>
                      <a:pPr algn="l" fontAlgn="t"/>
                      <a:r>
                        <a:rPr lang="en-US" sz="1600" b="1" dirty="0">
                          <a:effectLst/>
                        </a:rPr>
                        <a:t>Assignments</a:t>
                      </a:r>
                      <a:endParaRPr lang="en-US" sz="1600" dirty="0">
                        <a:effectLst/>
                      </a:endParaRPr>
                    </a:p>
                  </a:txBody>
                  <a:tcPr/>
                </a:tc>
                <a:extLst>
                  <a:ext uri="{0D108BD9-81ED-4DB2-BD59-A6C34878D82A}">
                    <a16:rowId xmlns:a16="http://schemas.microsoft.com/office/drawing/2014/main" val="1162237547"/>
                  </a:ext>
                </a:extLst>
              </a:tr>
              <a:tr h="837841">
                <a:tc>
                  <a:txBody>
                    <a:bodyPr/>
                    <a:lstStyle/>
                    <a:p>
                      <a:r>
                        <a:rPr lang="en-US" b="1" dirty="0">
                          <a:effectLst/>
                        </a:rPr>
                        <a:t>Week 6</a:t>
                      </a:r>
                      <a:endParaRPr lang="en-US" dirty="0">
                        <a:effectLst/>
                      </a:endParaRPr>
                    </a:p>
                    <a:p>
                      <a:r>
                        <a:rPr lang="en-US" dirty="0">
                          <a:effectLst/>
                        </a:rPr>
                        <a:t>Lab 13</a:t>
                      </a:r>
                    </a:p>
                  </a:txBody>
                  <a:tcPr marL="19050" marR="19050" marT="19050" marB="19050" anchor="ctr"/>
                </a:tc>
                <a:tc>
                  <a:txBody>
                    <a:bodyPr/>
                    <a:lstStyle/>
                    <a:p>
                      <a:r>
                        <a:rPr lang="en-US" b="1">
                          <a:effectLst/>
                        </a:rPr>
                        <a:t>Function Fancies:</a:t>
                      </a:r>
                      <a:endParaRPr lang="en-US">
                        <a:effectLst/>
                      </a:endParaRPr>
                    </a:p>
                    <a:p>
                      <a:r>
                        <a:rPr lang="en-US">
                          <a:effectLst/>
                        </a:rPr>
                        <a:t>Function protocols: variable length argument lists Formatted printing using a dictionary for replacement Unpacking sequences and dictionaries</a:t>
                      </a:r>
                    </a:p>
                    <a:p>
                      <a:r>
                        <a:rPr lang="en-US">
                          <a:effectLst/>
                        </a:rPr>
                        <a:t>Generators (Optional)\</a:t>
                      </a:r>
                    </a:p>
                    <a:p>
                      <a:r>
                        <a:rPr lang="en-US">
                          <a:effectLst/>
                        </a:rPr>
                        <a:t>Decorators (Optional)</a:t>
                      </a:r>
                    </a:p>
                  </a:txBody>
                  <a:tcPr marL="19050" marR="19050" marT="19050" marB="19050" anchor="ctr"/>
                </a:tc>
                <a:tc>
                  <a:txBody>
                    <a:bodyPr/>
                    <a:lstStyle/>
                    <a:p>
                      <a:r>
                        <a:rPr lang="en-US">
                          <a:effectLst/>
                        </a:rPr>
                        <a:t> </a:t>
                      </a:r>
                    </a:p>
                  </a:txBody>
                  <a:tcPr marL="19050" marR="19050" marT="19050" marB="19050" anchor="ctr"/>
                </a:tc>
                <a:extLst>
                  <a:ext uri="{0D108BD9-81ED-4DB2-BD59-A6C34878D82A}">
                    <a16:rowId xmlns:a16="http://schemas.microsoft.com/office/drawing/2014/main" val="2431528278"/>
                  </a:ext>
                </a:extLst>
              </a:tr>
              <a:tr h="717450">
                <a:tc>
                  <a:txBody>
                    <a:bodyPr/>
                    <a:lstStyle/>
                    <a:p>
                      <a:r>
                        <a:rPr lang="en-US">
                          <a:effectLst/>
                        </a:rPr>
                        <a:t>Lab 14</a:t>
                      </a:r>
                    </a:p>
                  </a:txBody>
                  <a:tcPr marL="19050" marR="19050" marT="19050" marB="19050" anchor="ctr"/>
                </a:tc>
                <a:tc>
                  <a:txBody>
                    <a:bodyPr/>
                    <a:lstStyle/>
                    <a:p>
                      <a:r>
                        <a:rPr lang="en-US" b="1">
                          <a:effectLst/>
                        </a:rPr>
                        <a:t>OOP</a:t>
                      </a:r>
                      <a:r>
                        <a:rPr lang="en-US">
                          <a:effectLst/>
                        </a:rPr>
                        <a:t>:</a:t>
                      </a:r>
                    </a:p>
                    <a:p>
                      <a:r>
                        <a:rPr lang="en-US">
                          <a:effectLst/>
                        </a:rPr>
                        <a:t>Module: "shelve"</a:t>
                      </a:r>
                    </a:p>
                    <a:p>
                      <a:r>
                        <a:rPr lang="en-US">
                          <a:effectLst/>
                        </a:rPr>
                        <a:t>Classes</a:t>
                      </a:r>
                    </a:p>
                    <a:p>
                      <a:r>
                        <a:rPr lang="en-US">
                          <a:effectLst/>
                        </a:rPr>
                        <a:t>Inheritance</a:t>
                      </a:r>
                    </a:p>
                    <a:p>
                      <a:r>
                        <a:rPr lang="en-US">
                          <a:effectLst/>
                        </a:rPr>
                        <a:t>Class attribute</a:t>
                      </a:r>
                    </a:p>
                  </a:txBody>
                  <a:tcPr marL="19050" marR="19050" marT="19050" marB="19050" anchor="ctr"/>
                </a:tc>
                <a:tc>
                  <a:txBody>
                    <a:bodyPr/>
                    <a:lstStyle/>
                    <a:p>
                      <a:r>
                        <a:rPr lang="en-US" dirty="0">
                          <a:effectLst/>
                        </a:rPr>
                        <a:t>Review 6</a:t>
                      </a:r>
                    </a:p>
                  </a:txBody>
                  <a:tcPr marL="19050" marR="19050" marT="19050" marB="19050" anchor="ctr"/>
                </a:tc>
                <a:extLst>
                  <a:ext uri="{0D108BD9-81ED-4DB2-BD59-A6C34878D82A}">
                    <a16:rowId xmlns:a16="http://schemas.microsoft.com/office/drawing/2014/main" val="3714106535"/>
                  </a:ext>
                </a:extLst>
              </a:tr>
            </a:tbl>
          </a:graphicData>
        </a:graphic>
      </p:graphicFrame>
    </p:spTree>
    <p:extLst>
      <p:ext uri="{BB962C8B-B14F-4D97-AF65-F5344CB8AC3E}">
        <p14:creationId xmlns:p14="http://schemas.microsoft.com/office/powerpoint/2010/main" val="210985818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1415</Words>
  <Application>Microsoft Office PowerPoint</Application>
  <PresentationFormat>On-screen Show (4:3)</PresentationFormat>
  <Paragraphs>357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佈景主題</vt:lpstr>
      <vt:lpstr>00 Syllabus</vt:lpstr>
      <vt:lpstr>00 Syllabus</vt:lpstr>
      <vt:lpstr>00 Syllabus</vt:lpstr>
      <vt:lpstr>00 Syllabus</vt:lpstr>
      <vt:lpstr>00 Syllabus</vt:lpstr>
      <vt:lpstr>00 Syllabus</vt:lpstr>
      <vt:lpstr>00 Syllabus</vt:lpstr>
      <vt:lpstr>00 Syllabus</vt:lpstr>
      <vt:lpstr>00 Syllabus</vt:lpstr>
      <vt:lpstr>00 Syllabus</vt:lpstr>
      <vt:lpstr>00 Syllabus</vt:lpstr>
      <vt:lpstr>00 Syllabus</vt:lpstr>
      <vt:lpstr>00 Syllabus</vt:lpstr>
      <vt:lpstr>00 Syllabus</vt:lpstr>
      <vt:lpstr>00 Syllabus</vt:lpstr>
      <vt:lpstr>00 Syllabus</vt:lpstr>
      <vt:lpstr>00 Syllabus</vt:lpstr>
      <vt:lpstr>00 Syllabus</vt:lpstr>
      <vt:lpstr>00 Syllabus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331</cp:revision>
  <cp:lastPrinted>2019-06-14T06:46:21Z</cp:lastPrinted>
  <dcterms:created xsi:type="dcterms:W3CDTF">2018-09-28T16:40:41Z</dcterms:created>
  <dcterms:modified xsi:type="dcterms:W3CDTF">2019-06-14T06:53:02Z</dcterms:modified>
</cp:coreProperties>
</file>