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5" r:id="rId4"/>
    <p:sldId id="264" r:id="rId5"/>
    <p:sldId id="266" r:id="rId6"/>
    <p:sldId id="267" r:id="rId7"/>
    <p:sldId id="268"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906" y="-6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2019/6/13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2019/6/13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mailto:ExtensionGrades@ucsc.edu" TargetMode="External"/><Relationship Id="rId2" Type="http://schemas.openxmlformats.org/officeDocument/2006/relationships/hyperlink" Target="https://www.ucsc-extension.edu/content/grading-and-credits" TargetMode="External"/><Relationship Id="rId1" Type="http://schemas.openxmlformats.org/officeDocument/2006/relationships/slideLayout" Target="../slideLayouts/slideLayout1.xml"/><Relationship Id="rId4" Type="http://schemas.openxmlformats.org/officeDocument/2006/relationships/hyperlink" Target="https://www.ucsc-extension.edu/certificate-program/offering/python-programmer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ucsc-extension.edu/certificate-program/offering/python-programmers" TargetMode="External"/><Relationship Id="rId2" Type="http://schemas.openxmlformats.org/officeDocument/2006/relationships/hyperlink" Target="mailto:marilyn@pythontrainer.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2019/6/13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42883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Online courses typically require more motivation than classroom-based courses. </a:t>
            </a:r>
          </a:p>
          <a:p>
            <a:pPr marL="342900" indent="-342900" algn="l">
              <a:buClr>
                <a:srgbClr val="0070C0"/>
              </a:buClr>
              <a:buSzPct val="80000"/>
              <a:buFont typeface="Wingdings" pitchFamily="2" charset="2"/>
              <a:buChar char="u"/>
            </a:pPr>
            <a:r>
              <a:rPr lang="en-US" sz="1800" dirty="0">
                <a:solidFill>
                  <a:schemeClr val="tx1"/>
                </a:solidFill>
              </a:rPr>
              <a:t>I hope you'll find that the Python language, with it's interesting, powerful, intelligent features, provides this extra motivation.</a:t>
            </a:r>
          </a:p>
          <a:p>
            <a:pPr marL="342900" indent="-342900" algn="l">
              <a:buClr>
                <a:srgbClr val="0070C0"/>
              </a:buClr>
              <a:buSzPct val="80000"/>
              <a:buFont typeface="Wingdings" pitchFamily="2" charset="2"/>
              <a:buChar char="u"/>
            </a:pPr>
            <a:r>
              <a:rPr lang="en-US" sz="1800" dirty="0">
                <a:solidFill>
                  <a:schemeClr val="tx1"/>
                </a:solidFill>
              </a:rPr>
              <a:t>In fact, I find that many students find themselves unable to take breaks, eat meals, or even get up and stretch because the language is so compelling. </a:t>
            </a:r>
          </a:p>
          <a:p>
            <a:pPr marL="342900" indent="-342900" algn="l">
              <a:buClr>
                <a:srgbClr val="0070C0"/>
              </a:buClr>
              <a:buSzPct val="80000"/>
              <a:buFont typeface="Wingdings" pitchFamily="2" charset="2"/>
              <a:buChar char="u"/>
            </a:pPr>
            <a:r>
              <a:rPr lang="en-US" sz="1800" dirty="0">
                <a:solidFill>
                  <a:schemeClr val="tx1"/>
                </a:solidFill>
              </a:rPr>
              <a:t>If you find yourself working on a program and you are going around in circles, please write a careful description of the problem, and post it to our </a:t>
            </a:r>
            <a:r>
              <a:rPr lang="en-US" sz="1800" b="1" dirty="0">
                <a:solidFill>
                  <a:schemeClr val="tx1"/>
                </a:solidFill>
              </a:rPr>
              <a:t>Discussions</a:t>
            </a:r>
            <a:r>
              <a:rPr lang="en-US" sz="1800" dirty="0">
                <a:solidFill>
                  <a:schemeClr val="tx1"/>
                </a:solidFill>
              </a:rPr>
              <a:t> along with your source code. </a:t>
            </a:r>
          </a:p>
          <a:p>
            <a:pPr marL="342900" indent="-342900" algn="l">
              <a:buClr>
                <a:srgbClr val="0070C0"/>
              </a:buClr>
              <a:buSzPct val="80000"/>
              <a:buFont typeface="Wingdings" pitchFamily="2" charset="2"/>
              <a:buChar char="u"/>
            </a:pPr>
            <a:r>
              <a:rPr lang="en-US" sz="1800" dirty="0">
                <a:solidFill>
                  <a:schemeClr val="tx1"/>
                </a:solidFill>
              </a:rPr>
              <a:t>Then, go to bed, or do something else to clear your mind for the answers that will come.</a:t>
            </a:r>
          </a:p>
          <a:p>
            <a:pPr marL="342900" indent="-342900" algn="l">
              <a:buClr>
                <a:srgbClr val="0070C0"/>
              </a:buClr>
              <a:buSzPct val="80000"/>
              <a:buFont typeface="Wingdings" pitchFamily="2" charset="2"/>
              <a:buChar char="u"/>
            </a:pPr>
            <a:r>
              <a:rPr lang="en-US" sz="1800" dirty="0">
                <a:solidFill>
                  <a:schemeClr val="tx1"/>
                </a:solidFill>
              </a:rPr>
              <a:t>The good news about the online class is that you can learn at your own pace, at times that are convenient to you, and, you do not need to make trips to the classroom, thereby conserving the non-renewable resources: gasoline, and your time.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246930" cy="4983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Please post your questions to the </a:t>
            </a:r>
            <a:r>
              <a:rPr lang="en-US" sz="1800" b="1" dirty="0">
                <a:solidFill>
                  <a:schemeClr val="tx1"/>
                </a:solidFill>
              </a:rPr>
              <a:t>Discussions</a:t>
            </a:r>
            <a:r>
              <a:rPr lang="en-US" sz="1800" dirty="0">
                <a:solidFill>
                  <a:schemeClr val="tx1"/>
                </a:solidFill>
              </a:rPr>
              <a:t>. I will try to be available to answer your questions quickly. </a:t>
            </a:r>
          </a:p>
          <a:p>
            <a:pPr marL="342900" indent="-342900" algn="l">
              <a:buClr>
                <a:srgbClr val="0070C0"/>
              </a:buClr>
              <a:buSzPct val="80000"/>
              <a:buFont typeface="Wingdings" pitchFamily="2" charset="2"/>
              <a:buChar char="u"/>
            </a:pPr>
            <a:r>
              <a:rPr lang="en-US" sz="1800" dirty="0">
                <a:solidFill>
                  <a:schemeClr val="tx1"/>
                </a:solidFill>
              </a:rPr>
              <a:t>However, you may find that your question has already been asked, and answered, by other students.</a:t>
            </a:r>
          </a:p>
          <a:p>
            <a:pPr marL="342900" indent="-342900" algn="l">
              <a:buClr>
                <a:srgbClr val="0070C0"/>
              </a:buClr>
              <a:buSzPct val="80000"/>
              <a:buFont typeface="Wingdings" pitchFamily="2" charset="2"/>
              <a:buChar char="u"/>
            </a:pPr>
            <a:r>
              <a:rPr lang="en-US" sz="1800" dirty="0">
                <a:solidFill>
                  <a:schemeClr val="tx1"/>
                </a:solidFill>
              </a:rPr>
              <a:t>Please go through each Lab sequentially. </a:t>
            </a:r>
          </a:p>
          <a:p>
            <a:pPr marL="342900" indent="-342900" algn="l">
              <a:buClr>
                <a:srgbClr val="0070C0"/>
              </a:buClr>
              <a:buSzPct val="80000"/>
              <a:buFont typeface="Wingdings" pitchFamily="2" charset="2"/>
              <a:buChar char="u"/>
            </a:pPr>
            <a:r>
              <a:rPr lang="en-US" sz="1800" dirty="0">
                <a:solidFill>
                  <a:schemeClr val="tx1"/>
                </a:solidFill>
              </a:rPr>
              <a:t>Don't look ahead until you have completely exhausted the current Lab.</a:t>
            </a:r>
          </a:p>
          <a:p>
            <a:pPr marL="342900" indent="-342900" algn="l">
              <a:buClr>
                <a:srgbClr val="0070C0"/>
              </a:buClr>
              <a:buSzPct val="80000"/>
              <a:buFont typeface="Wingdings" pitchFamily="2" charset="2"/>
              <a:buChar char="u"/>
            </a:pPr>
            <a:r>
              <a:rPr lang="en-US" sz="1800" dirty="0">
                <a:solidFill>
                  <a:schemeClr val="tx1"/>
                </a:solidFill>
              </a:rPr>
              <a:t>I have tried to arrange the topics in curiosity-order, and so that subjects build on previous subjects.</a:t>
            </a:r>
          </a:p>
          <a:p>
            <a:pPr marL="342900" indent="-342900" algn="l">
              <a:buClr>
                <a:srgbClr val="0070C0"/>
              </a:buClr>
              <a:buSzPct val="80000"/>
              <a:buFont typeface="Wingdings" pitchFamily="2" charset="2"/>
              <a:buChar char="u"/>
            </a:pPr>
            <a:r>
              <a:rPr lang="en-US" sz="1800" dirty="0">
                <a:solidFill>
                  <a:schemeClr val="tx1"/>
                </a:solidFill>
              </a:rPr>
              <a:t>Practice is key in learning a language. Watching me plow through the material is like watching a dancer dance. You won't know the dance until you have practiced it plenty yourself.</a:t>
            </a:r>
          </a:p>
          <a:p>
            <a:pPr marL="342900" indent="-342900" algn="l">
              <a:buClr>
                <a:srgbClr val="0070C0"/>
              </a:buClr>
              <a:buSzPct val="80000"/>
              <a:buFont typeface="Wingdings" pitchFamily="2" charset="2"/>
              <a:buChar char="u"/>
            </a:pPr>
            <a:r>
              <a:rPr lang="en-US" sz="1800" dirty="0">
                <a:solidFill>
                  <a:schemeClr val="tx1"/>
                </a:solidFill>
              </a:rPr>
              <a:t>Finally, please get started!</a:t>
            </a:r>
          </a:p>
          <a:p>
            <a:pPr marL="342900" indent="-342900" algn="l">
              <a:buClr>
                <a:srgbClr val="0070C0"/>
              </a:buClr>
              <a:buSzPct val="80000"/>
              <a:buFont typeface="Wingdings" pitchFamily="2" charset="2"/>
              <a:buChar char="u"/>
            </a:pPr>
            <a:r>
              <a:rPr lang="en-US" sz="1800" dirty="0">
                <a:solidFill>
                  <a:schemeClr val="tx1"/>
                </a:solidFill>
              </a:rPr>
              <a:t>Although there is plenty of time to earn your grade, taking the best advantage of this class is a significant amount of work and some students have been caught at the end with not enough time to finish and had to take a NC (No Credit). </a:t>
            </a:r>
          </a:p>
          <a:p>
            <a:pPr marL="342900" indent="-342900" algn="l">
              <a:buClr>
                <a:srgbClr val="0070C0"/>
              </a:buClr>
              <a:buSzPct val="80000"/>
              <a:buFont typeface="Wingdings" pitchFamily="2" charset="2"/>
              <a:buChar char="u"/>
            </a:pPr>
            <a:r>
              <a:rPr lang="en-US" sz="1800" dirty="0">
                <a:solidFill>
                  <a:schemeClr val="tx1"/>
                </a:solidFill>
              </a:rPr>
              <a:t>We are not able to extend the class so do please get started soon.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1307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246930" cy="40003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Your Grade</a:t>
            </a:r>
          </a:p>
          <a:p>
            <a:pPr marL="342900" indent="-342900" algn="l">
              <a:buClr>
                <a:srgbClr val="0070C0"/>
              </a:buClr>
              <a:buSzPct val="80000"/>
              <a:buFont typeface="Wingdings" pitchFamily="2" charset="2"/>
              <a:buChar char="u"/>
            </a:pPr>
            <a:r>
              <a:rPr lang="en-US" sz="1800" dirty="0">
                <a:solidFill>
                  <a:schemeClr val="tx1"/>
                </a:solidFill>
              </a:rPr>
              <a:t>Your grade will be the average of the scores you get on </a:t>
            </a:r>
            <a:r>
              <a:rPr lang="en-US" sz="1800" u="sng" dirty="0">
                <a:solidFill>
                  <a:schemeClr val="tx1"/>
                </a:solidFill>
              </a:rPr>
              <a:t>8</a:t>
            </a:r>
            <a:r>
              <a:rPr lang="en-US" sz="1800" dirty="0">
                <a:solidFill>
                  <a:schemeClr val="tx1"/>
                </a:solidFill>
              </a:rPr>
              <a:t> </a:t>
            </a:r>
            <a:r>
              <a:rPr lang="en-US" sz="1800" b="1" dirty="0">
                <a:solidFill>
                  <a:schemeClr val="tx1"/>
                </a:solidFill>
              </a:rPr>
              <a:t>Reviews</a:t>
            </a:r>
            <a:r>
              <a:rPr lang="en-US" sz="1800" dirty="0">
                <a:solidFill>
                  <a:schemeClr val="tx1"/>
                </a:solidFill>
              </a:rPr>
              <a:t> that are available by clicking in the left menu on Assignments. </a:t>
            </a:r>
          </a:p>
          <a:p>
            <a:pPr marL="342900" indent="-342900" algn="l">
              <a:buClr>
                <a:srgbClr val="0070C0"/>
              </a:buClr>
              <a:buSzPct val="80000"/>
              <a:buFont typeface="Wingdings" pitchFamily="2" charset="2"/>
              <a:buChar char="u"/>
            </a:pPr>
            <a:r>
              <a:rPr lang="en-US" sz="1800" dirty="0">
                <a:solidFill>
                  <a:schemeClr val="tx1"/>
                </a:solidFill>
              </a:rPr>
              <a:t>Each Review has a due-date, but it is a </a:t>
            </a:r>
            <a:r>
              <a:rPr lang="en-US" sz="1800" i="1" dirty="0">
                <a:solidFill>
                  <a:schemeClr val="tx1"/>
                </a:solidFill>
              </a:rPr>
              <a:t>soft</a:t>
            </a:r>
            <a:r>
              <a:rPr lang="en-US" sz="1800" dirty="0">
                <a:solidFill>
                  <a:schemeClr val="tx1"/>
                </a:solidFill>
              </a:rPr>
              <a:t> due-date, meaning that it is ok to be late, but be sure to be finished by the end of the class.</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Reviews are not Quizzes</a:t>
            </a:r>
            <a:r>
              <a:rPr lang="en-US" sz="1800" dirty="0">
                <a:solidFill>
                  <a:schemeClr val="tx1"/>
                </a:solidFill>
              </a:rPr>
              <a:t>, but learning activities. You are welcome to research the answers any way you wish.</a:t>
            </a:r>
          </a:p>
          <a:p>
            <a:pPr marL="342900" indent="-342900" algn="l">
              <a:buClr>
                <a:srgbClr val="0070C0"/>
              </a:buClr>
              <a:buSzPct val="80000"/>
              <a:buFont typeface="Wingdings" pitchFamily="2" charset="2"/>
              <a:buChar char="u"/>
            </a:pPr>
            <a:r>
              <a:rPr lang="en-US" sz="1800" dirty="0">
                <a:solidFill>
                  <a:schemeClr val="tx1"/>
                </a:solidFill>
              </a:rPr>
              <a:t>In particular, I hope that you will raise any doubts you have about the correct answers in the </a:t>
            </a:r>
            <a:r>
              <a:rPr lang="en-US" sz="1800" b="1" dirty="0">
                <a:solidFill>
                  <a:schemeClr val="tx1"/>
                </a:solidFill>
              </a:rPr>
              <a:t>Discussions </a:t>
            </a:r>
            <a:r>
              <a:rPr lang="en-US" sz="1800" dirty="0">
                <a:solidFill>
                  <a:schemeClr val="tx1"/>
                </a:solidFill>
              </a:rPr>
              <a:t>so we can all discuss the questions.</a:t>
            </a:r>
          </a:p>
          <a:p>
            <a:pPr marL="342900" indent="-342900" algn="l">
              <a:buClr>
                <a:srgbClr val="0070C0"/>
              </a:buClr>
              <a:buSzPct val="80000"/>
              <a:buFont typeface="Wingdings" pitchFamily="2" charset="2"/>
              <a:buChar char="u"/>
            </a:pPr>
            <a:r>
              <a:rPr lang="en-US" sz="1800" dirty="0">
                <a:solidFill>
                  <a:schemeClr val="tx1"/>
                </a:solidFill>
              </a:rPr>
              <a:t>You can only submit each Review once, i.e., no re-submissions, so try to get the answers correct before you submit your Review.</a:t>
            </a:r>
          </a:p>
          <a:p>
            <a:pPr marL="342900" indent="-342900" algn="l">
              <a:buClr>
                <a:srgbClr val="0070C0"/>
              </a:buClr>
              <a:buSzPct val="80000"/>
              <a:buFont typeface="Wingdings" pitchFamily="2" charset="2"/>
              <a:buChar char="u"/>
            </a:pPr>
            <a:r>
              <a:rPr lang="en-US" sz="1800" dirty="0">
                <a:solidFill>
                  <a:schemeClr val="tx1"/>
                </a:solidFill>
              </a:rPr>
              <a:t>You can SAVE your Review many times before submitting it. Just be sure you like your answers before you SUBMIT.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90515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246930" cy="42883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_________</a:t>
            </a:r>
          </a:p>
          <a:p>
            <a:pPr marL="342900" indent="-342900" algn="l">
              <a:buClr>
                <a:srgbClr val="0070C0"/>
              </a:buClr>
              <a:buSzPct val="80000"/>
              <a:buFont typeface="Wingdings" pitchFamily="2" charset="2"/>
              <a:buChar char="u"/>
            </a:pPr>
            <a:r>
              <a:rPr lang="en-US" sz="1800" dirty="0">
                <a:solidFill>
                  <a:schemeClr val="tx1"/>
                </a:solidFill>
              </a:rPr>
              <a:t>You will receive a letter grade for the class unless you request otherwise.  See </a:t>
            </a:r>
            <a:r>
              <a:rPr lang="en-US" sz="1800" u="sng" dirty="0">
                <a:solidFill>
                  <a:schemeClr val="tx1"/>
                </a:solidFill>
                <a:hlinkClick r:id="rId2">
                  <a:extLst>
                    <a:ext uri="{A12FA001-AC4F-418D-AE19-62706E023703}">
                      <ahyp:hlinkClr xmlns:ahyp="http://schemas.microsoft.com/office/drawing/2018/hyperlinkcolor" val="tx"/>
                    </a:ext>
                  </a:extLst>
                </a:hlinkClick>
              </a:rPr>
              <a:t>https://www.ucsc-extension.edu/content/grading-and-credits</a:t>
            </a:r>
            <a:r>
              <a:rPr lang="en-US" sz="1800" dirty="0">
                <a:solidFill>
                  <a:schemeClr val="tx1"/>
                </a:solidFill>
              </a:rPr>
              <a:t> to see your options.  Note that requests must be made to </a:t>
            </a:r>
            <a:r>
              <a:rPr lang="en-US" sz="1800" u="sng" dirty="0">
                <a:solidFill>
                  <a:schemeClr val="tx1"/>
                </a:solidFill>
                <a:hlinkClick r:id="rId3">
                  <a:extLst>
                    <a:ext uri="{A12FA001-AC4F-418D-AE19-62706E023703}">
                      <ahyp:hlinkClr xmlns:ahyp="http://schemas.microsoft.com/office/drawing/2018/hyperlinkcolor" val="tx"/>
                    </a:ext>
                  </a:extLst>
                </a:hlinkClick>
              </a:rPr>
              <a:t>ExtensionGrades@ucsc.edu</a:t>
            </a:r>
            <a:r>
              <a:rPr lang="en-US" sz="1800" dirty="0">
                <a:solidFill>
                  <a:schemeClr val="tx1"/>
                </a:solidFill>
              </a:rPr>
              <a:t> before the last day of the class.  </a:t>
            </a:r>
          </a:p>
          <a:p>
            <a:pPr marL="342900" indent="-342900" algn="l">
              <a:buClr>
                <a:srgbClr val="0070C0"/>
              </a:buClr>
              <a:buSzPct val="80000"/>
              <a:buFont typeface="Wingdings" pitchFamily="2" charset="2"/>
              <a:buChar char="u"/>
            </a:pPr>
            <a:r>
              <a:rPr lang="en-US" sz="1800" dirty="0">
                <a:solidFill>
                  <a:schemeClr val="tx1"/>
                </a:solidFill>
              </a:rPr>
              <a:t>To Learn The Most From This Class</a:t>
            </a:r>
          </a:p>
          <a:p>
            <a:pPr marL="342900" indent="-342900" algn="l">
              <a:buClr>
                <a:srgbClr val="0070C0"/>
              </a:buClr>
              <a:buSzPct val="80000"/>
              <a:buFont typeface="Wingdings" pitchFamily="2" charset="2"/>
              <a:buChar char="u"/>
            </a:pPr>
            <a:r>
              <a:rPr lang="en-US" sz="1800" dirty="0">
                <a:solidFill>
                  <a:schemeClr val="tx1"/>
                </a:solidFill>
              </a:rPr>
              <a:t>You'll find that there are </a:t>
            </a:r>
            <a:r>
              <a:rPr lang="en-US" sz="1800" b="1" dirty="0">
                <a:solidFill>
                  <a:schemeClr val="tx1"/>
                </a:solidFill>
              </a:rPr>
              <a:t>4 optional programming</a:t>
            </a:r>
            <a:r>
              <a:rPr lang="en-US" sz="1800" dirty="0">
                <a:solidFill>
                  <a:schemeClr val="tx1"/>
                </a:solidFill>
              </a:rPr>
              <a:t> </a:t>
            </a:r>
            <a:r>
              <a:rPr lang="en-US" sz="1800" b="1" dirty="0">
                <a:solidFill>
                  <a:schemeClr val="tx1"/>
                </a:solidFill>
              </a:rPr>
              <a:t>Assignments</a:t>
            </a:r>
            <a:r>
              <a:rPr lang="en-US" sz="1800" dirty="0">
                <a:solidFill>
                  <a:schemeClr val="tx1"/>
                </a:solidFill>
              </a:rPr>
              <a:t>. These are not used to calculate your grade.</a:t>
            </a:r>
          </a:p>
          <a:p>
            <a:pPr marL="342900" indent="-342900" algn="l">
              <a:buClr>
                <a:srgbClr val="0070C0"/>
              </a:buClr>
              <a:buSzPct val="80000"/>
              <a:buFont typeface="Wingdings" pitchFamily="2" charset="2"/>
              <a:buChar char="u"/>
            </a:pPr>
            <a:r>
              <a:rPr lang="en-US" sz="1800" dirty="0">
                <a:solidFill>
                  <a:schemeClr val="tx1"/>
                </a:solidFill>
              </a:rPr>
              <a:t>However, to get the most from this class, and to become the best programmer that you can be, you do want to do the Assignments and submit them for critique.</a:t>
            </a:r>
          </a:p>
          <a:p>
            <a:pPr marL="342900" indent="-342900" algn="l">
              <a:buClr>
                <a:srgbClr val="0070C0"/>
              </a:buClr>
              <a:buSzPct val="80000"/>
              <a:buFont typeface="Wingdings" pitchFamily="2" charset="2"/>
              <a:buChar char="u"/>
            </a:pPr>
            <a:r>
              <a:rPr lang="en-US" sz="1800" dirty="0">
                <a:solidFill>
                  <a:schemeClr val="tx1"/>
                </a:solidFill>
              </a:rPr>
              <a:t>Don't worry too much about getting it all right.  You are here to learn. </a:t>
            </a:r>
          </a:p>
          <a:p>
            <a:pPr marL="342900" indent="-342900" algn="l">
              <a:buClr>
                <a:srgbClr val="0070C0"/>
              </a:buClr>
              <a:buSzPct val="80000"/>
              <a:buFont typeface="Wingdings" pitchFamily="2" charset="2"/>
              <a:buChar char="u"/>
            </a:pPr>
            <a:r>
              <a:rPr lang="en-US" sz="1800" dirty="0">
                <a:solidFill>
                  <a:schemeClr val="tx1"/>
                </a:solidFill>
              </a:rPr>
              <a:t>After you submit your Assignment, I'll critique it and return it and my solution will become available to you.  You can turn in your corrected Assignment if you'd like me to have another look at 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78944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246930" cy="443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Warning: You </a:t>
            </a:r>
            <a:r>
              <a:rPr lang="en-US" sz="1800" b="1" i="1" dirty="0">
                <a:solidFill>
                  <a:schemeClr val="tx1"/>
                </a:solidFill>
              </a:rPr>
              <a:t>must</a:t>
            </a:r>
            <a:r>
              <a:rPr lang="en-US" sz="1800" dirty="0">
                <a:solidFill>
                  <a:schemeClr val="tx1"/>
                </a:solidFill>
              </a:rPr>
              <a:t> follow the class style guide: </a:t>
            </a:r>
            <a:r>
              <a:rPr lang="en-US" sz="1800" b="1" dirty="0">
                <a:solidFill>
                  <a:schemeClr val="tx1"/>
                </a:solidFill>
              </a:rPr>
              <a:t>Style Guide For Assignments</a:t>
            </a:r>
            <a:r>
              <a:rPr lang="en-US" sz="1800" dirty="0">
                <a:solidFill>
                  <a:schemeClr val="tx1"/>
                </a:solidFill>
              </a:rPr>
              <a:t> in </a:t>
            </a:r>
            <a:r>
              <a:rPr lang="en-US" sz="1800" b="1" dirty="0">
                <a:solidFill>
                  <a:schemeClr val="tx1"/>
                </a:solidFill>
              </a:rPr>
              <a:t>Files</a:t>
            </a:r>
            <a:r>
              <a:rPr lang="en-US" sz="1800" dirty="0">
                <a:solidFill>
                  <a:schemeClr val="tx1"/>
                </a:solidFill>
              </a:rPr>
              <a:t>. If your code takes extra time for me to read because of meaningless identifiers, confusing capitalizations, etc., I'll just return it to you for you to try again on your Final submission.</a:t>
            </a:r>
          </a:p>
          <a:p>
            <a:pPr marL="342900" indent="-342900" algn="l">
              <a:buClr>
                <a:srgbClr val="0070C0"/>
              </a:buClr>
              <a:buSzPct val="80000"/>
              <a:buFont typeface="Wingdings" pitchFamily="2" charset="2"/>
              <a:buChar char="u"/>
            </a:pPr>
            <a:r>
              <a:rPr lang="en-US" sz="1800" dirty="0">
                <a:solidFill>
                  <a:schemeClr val="tx1"/>
                </a:solidFill>
              </a:rPr>
              <a:t>Also, you must turn your assignments in on time so that I can plan my schedule, and keep my work load consistent.</a:t>
            </a:r>
          </a:p>
          <a:p>
            <a:pPr marL="342900" indent="-342900" algn="l">
              <a:buClr>
                <a:srgbClr val="0070C0"/>
              </a:buClr>
              <a:buSzPct val="80000"/>
              <a:buFont typeface="Wingdings" pitchFamily="2" charset="2"/>
              <a:buChar char="u"/>
            </a:pPr>
            <a:r>
              <a:rPr lang="en-US" sz="1800" dirty="0">
                <a:solidFill>
                  <a:schemeClr val="tx1"/>
                </a:solidFill>
              </a:rPr>
              <a:t>Other Resources</a:t>
            </a:r>
          </a:p>
          <a:p>
            <a:pPr marL="342900" indent="-342900" algn="l">
              <a:buClr>
                <a:srgbClr val="0070C0"/>
              </a:buClr>
              <a:buSzPct val="80000"/>
              <a:buFont typeface="Wingdings" pitchFamily="2" charset="2"/>
              <a:buChar char="u"/>
            </a:pPr>
            <a:r>
              <a:rPr lang="en-US" sz="1800" dirty="0">
                <a:solidFill>
                  <a:schemeClr val="tx1"/>
                </a:solidFill>
              </a:rPr>
              <a:t>We provide the pdf's for each lab and quiz. To open the pdf's you'll need the password: </a:t>
            </a:r>
            <a:r>
              <a:rPr lang="en-US" sz="1800" b="1" i="1" u="sng" dirty="0">
                <a:solidFill>
                  <a:schemeClr val="tx1"/>
                </a:solidFill>
              </a:rPr>
              <a:t>rattle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Please print out each section so that you can make notes on it while you view the video for the section.</a:t>
            </a:r>
          </a:p>
          <a:p>
            <a:pPr marL="342900" indent="-342900" algn="l">
              <a:buClr>
                <a:srgbClr val="0070C0"/>
              </a:buClr>
              <a:buSzPct val="80000"/>
              <a:buFont typeface="Wingdings" pitchFamily="2" charset="2"/>
              <a:buChar char="u"/>
            </a:pPr>
            <a:r>
              <a:rPr lang="en-US" sz="1800" dirty="0">
                <a:solidFill>
                  <a:schemeClr val="tx1"/>
                </a:solidFill>
              </a:rPr>
              <a:t>We are all concerned about conserving our natural resources, even the renewable ones like trees. However, I'm sure that the tree you use to print the class materials will be honored to have been used for such an important purpose -- your education, and your future contributions to software development.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27353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8246930" cy="42163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If you check your options when you print, you will discover how to print the Lab on both sides of the paper.</a:t>
            </a:r>
          </a:p>
          <a:p>
            <a:pPr marL="342900" indent="-342900" algn="l">
              <a:buClr>
                <a:srgbClr val="0070C0"/>
              </a:buClr>
              <a:buSzPct val="80000"/>
              <a:buFont typeface="Wingdings" pitchFamily="2" charset="2"/>
              <a:buChar char="u"/>
            </a:pPr>
            <a:r>
              <a:rPr lang="en-US" sz="1800" dirty="0">
                <a:solidFill>
                  <a:schemeClr val="tx1"/>
                </a:solidFill>
              </a:rPr>
              <a:t>Ask on the Discussions if you need help with this.</a:t>
            </a:r>
          </a:p>
          <a:p>
            <a:pPr marL="342900" indent="-342900" algn="l">
              <a:buClr>
                <a:srgbClr val="0070C0"/>
              </a:buClr>
              <a:buSzPct val="80000"/>
              <a:buFont typeface="Wingdings" pitchFamily="2" charset="2"/>
              <a:buChar char="u"/>
            </a:pPr>
            <a:r>
              <a:rPr lang="en-US" sz="1800" dirty="0">
                <a:solidFill>
                  <a:schemeClr val="tx1"/>
                </a:solidFill>
              </a:rPr>
              <a:t>I expect to look at the Discussions at least every other day. If your question is not answered within 48 hours, please email me at </a:t>
            </a:r>
            <a:r>
              <a:rPr lang="en-US" sz="1800" u="sng" dirty="0">
                <a:solidFill>
                  <a:schemeClr val="tx1"/>
                </a:solidFill>
                <a:hlinkClick r:id="rId2">
                  <a:extLst>
                    <a:ext uri="{A12FA001-AC4F-418D-AE19-62706E023703}">
                      <ahyp:hlinkClr xmlns:ahyp="http://schemas.microsoft.com/office/drawing/2018/hyperlinkcolor" val="tx"/>
                    </a:ext>
                  </a:extLst>
                </a:hlinkClick>
              </a:rPr>
              <a:t>marilyn@pythontrainer.com</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 hope you enjoy this online class. </a:t>
            </a:r>
          </a:p>
          <a:p>
            <a:pPr marL="342900" indent="-342900" algn="l">
              <a:buClr>
                <a:srgbClr val="0070C0"/>
              </a:buClr>
              <a:buSzPct val="80000"/>
              <a:buFont typeface="Wingdings" pitchFamily="2" charset="2"/>
              <a:buChar char="u"/>
            </a:pPr>
            <a:r>
              <a:rPr lang="en-US" sz="1800" b="1" dirty="0">
                <a:solidFill>
                  <a:schemeClr val="tx1"/>
                </a:solidFill>
              </a:rPr>
              <a:t>To proceed:</a:t>
            </a:r>
          </a:p>
          <a:p>
            <a:pPr marL="342900" indent="-342900" algn="l">
              <a:buClr>
                <a:srgbClr val="0070C0"/>
              </a:buClr>
              <a:buSzPct val="80000"/>
              <a:buFont typeface="Wingdings" pitchFamily="2" charset="2"/>
              <a:buChar char="u"/>
            </a:pPr>
            <a:r>
              <a:rPr lang="en-US" sz="1800" dirty="0">
                <a:solidFill>
                  <a:schemeClr val="tx1"/>
                </a:solidFill>
              </a:rPr>
              <a:t>View the </a:t>
            </a:r>
            <a:r>
              <a:rPr lang="en-US" sz="1800" b="1" dirty="0">
                <a:solidFill>
                  <a:schemeClr val="tx1"/>
                </a:solidFill>
              </a:rPr>
              <a:t>Welcome</a:t>
            </a:r>
            <a:r>
              <a:rPr lang="en-US" sz="1800" dirty="0">
                <a:solidFill>
                  <a:schemeClr val="tx1"/>
                </a:solidFill>
              </a:rPr>
              <a:t> video</a:t>
            </a:r>
          </a:p>
          <a:p>
            <a:pPr marL="342900" indent="-342900" algn="l">
              <a:buClr>
                <a:srgbClr val="0070C0"/>
              </a:buClr>
              <a:buSzPct val="80000"/>
              <a:buFont typeface="Wingdings" pitchFamily="2" charset="2"/>
              <a:buChar char="u"/>
            </a:pPr>
            <a:r>
              <a:rPr lang="en-US" sz="1800" dirty="0">
                <a:solidFill>
                  <a:schemeClr val="tx1"/>
                </a:solidFill>
              </a:rPr>
              <a:t>Click on </a:t>
            </a:r>
            <a:r>
              <a:rPr lang="en-US" sz="1800" b="1" dirty="0">
                <a:solidFill>
                  <a:schemeClr val="tx1"/>
                </a:solidFill>
              </a:rPr>
              <a:t>Modules</a:t>
            </a:r>
            <a:r>
              <a:rPr lang="en-US" sz="1800" dirty="0">
                <a:solidFill>
                  <a:schemeClr val="tx1"/>
                </a:solidFill>
              </a:rPr>
              <a:t> to begin Lab 1</a:t>
            </a:r>
          </a:p>
          <a:p>
            <a:pPr marL="342900" indent="-342900" algn="l">
              <a:buClr>
                <a:srgbClr val="0070C0"/>
              </a:buClr>
              <a:buSzPct val="80000"/>
              <a:buFont typeface="Wingdings" pitchFamily="2" charset="2"/>
              <a:buChar char="u"/>
            </a:pPr>
            <a:r>
              <a:rPr lang="en-US" sz="1800" dirty="0">
                <a:solidFill>
                  <a:schemeClr val="tx1"/>
                </a:solidFill>
              </a:rPr>
              <a:t>Print Lab_01_Output.pdf. You'll need the password: </a:t>
            </a:r>
            <a:r>
              <a:rPr lang="en-US" sz="1800" b="1" i="1" dirty="0">
                <a:solidFill>
                  <a:schemeClr val="tx1"/>
                </a:solidFill>
              </a:rPr>
              <a:t>rattle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Use </a:t>
            </a:r>
            <a:r>
              <a:rPr lang="en-US" sz="1800" b="1" dirty="0">
                <a:solidFill>
                  <a:schemeClr val="tx1"/>
                </a:solidFill>
              </a:rPr>
              <a:t>Discussions</a:t>
            </a:r>
            <a:r>
              <a:rPr lang="en-US" sz="1800" dirty="0">
                <a:solidFill>
                  <a:schemeClr val="tx1"/>
                </a:solidFill>
              </a:rPr>
              <a:t> to communicate with your colleagues and me about any Python issues, or questions about Reviews and Assignments.</a:t>
            </a:r>
          </a:p>
          <a:p>
            <a:pPr marL="342900" indent="-342900" algn="l">
              <a:buClr>
                <a:srgbClr val="0070C0"/>
              </a:buClr>
              <a:buSzPct val="80000"/>
              <a:buFont typeface="Wingdings" pitchFamily="2" charset="2"/>
              <a:buChar char="u"/>
            </a:pPr>
            <a:r>
              <a:rPr lang="en-US" sz="1800" dirty="0">
                <a:solidFill>
                  <a:schemeClr val="tx1"/>
                </a:solidFill>
              </a:rPr>
              <a:t>Please use the </a:t>
            </a:r>
            <a:r>
              <a:rPr lang="en-US" sz="1800" b="1" dirty="0">
                <a:solidFill>
                  <a:schemeClr val="tx1"/>
                </a:solidFill>
              </a:rPr>
              <a:t>Inbox</a:t>
            </a:r>
            <a:r>
              <a:rPr lang="en-US" sz="1800" dirty="0">
                <a:solidFill>
                  <a:schemeClr val="tx1"/>
                </a:solidFill>
              </a:rPr>
              <a:t> for personnel and administration issues only.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62833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2019/6/13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315</Words>
  <Application>Microsoft Office PowerPoint</Application>
  <PresentationFormat>On-screen Show (4:3)</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1 Introduction</vt:lpstr>
      <vt:lpstr>1 Python Introduction</vt:lpstr>
      <vt:lpstr>1 Python Introduction</vt:lpstr>
      <vt:lpstr>1 Python Introduction</vt:lpstr>
      <vt:lpstr>1 Python Introduction</vt:lpstr>
      <vt:lpstr>1 Python Introduction</vt:lpstr>
      <vt:lpstr>1 Python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282</cp:revision>
  <dcterms:created xsi:type="dcterms:W3CDTF">2018-09-28T16:40:41Z</dcterms:created>
  <dcterms:modified xsi:type="dcterms:W3CDTF">2019-06-14T05:10:13Z</dcterms:modified>
</cp:coreProperties>
</file>