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66" r:id="rId4"/>
    <p:sldId id="264" r:id="rId5"/>
    <p:sldId id="267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6" autoAdjust="0"/>
    <p:restoredTop sz="94660"/>
  </p:normalViewPr>
  <p:slideViewPr>
    <p:cSldViewPr>
      <p:cViewPr>
        <p:scale>
          <a:sx n="96" d="100"/>
          <a:sy n="96" d="100"/>
        </p:scale>
        <p:origin x="144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csc-extension.edu/certificate-program/offering/python-programmer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csc-extension.edu/certificate-program/offering/python-programm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_game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en.wikipedia.org/wiki/Phrasal_templat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csc-extension.edu/certificate-program/offering/python-programmers" TargetMode="External"/><Relationship Id="rId5" Type="http://schemas.openxmlformats.org/officeDocument/2006/relationships/hyperlink" Target="https://en.wikipedia.org/wiki/Pastime" TargetMode="External"/><Relationship Id="rId4" Type="http://schemas.openxmlformats.org/officeDocument/2006/relationships/hyperlink" Target="https://en.wikipedia.org/wiki/Party_gam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er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0602 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B11D62-40C5-4057-B97B-814FE878D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34" y="1372852"/>
            <a:ext cx="4795825" cy="48644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0602.3 lab13_3.py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091065" cy="28482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Lab13_3.py: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DealHand</a:t>
            </a:r>
            <a:r>
              <a:rPr lang="en-US" sz="1800" dirty="0">
                <a:solidFill>
                  <a:schemeClr val="tx1"/>
                </a:solidFill>
              </a:rPr>
              <a:t>: We have empty hand and get Card Generator around and around to get the card into the hand.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DealGame</a:t>
            </a:r>
            <a:r>
              <a:rPr lang="en-US" sz="1800" dirty="0">
                <a:solidFill>
                  <a:schemeClr val="tx1"/>
                </a:solidFill>
              </a:rPr>
              <a:t>: Each game contains several player hands.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C0FB76-2079-46CA-8992-EC46C13168B7}"/>
              </a:ext>
            </a:extLst>
          </p:cNvPr>
          <p:cNvSpPr/>
          <p:nvPr/>
        </p:nvSpPr>
        <p:spPr>
          <a:xfrm>
            <a:off x="4745662" y="2348880"/>
            <a:ext cx="3642762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4D5DC9-FDFD-4209-8651-7EE33DC3FC54}"/>
              </a:ext>
            </a:extLst>
          </p:cNvPr>
          <p:cNvSpPr/>
          <p:nvPr/>
        </p:nvSpPr>
        <p:spPr>
          <a:xfrm>
            <a:off x="4715304" y="4437112"/>
            <a:ext cx="3642762" cy="1048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1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D931156-26F2-41A3-932F-83DB77C5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22618"/>
            <a:ext cx="2714625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B65AF0-C986-45EF-BB42-DE33A418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3" y="3052062"/>
            <a:ext cx="5461911" cy="33042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0602.3 lab13_3.py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90946" cy="140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Lab13_3.py: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DealGame</a:t>
            </a:r>
            <a:r>
              <a:rPr lang="en-US" sz="1800" dirty="0">
                <a:solidFill>
                  <a:schemeClr val="tx1"/>
                </a:solidFill>
              </a:rPr>
              <a:t>(): No of Players = 4, No of cards = 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DealGame</a:t>
            </a:r>
            <a:r>
              <a:rPr lang="en-US" sz="1800" dirty="0">
                <a:solidFill>
                  <a:schemeClr val="tx1"/>
                </a:solidFill>
              </a:rPr>
              <a:t>(6, 3): 6 Players, 3 cards.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DealFame</a:t>
            </a:r>
            <a:r>
              <a:rPr lang="en-US" sz="1800" dirty="0">
                <a:solidFill>
                  <a:schemeClr val="tx1"/>
                </a:solidFill>
              </a:rPr>
              <a:t> (11): 11 players, cards =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4D5DC9-FDFD-4209-8651-7EE33DC3FC54}"/>
              </a:ext>
            </a:extLst>
          </p:cNvPr>
          <p:cNvSpPr/>
          <p:nvPr/>
        </p:nvSpPr>
        <p:spPr>
          <a:xfrm>
            <a:off x="1059932" y="3421112"/>
            <a:ext cx="2111893" cy="1232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0602.4 lab13_4.py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3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0602.4 lab13_4.py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9094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Lab13_4.py: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81809DC9-42AB-42CD-BE32-0EFD4D1FDABB}"/>
              </a:ext>
            </a:extLst>
          </p:cNvPr>
          <p:cNvSpPr txBox="1">
            <a:spLocks/>
          </p:cNvSpPr>
          <p:nvPr/>
        </p:nvSpPr>
        <p:spPr>
          <a:xfrm>
            <a:off x="847826" y="2033174"/>
            <a:ext cx="2500038" cy="16118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 </a:t>
            </a:r>
            <a:r>
              <a:rPr lang="en-US" sz="1800" dirty="0" err="1">
                <a:solidFill>
                  <a:schemeClr val="tx1"/>
                </a:solidFill>
              </a:rPr>
              <a:t>LogIt</a:t>
            </a:r>
            <a:r>
              <a:rPr lang="en-US" sz="1800" dirty="0">
                <a:solidFill>
                  <a:schemeClr val="tx1"/>
                </a:solidFill>
              </a:rPr>
              <a:t> ():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(…)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@</a:t>
            </a:r>
            <a:r>
              <a:rPr lang="en-US" sz="1800" dirty="0" err="1">
                <a:solidFill>
                  <a:schemeClr val="tx1"/>
                </a:solidFill>
              </a:rPr>
              <a:t>LogIt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 Lott():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(…)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C9B2223-8B8E-4FB8-9C4A-6694F607DEE2}"/>
              </a:ext>
            </a:extLst>
          </p:cNvPr>
          <p:cNvSpPr txBox="1">
            <a:spLocks/>
          </p:cNvSpPr>
          <p:nvPr/>
        </p:nvSpPr>
        <p:spPr>
          <a:xfrm>
            <a:off x="4739680" y="1954584"/>
            <a:ext cx="2880320" cy="17690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 </a:t>
            </a:r>
            <a:r>
              <a:rPr lang="en-US" sz="1800" dirty="0" err="1">
                <a:solidFill>
                  <a:schemeClr val="tx1"/>
                </a:solidFill>
              </a:rPr>
              <a:t>LogIt</a:t>
            </a:r>
            <a:r>
              <a:rPr lang="en-US" sz="1800" dirty="0">
                <a:solidFill>
                  <a:schemeClr val="tx1"/>
                </a:solidFill>
              </a:rPr>
              <a:t> ():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 (…)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 Lott():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print(…)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Lott =</a:t>
            </a:r>
            <a:r>
              <a:rPr lang="en-US" sz="1800" dirty="0" err="1">
                <a:solidFill>
                  <a:schemeClr val="tx1"/>
                </a:solidFill>
              </a:rPr>
              <a:t>LogIt</a:t>
            </a:r>
            <a:r>
              <a:rPr lang="en-US" sz="1800" dirty="0">
                <a:solidFill>
                  <a:schemeClr val="tx1"/>
                </a:solidFill>
              </a:rPr>
              <a:t>(Lott)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4AC3C1-5C21-4ADC-BB0B-F8D1EC3DDC55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699792" y="2970386"/>
            <a:ext cx="2420076" cy="38660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BC7FB51-8EB3-4986-BD96-53979DA4A0C4}"/>
              </a:ext>
            </a:extLst>
          </p:cNvPr>
          <p:cNvSpPr/>
          <p:nvPr/>
        </p:nvSpPr>
        <p:spPr>
          <a:xfrm>
            <a:off x="1214264" y="3068960"/>
            <a:ext cx="148552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C4037E-61F5-4899-B2A6-4E6EA2188D4C}"/>
              </a:ext>
            </a:extLst>
          </p:cNvPr>
          <p:cNvSpPr/>
          <p:nvPr/>
        </p:nvSpPr>
        <p:spPr>
          <a:xfrm>
            <a:off x="5119868" y="2655787"/>
            <a:ext cx="1756387" cy="6291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0754D5-1BC6-477C-89A8-BD9FC75C0120}"/>
              </a:ext>
            </a:extLst>
          </p:cNvPr>
          <p:cNvSpPr/>
          <p:nvPr/>
        </p:nvSpPr>
        <p:spPr>
          <a:xfrm>
            <a:off x="5652120" y="3313730"/>
            <a:ext cx="576064" cy="285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C629B3-8D2A-49AC-A09B-8889065019D2}"/>
              </a:ext>
            </a:extLst>
          </p:cNvPr>
          <p:cNvSpPr/>
          <p:nvPr/>
        </p:nvSpPr>
        <p:spPr>
          <a:xfrm>
            <a:off x="1214265" y="2768734"/>
            <a:ext cx="837455" cy="285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3938F-F82C-46DE-8549-E1772C2CEE90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2051720" y="2911661"/>
            <a:ext cx="3600400" cy="5449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8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0602.4 lab13_4.py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4538263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Lab13_4.py: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4E25A-C443-4E36-82FA-9F70481A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158305"/>
            <a:ext cx="3286453" cy="52030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BEA6F-1B09-4961-AA1D-193040C90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50" y="1979378"/>
            <a:ext cx="4539548" cy="24443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5813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0602.5 shelve_dictionary.py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9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0602.5 shelve_dictionary.py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759885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Shelve_dictionary.py: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B70980-E0AE-490F-AC16-3F19386F2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52512"/>
            <a:ext cx="559117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9367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0602.5 shelve_dictionary.py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710427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Shelve_dictionary.py: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26745-9872-417B-8614-5D0B4071B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357" y="1293834"/>
            <a:ext cx="4240110" cy="50625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17839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0602.6 greeting1-7.py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0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0602.6 greeting1.py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2486291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greeting1.py: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595C4-1046-4C5A-9256-B5F67CE0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962" y="1320484"/>
            <a:ext cx="4727996" cy="50358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DB8713-095E-4F4B-8AF9-CB47BF0595B2}"/>
              </a:ext>
            </a:extLst>
          </p:cNvPr>
          <p:cNvSpPr/>
          <p:nvPr/>
        </p:nvSpPr>
        <p:spPr>
          <a:xfrm>
            <a:off x="4572000" y="3687826"/>
            <a:ext cx="432048" cy="3172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4ECE063F-1ABB-4C5B-9B22-348FD51CF520}"/>
              </a:ext>
            </a:extLst>
          </p:cNvPr>
          <p:cNvSpPr txBox="1">
            <a:spLocks/>
          </p:cNvSpPr>
          <p:nvPr/>
        </p:nvSpPr>
        <p:spPr>
          <a:xfrm>
            <a:off x="501533" y="2204864"/>
            <a:ext cx="3206371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Greeter is the namespace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33852-F15E-44F3-AB93-AADC9AB802A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707904" y="2404172"/>
            <a:ext cx="864096" cy="14422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副標題 2">
            <a:extLst>
              <a:ext uri="{FF2B5EF4-FFF2-40B4-BE49-F238E27FC236}">
                <a16:creationId xmlns:a16="http://schemas.microsoft.com/office/drawing/2014/main" id="{C627CE8B-0DCB-4039-9AC2-FF325202F518}"/>
              </a:ext>
            </a:extLst>
          </p:cNvPr>
          <p:cNvSpPr txBox="1">
            <a:spLocks/>
          </p:cNvSpPr>
          <p:nvPr/>
        </p:nvSpPr>
        <p:spPr>
          <a:xfrm>
            <a:off x="501533" y="4741860"/>
            <a:ext cx="3206371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x.Greet</a:t>
            </a:r>
            <a:r>
              <a:rPr lang="en-US" sz="1800" dirty="0">
                <a:solidFill>
                  <a:schemeClr val="tx1"/>
                </a:solidFill>
              </a:rPr>
              <a:t> is the object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99C3B1-2149-4029-B182-1492E7C66173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 flipV="1">
            <a:off x="3707904" y="3573016"/>
            <a:ext cx="3384376" cy="1368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38A76-F6F8-45F5-8D75-BE6D851BA354}"/>
              </a:ext>
            </a:extLst>
          </p:cNvPr>
          <p:cNvSpPr/>
          <p:nvPr/>
        </p:nvSpPr>
        <p:spPr>
          <a:xfrm>
            <a:off x="6876256" y="3429000"/>
            <a:ext cx="43204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B14291-E4ED-407E-B183-8BAF3A5DA9FF}"/>
              </a:ext>
            </a:extLst>
          </p:cNvPr>
          <p:cNvSpPr/>
          <p:nvPr/>
        </p:nvSpPr>
        <p:spPr>
          <a:xfrm>
            <a:off x="4752020" y="2379970"/>
            <a:ext cx="612068" cy="2569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556BAF-FE64-4957-8F98-7DAFA0D366C8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3707904" y="2404172"/>
            <a:ext cx="1044116" cy="1042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 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69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Module: Shelve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Inheritance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 Variable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0602.6 greeting2.py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2486291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greeting2.py: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034AE2-70B6-4D17-90FE-F256848CD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309" y="1163320"/>
            <a:ext cx="3623737" cy="55618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2987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0602.6 greeting3.py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494403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greeting3.py: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Error in Greeter(). Argument not match.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1F5B1-2F65-449A-823B-A662B6BB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46" y="1160751"/>
            <a:ext cx="3965063" cy="55998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62CD10-0112-46CD-9D1B-1B1C276B6219}"/>
              </a:ext>
            </a:extLst>
          </p:cNvPr>
          <p:cNvSpPr/>
          <p:nvPr/>
        </p:nvSpPr>
        <p:spPr>
          <a:xfrm>
            <a:off x="4583074" y="4077072"/>
            <a:ext cx="266429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DC527-0CF5-4380-B5B6-109CDB29A41B}"/>
              </a:ext>
            </a:extLst>
          </p:cNvPr>
          <p:cNvSpPr/>
          <p:nvPr/>
        </p:nvSpPr>
        <p:spPr>
          <a:xfrm>
            <a:off x="5868145" y="2528062"/>
            <a:ext cx="504056" cy="1808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18194F-ECFB-4FC2-8478-38C7E1868D96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915222" y="2708920"/>
            <a:ext cx="204951" cy="1368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40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0B8AC-AF5E-4FEE-9FF4-02B43635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282618"/>
            <a:ext cx="3681537" cy="52758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0602.6 greeting4.py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494403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greeting4.py: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Inherit the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2CD10-0112-46CD-9D1B-1B1C276B6219}"/>
              </a:ext>
            </a:extLst>
          </p:cNvPr>
          <p:cNvSpPr/>
          <p:nvPr/>
        </p:nvSpPr>
        <p:spPr>
          <a:xfrm>
            <a:off x="4427985" y="2839185"/>
            <a:ext cx="2952327" cy="11658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9E6F5-46C7-4372-8386-AFD20B5852CB}"/>
              </a:ext>
            </a:extLst>
          </p:cNvPr>
          <p:cNvSpPr/>
          <p:nvPr/>
        </p:nvSpPr>
        <p:spPr>
          <a:xfrm>
            <a:off x="4427985" y="2204865"/>
            <a:ext cx="1728191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76CA10-DA54-4FAC-808C-AE8A8B6AFC38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5292081" y="2492897"/>
            <a:ext cx="612068" cy="3462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16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934382-A95B-4467-ABBE-3A024072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54" y="1383460"/>
            <a:ext cx="3689211" cy="52432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0602.6 greeting5.py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494403" cy="126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greeting5.py: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Greeter.Greet</a:t>
            </a:r>
            <a:r>
              <a:rPr lang="en-US" sz="1800" dirty="0">
                <a:solidFill>
                  <a:schemeClr val="tx1"/>
                </a:solidFill>
              </a:rPr>
              <a:t>(): namespace for class itself and get the member function Greet().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2CD10-0112-46CD-9D1B-1B1C276B6219}"/>
              </a:ext>
            </a:extLst>
          </p:cNvPr>
          <p:cNvSpPr/>
          <p:nvPr/>
        </p:nvSpPr>
        <p:spPr>
          <a:xfrm>
            <a:off x="5076056" y="4149080"/>
            <a:ext cx="1224136" cy="404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420FBA-EF6E-465A-8788-F966AC171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02688"/>
            <a:ext cx="3213914" cy="40214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0602.6 greeting7.py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8185267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greeting.py: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Multiple Inheritance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383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0602.6 greeting7.py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4646531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greeting.py: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Multiple Inheritance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0825A4-BF22-4773-8F26-22580D53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7" y="2198372"/>
            <a:ext cx="2955861" cy="40779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3768599-A186-4E54-9F59-DEC4CE4CC414}"/>
              </a:ext>
            </a:extLst>
          </p:cNvPr>
          <p:cNvSpPr/>
          <p:nvPr/>
        </p:nvSpPr>
        <p:spPr>
          <a:xfrm>
            <a:off x="3943294" y="4158141"/>
            <a:ext cx="1944216" cy="404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GuruNameGreeter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13878-B47E-4094-920B-697EB28A834A}"/>
              </a:ext>
            </a:extLst>
          </p:cNvPr>
          <p:cNvSpPr/>
          <p:nvPr/>
        </p:nvSpPr>
        <p:spPr>
          <a:xfrm>
            <a:off x="5123983" y="3149272"/>
            <a:ext cx="936104" cy="404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Guru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04AFFF-34A9-412E-AB7F-96B69517FF11}"/>
              </a:ext>
            </a:extLst>
          </p:cNvPr>
          <p:cNvSpPr/>
          <p:nvPr/>
        </p:nvSpPr>
        <p:spPr>
          <a:xfrm>
            <a:off x="6364288" y="3149272"/>
            <a:ext cx="1466606" cy="404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NameGreeter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939688-ED65-4A7E-B080-1E45D915FBD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4915402" y="3553518"/>
            <a:ext cx="2182189" cy="6046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039F28-73DD-4F12-B5D7-E54034233061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4915402" y="3553518"/>
            <a:ext cx="676633" cy="6046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B05A362-0330-42FC-A892-976976214BA9}"/>
              </a:ext>
            </a:extLst>
          </p:cNvPr>
          <p:cNvSpPr/>
          <p:nvPr/>
        </p:nvSpPr>
        <p:spPr>
          <a:xfrm>
            <a:off x="6099020" y="4152023"/>
            <a:ext cx="1944216" cy="404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NameGreeterGuru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4CA76A-3C4F-4A19-B1DF-088282F1578A}"/>
              </a:ext>
            </a:extLst>
          </p:cNvPr>
          <p:cNvSpPr/>
          <p:nvPr/>
        </p:nvSpPr>
        <p:spPr>
          <a:xfrm>
            <a:off x="6732240" y="2348880"/>
            <a:ext cx="972108" cy="404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Greeter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7A392F-AC18-42E0-B114-07B525A5508F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V="1">
            <a:off x="7097591" y="2753126"/>
            <a:ext cx="120703" cy="396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C53673-2634-4AE1-81C0-8A3EA619DE83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V="1">
            <a:off x="7071128" y="3553518"/>
            <a:ext cx="26463" cy="598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BBD5CB-11C4-48AA-BE69-71AB1FB2B883}"/>
              </a:ext>
            </a:extLst>
          </p:cNvPr>
          <p:cNvCxnSpPr>
            <a:cxnSpLocks/>
            <a:stCxn id="24" idx="0"/>
            <a:endCxn id="14" idx="2"/>
          </p:cNvCxnSpPr>
          <p:nvPr/>
        </p:nvCxnSpPr>
        <p:spPr>
          <a:xfrm flipH="1" flipV="1">
            <a:off x="5592035" y="3553518"/>
            <a:ext cx="1479093" cy="598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93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0602.6 greeting7.py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8030907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greeting.py: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Multiple Inheritance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8475CC-7B5A-496D-AB1A-663E543F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2138727"/>
            <a:ext cx="6652099" cy="42176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89466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0602.6 greeting7.py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7886891" cy="615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greeting.py: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Multiple Inheritance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DB52C-ED0F-43B4-85D8-01B0B193E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122513"/>
            <a:ext cx="4536504" cy="42480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1156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0602.7 Qui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6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8C17CDA-D728-4305-BAE5-7E79B9D57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56" y="1921261"/>
            <a:ext cx="3667032" cy="36771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6676CE-26A8-4A94-B256-0995A107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97" y="2709291"/>
            <a:ext cx="4611206" cy="22288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0602.7 quiz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7886891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Predict the output: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7591A-1FF4-454E-B919-9442DB1949A3}"/>
              </a:ext>
            </a:extLst>
          </p:cNvPr>
          <p:cNvSpPr/>
          <p:nvPr/>
        </p:nvSpPr>
        <p:spPr>
          <a:xfrm>
            <a:off x="4247597" y="2908314"/>
            <a:ext cx="2278579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EEAD1-4E9C-4A6A-BB77-1DD9AA459CD7}"/>
              </a:ext>
            </a:extLst>
          </p:cNvPr>
          <p:cNvSpPr/>
          <p:nvPr/>
        </p:nvSpPr>
        <p:spPr>
          <a:xfrm>
            <a:off x="534651" y="2184020"/>
            <a:ext cx="2880320" cy="10505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0CF8FC-120D-4153-9E90-DE8FD49D647F}"/>
              </a:ext>
            </a:extLst>
          </p:cNvPr>
          <p:cNvSpPr/>
          <p:nvPr/>
        </p:nvSpPr>
        <p:spPr>
          <a:xfrm>
            <a:off x="501533" y="3276967"/>
            <a:ext cx="2821526" cy="15201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91471-A495-4FC5-84FE-A2BE213645B9}"/>
              </a:ext>
            </a:extLst>
          </p:cNvPr>
          <p:cNvSpPr/>
          <p:nvPr/>
        </p:nvSpPr>
        <p:spPr>
          <a:xfrm>
            <a:off x="4266875" y="3511696"/>
            <a:ext cx="3502715" cy="7132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0207B0-8BEE-4826-9C34-96D9AFE52D69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414971" y="2709292"/>
            <a:ext cx="832626" cy="4870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8E9E09-47EC-42CB-A705-F25ABDCE99E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323059" y="3868313"/>
            <a:ext cx="943816" cy="168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72A2945-4C83-49FB-AEAD-C950C1225EDA}"/>
              </a:ext>
            </a:extLst>
          </p:cNvPr>
          <p:cNvSpPr/>
          <p:nvPr/>
        </p:nvSpPr>
        <p:spPr>
          <a:xfrm>
            <a:off x="4266875" y="4252247"/>
            <a:ext cx="3085457" cy="7132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BC1302-5373-43B6-AF59-8121922438AB}"/>
              </a:ext>
            </a:extLst>
          </p:cNvPr>
          <p:cNvSpPr/>
          <p:nvPr/>
        </p:nvSpPr>
        <p:spPr>
          <a:xfrm>
            <a:off x="501532" y="4839557"/>
            <a:ext cx="3633955" cy="7708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9055A5-29C6-4D95-A440-7E655A606F2D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4135487" y="4608864"/>
            <a:ext cx="131388" cy="6161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8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0602.1 lab13_1.py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0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0602.1 lab13_1.py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4574522" cy="28232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Lab13_1.py: Python’s C style 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argument is the format.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format is a tuple passed from calling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 style 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style has extra space.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EE6C7-20B8-496F-BB9F-846FA8E7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344" y="1409769"/>
            <a:ext cx="3310456" cy="4797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E3B3AF-1A45-417C-B1C9-6000425D38B4}"/>
              </a:ext>
            </a:extLst>
          </p:cNvPr>
          <p:cNvSpPr/>
          <p:nvPr/>
        </p:nvSpPr>
        <p:spPr>
          <a:xfrm>
            <a:off x="5508104" y="2132856"/>
            <a:ext cx="317869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4C82E-CFE8-4248-91D1-8428EC3C6C02}"/>
              </a:ext>
            </a:extLst>
          </p:cNvPr>
          <p:cNvSpPr/>
          <p:nvPr/>
        </p:nvSpPr>
        <p:spPr>
          <a:xfrm>
            <a:off x="827584" y="2924946"/>
            <a:ext cx="4034123" cy="304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76F80F-2860-4E35-AAE4-D95DDA6884E6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4861707" y="2384884"/>
            <a:ext cx="646397" cy="6924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D5CF190-50D4-44BA-BE8E-CDE7213B47CE}"/>
              </a:ext>
            </a:extLst>
          </p:cNvPr>
          <p:cNvSpPr/>
          <p:nvPr/>
        </p:nvSpPr>
        <p:spPr>
          <a:xfrm>
            <a:off x="827584" y="3229693"/>
            <a:ext cx="4034123" cy="3986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11470C-1217-44D6-B1E4-1E275B4C2EC2}"/>
              </a:ext>
            </a:extLst>
          </p:cNvPr>
          <p:cNvSpPr/>
          <p:nvPr/>
        </p:nvSpPr>
        <p:spPr>
          <a:xfrm>
            <a:off x="5508104" y="2722693"/>
            <a:ext cx="317869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ED98A0-22C9-4939-A7DC-AD0D5089B0F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4861707" y="2974721"/>
            <a:ext cx="646397" cy="4542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20368B-8159-4BC9-87EA-31CC0CBEE666}"/>
              </a:ext>
            </a:extLst>
          </p:cNvPr>
          <p:cNvSpPr/>
          <p:nvPr/>
        </p:nvSpPr>
        <p:spPr>
          <a:xfrm>
            <a:off x="5652120" y="5196203"/>
            <a:ext cx="432048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856C40-353A-41AF-BA6A-790D2734177B}"/>
              </a:ext>
            </a:extLst>
          </p:cNvPr>
          <p:cNvSpPr/>
          <p:nvPr/>
        </p:nvSpPr>
        <p:spPr>
          <a:xfrm>
            <a:off x="5652120" y="5705279"/>
            <a:ext cx="432048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71C4BE-AF9B-4EC9-B2D1-529E7C47FA2B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4861707" y="3429000"/>
            <a:ext cx="790413" cy="2402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7D247C-8B87-4284-94E5-BA3DBEB40597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4861707" y="3077320"/>
            <a:ext cx="790413" cy="22448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8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0602.2 lab13_2.py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6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0602.2 lab13_2.py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4070466" cy="37843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Lab13_2.py: </a:t>
            </a:r>
            <a:r>
              <a:rPr lang="en-US" sz="1800" b="1" dirty="0">
                <a:solidFill>
                  <a:schemeClr val="tx1"/>
                </a:solidFill>
              </a:rPr>
              <a:t>Mad Libs</a:t>
            </a:r>
            <a:r>
              <a:rPr lang="en-US" sz="1800" dirty="0">
                <a:solidFill>
                  <a:schemeClr val="tx1"/>
                </a:solidFill>
              </a:rPr>
              <a:t> is a </a:t>
            </a:r>
            <a:r>
              <a:rPr lang="en-US" sz="1800" dirty="0">
                <a:solidFill>
                  <a:schemeClr val="tx1"/>
                </a:solidFill>
                <a:hlinkClick r:id="rId2" tooltip="Phrasal templ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phrasal template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>
                <a:solidFill>
                  <a:schemeClr val="tx1"/>
                </a:solidFill>
                <a:hlinkClick r:id="rId3" tooltip="Word ga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 game</a:t>
            </a:r>
            <a:r>
              <a:rPr lang="en-US" sz="1800" dirty="0">
                <a:solidFill>
                  <a:schemeClr val="tx1"/>
                </a:solidFill>
              </a:rPr>
              <a:t> where one player prompts others for a list of words to substitute for blanks in a story, before reading the – often comical or nonsensical – story aloud.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game is frequently played as a </a:t>
            </a:r>
            <a:r>
              <a:rPr lang="en-US" sz="1800" dirty="0">
                <a:solidFill>
                  <a:schemeClr val="tx1"/>
                </a:solidFill>
                <a:hlinkClick r:id="rId4" tooltip="Party ga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party game</a:t>
            </a:r>
            <a:r>
              <a:rPr lang="en-US" sz="1800" dirty="0">
                <a:solidFill>
                  <a:schemeClr val="tx1"/>
                </a:solidFill>
              </a:rPr>
              <a:t> or as a </a:t>
            </a:r>
            <a:r>
              <a:rPr lang="en-US" sz="1800" dirty="0">
                <a:solidFill>
                  <a:schemeClr val="tx1"/>
                </a:solidFill>
                <a:hlinkClick r:id="rId5" tooltip="Pas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pastime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game was invented in the United States, and more than 110 million copies of </a:t>
            </a:r>
            <a:r>
              <a:rPr lang="en-US" sz="1800" i="1" dirty="0">
                <a:solidFill>
                  <a:schemeClr val="tx1"/>
                </a:solidFill>
              </a:rPr>
              <a:t>Mad Libs</a:t>
            </a:r>
            <a:r>
              <a:rPr lang="en-US" sz="1800" dirty="0">
                <a:solidFill>
                  <a:schemeClr val="tx1"/>
                </a:solidFill>
              </a:rPr>
              <a:t> books have been sold since the series was first published in 1958.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6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E9ED03-0AC2-46C0-9297-86D3F7994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379" y="1382690"/>
            <a:ext cx="3778021" cy="47542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757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899FA6-2C64-4D55-9F9D-2E8EF36F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45" y="1405441"/>
            <a:ext cx="3878040" cy="52924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0602.2 lab13_2.py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070466" cy="5910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Lab13_2.py: Use the format to replace the dictionary output.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C0FB76-2079-46CA-8992-EC46C13168B7}"/>
              </a:ext>
            </a:extLst>
          </p:cNvPr>
          <p:cNvSpPr/>
          <p:nvPr/>
        </p:nvSpPr>
        <p:spPr>
          <a:xfrm>
            <a:off x="5580112" y="4581128"/>
            <a:ext cx="12961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0602.3 lab13_3.py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9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8C9FBB-DC17-40EC-A6BC-D98D6133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85" y="1401281"/>
            <a:ext cx="4087416" cy="50609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0602.3 lab13_3.py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070466" cy="11920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Lab13_3.py: Use generator to Deal Card Game.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GetCards</a:t>
            </a:r>
            <a:r>
              <a:rPr lang="en-US" sz="1800" dirty="0">
                <a:solidFill>
                  <a:schemeClr val="tx1"/>
                </a:solidFill>
              </a:rPr>
              <a:t>() function is from import lab08_2.py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C0FB76-2079-46CA-8992-EC46C13168B7}"/>
              </a:ext>
            </a:extLst>
          </p:cNvPr>
          <p:cNvSpPr/>
          <p:nvPr/>
        </p:nvSpPr>
        <p:spPr>
          <a:xfrm>
            <a:off x="4932040" y="3861048"/>
            <a:ext cx="3312368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753</Words>
  <Application>Microsoft Office PowerPoint</Application>
  <PresentationFormat>On-screen Show (4:3)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佈景主題</vt:lpstr>
      <vt:lpstr>0602 OOP</vt:lpstr>
      <vt:lpstr>0602 OOP</vt:lpstr>
      <vt:lpstr>0602.1 lab13_1.py</vt:lpstr>
      <vt:lpstr>0602.1 lab13_1.py</vt:lpstr>
      <vt:lpstr>0602.2 lab13_2.py</vt:lpstr>
      <vt:lpstr>0602.2 lab13_2.py</vt:lpstr>
      <vt:lpstr>0602.2 lab13_2.py</vt:lpstr>
      <vt:lpstr>0602.3 lab13_3.py</vt:lpstr>
      <vt:lpstr>0602.3 lab13_3.py</vt:lpstr>
      <vt:lpstr>0602.3 lab13_3.py</vt:lpstr>
      <vt:lpstr>0602.3 lab13_3.py</vt:lpstr>
      <vt:lpstr>0602.4 lab13_4.py</vt:lpstr>
      <vt:lpstr>0602.4 lab13_4.py</vt:lpstr>
      <vt:lpstr>0602.4 lab13_4.py</vt:lpstr>
      <vt:lpstr>0602.5 shelve_dictionary.py</vt:lpstr>
      <vt:lpstr>0602.5 shelve_dictionary.py</vt:lpstr>
      <vt:lpstr>0602.5 shelve_dictionary.py</vt:lpstr>
      <vt:lpstr>0602.6 greeting1-7.py</vt:lpstr>
      <vt:lpstr>0602.6 greeting1.py</vt:lpstr>
      <vt:lpstr>0602.6 greeting2.py</vt:lpstr>
      <vt:lpstr>0602.6 greeting3.py</vt:lpstr>
      <vt:lpstr>0602.6 greeting4.py</vt:lpstr>
      <vt:lpstr>0602.6 greeting5.py</vt:lpstr>
      <vt:lpstr>0602.6 greeting7.py</vt:lpstr>
      <vt:lpstr>0602.6 greeting7.py</vt:lpstr>
      <vt:lpstr>0602.6 greeting7.py</vt:lpstr>
      <vt:lpstr>0602.6 greeting7.py</vt:lpstr>
      <vt:lpstr>0602.7 Qui 4</vt:lpstr>
      <vt:lpstr>0602.7 quiz 4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414</cp:revision>
  <dcterms:created xsi:type="dcterms:W3CDTF">2018-09-28T16:40:41Z</dcterms:created>
  <dcterms:modified xsi:type="dcterms:W3CDTF">2019-06-22T06:30:11Z</dcterms:modified>
</cp:coreProperties>
</file>