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soOG6ZeyU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www.quora.com/Why-is-there-such-a-demand-for-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csc-extension.edu/certificate-program/offering/python-programming-beginners" TargetMode="External"/><Relationship Id="rId3" Type="http://schemas.openxmlformats.org/officeDocument/2006/relationships/hyperlink" Target="https://www.python.org/about/gettingstarted/" TargetMode="External"/><Relationship Id="rId7" Type="http://schemas.openxmlformats.org/officeDocument/2006/relationships/hyperlink" Target="https://en.wikipedia.org/wiki/Python_(programming_language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acticepython.org/" TargetMode="External"/><Relationship Id="rId5" Type="http://schemas.openxmlformats.org/officeDocument/2006/relationships/hyperlink" Target="http://www.pythontutor.com/" TargetMode="External"/><Relationship Id="rId4" Type="http://schemas.openxmlformats.org/officeDocument/2006/relationships/hyperlink" Target="http://www.stackove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Cool Code Running -&gt;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Launch Spyder in Anaconda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 sections, editor, console, list of variables /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File/New…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Code (e.g. Print(“Hello World”)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the file as file.py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Play button, File/Run, or press F5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03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537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Cool Code Running -&gt; Command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a terminal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Execute “python” or “idle” to launch </a:t>
            </a:r>
            <a:r>
              <a:rPr lang="en-US" sz="1800" dirty="0" err="1">
                <a:solidFill>
                  <a:schemeClr val="tx1"/>
                </a:solidFill>
              </a:rPr>
              <a:t>shell+interpreter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Type: print(“Hello world”)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Type: quit() to leave environment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3225A-2676-4143-867B-8415A6A5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026633"/>
            <a:ext cx="5128066" cy="30649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159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Cool Code Running -&gt; Running a script from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OS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cd to folder where file.py is present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Execute “python file.py”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are several other ways to run Python Code too!!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68A07-4297-4EAA-A2B2-86938F82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63" y="3875079"/>
            <a:ext cx="3782237" cy="22484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91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3584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 the language!!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5FDD0-E64B-4CA6-8C91-4AAB33B7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70" y="1628799"/>
            <a:ext cx="3664379" cy="4742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818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0003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programming languages have a way to tell the environment to ignore text intended to describe/explain the code, not BE the code. Python has two types, single line and multiple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Single line comments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with a # sign, and includes anything after until the end of the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line comments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line starts with triple-quotes, i.e. “””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Last line starts with triple-quotes, i.e. “””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lines in between are ignored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TBD show examples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tracks indentation to match code nesting levels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Tabs are allowed and replaced with spaces based on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Strong recommendation is to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don’t use tabs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indent 4 spaces for loops, branches,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Here’s an example of formatted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31833-C50B-4DCA-9C5D-9B00423A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49535"/>
            <a:ext cx="5156200" cy="2108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9AF54-388A-4E5D-8CD3-F1AFCCF7148B}"/>
              </a:ext>
            </a:extLst>
          </p:cNvPr>
          <p:cNvSpPr txBox="1"/>
          <p:nvPr/>
        </p:nvSpPr>
        <p:spPr>
          <a:xfrm>
            <a:off x="4067945" y="4437112"/>
            <a:ext cx="4896544" cy="646331"/>
          </a:xfrm>
          <a:prstGeom prst="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eternal struggle of tabs vs spaces:</a:t>
            </a:r>
          </a:p>
          <a:p>
            <a:r>
              <a:rPr lang="en-US" dirty="0">
                <a:hlinkClick r:id="rId4"/>
              </a:rPr>
              <a:t>https://www.youtube.com/watch?v=SsoOG6ZeyUI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0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Numbers: whole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Numbers: float/complex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Booleans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Others (we’ll learn these later)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Lists, tuples, dictionaries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46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280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Numbers: Whole + Floating 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Whole numbers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be positive, negative, or zero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-193, 0, 78, 1,300,850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 is trivial, all others are non-trivial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Floating Point Numbers (float)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Numbers that have decimal places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0.123, -9.677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0.0 is trivial, all others are non-trivial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We’ll discuss trivial vs non-trivial a little later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21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71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String = Sequence of characters enclosed in single or double quotes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“Pebble”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“++++”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’Hello There’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insert ‘ in “” strings and vice versa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print("you're looking awesome today!")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print(‘Then Alexander said "Come here Watson, I want you”’)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“” is trivial, all other strings are non-trivial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be either True or False (case sensitive)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=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 = False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this will get more interesting later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40704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History of Programming Languages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0D4C9-7C7F-4611-BC89-9DDD7E40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43934"/>
            <a:ext cx="3914003" cy="47742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33E5AA-1CBD-4BFA-9BD0-EC8AC09206BA}"/>
              </a:ext>
            </a:extLst>
          </p:cNvPr>
          <p:cNvSpPr/>
          <p:nvPr/>
        </p:nvSpPr>
        <p:spPr>
          <a:xfrm>
            <a:off x="7452320" y="4005064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EF726-CE9A-45B8-9F51-A86396733DE2}"/>
              </a:ext>
            </a:extLst>
          </p:cNvPr>
          <p:cNvSpPr/>
          <p:nvPr/>
        </p:nvSpPr>
        <p:spPr>
          <a:xfrm>
            <a:off x="7668344" y="5085184"/>
            <a:ext cx="936104" cy="42888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C70D4-56F0-445B-81F5-6912F797324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704348" y="4221088"/>
            <a:ext cx="432048" cy="8640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Converting Between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Conversion functions are used to convert from one data type to another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bool(), int(), float(), str()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Converting between types is called typecasting or casting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 Operations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bool(0) = False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Applying bool() to trivial values returns False. Applying bool() to non-trivial values returns True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bool(1) = True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bool(0.0) = False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 Conversions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int(“923”) = 923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int(8.25) = 8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int(11) = 11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int(“9t”) - will raise </a:t>
            </a:r>
            <a:r>
              <a:rPr lang="en-US" sz="1800" dirty="0" err="1">
                <a:solidFill>
                  <a:schemeClr val="tx1"/>
                </a:solidFill>
              </a:rPr>
              <a:t>ValueError</a:t>
            </a:r>
            <a:r>
              <a:rPr lang="en-US" sz="1800" dirty="0">
                <a:solidFill>
                  <a:schemeClr val="tx1"/>
                </a:solidFill>
              </a:rPr>
              <a:t> Exception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5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5"/>
            <a:ext cx="8185266" cy="4374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Converting Between Types – Cont.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 Conversions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float(“99”) = 99.0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float(32) = 32.0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float(“39w”) - will raise </a:t>
            </a:r>
            <a:r>
              <a:rPr lang="en-US" sz="1800" dirty="0" err="1">
                <a:solidFill>
                  <a:schemeClr val="tx1"/>
                </a:solidFill>
              </a:rPr>
              <a:t>ValueError</a:t>
            </a:r>
            <a:r>
              <a:rPr lang="en-US" sz="1800" dirty="0">
                <a:solidFill>
                  <a:schemeClr val="tx1"/>
                </a:solidFill>
              </a:rPr>
              <a:t> Exception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String Conversions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str(80) = “80”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str(18.97) = “18.97”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str(“box”) = “box”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objects in Python have a type. Use the type() function access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type(“apple”) is str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type(99) is int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type(70.12) is float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6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45989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Definition: A name used to represent/”store” a data value. Once assigned a value, later references to that value indicate using that stored value instead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Naming Rules: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contain only numbers, letters, and underscores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May NOT start with a number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Naming guidelines: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Choose descriptive names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consistent: Can choose 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err="1">
                <a:solidFill>
                  <a:schemeClr val="tx1"/>
                </a:solidFill>
              </a:rPr>
              <a:t>a_very_descriptive_name</a:t>
            </a:r>
            <a:r>
              <a:rPr lang="en-US" sz="1800" dirty="0">
                <a:solidFill>
                  <a:schemeClr val="tx1"/>
                </a:solidFill>
              </a:rPr>
              <a:t>” or “</a:t>
            </a:r>
            <a:r>
              <a:rPr lang="en-US" sz="1800" dirty="0" err="1">
                <a:solidFill>
                  <a:schemeClr val="tx1"/>
                </a:solidFill>
              </a:rPr>
              <a:t>aVeryDescriptiveName</a:t>
            </a:r>
            <a:r>
              <a:rPr lang="en-US" sz="1800" dirty="0">
                <a:solidFill>
                  <a:schemeClr val="tx1"/>
                </a:solidFill>
              </a:rPr>
              <a:t>” or “name” (last one is BEST!)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Don’t make names too long!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Don’t to embed types in variable names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 = “Peter” is better than </a:t>
            </a:r>
            <a:r>
              <a:rPr lang="en-US" sz="1800" dirty="0" err="1">
                <a:solidFill>
                  <a:schemeClr val="tx1"/>
                </a:solidFill>
              </a:rPr>
              <a:t>nameStr</a:t>
            </a:r>
            <a:r>
              <a:rPr lang="en-US" sz="1800" dirty="0">
                <a:solidFill>
                  <a:schemeClr val="tx1"/>
                </a:solidFill>
              </a:rPr>
              <a:t> = “Peter”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1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47345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Variables – Cont.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gasPrice</a:t>
            </a:r>
            <a:r>
              <a:rPr lang="en-US" sz="1600" dirty="0">
                <a:solidFill>
                  <a:schemeClr val="tx1"/>
                </a:solidFill>
              </a:rPr>
              <a:t> = 3.45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billsHeight</a:t>
            </a:r>
            <a:r>
              <a:rPr lang="en-US" sz="1600" dirty="0">
                <a:solidFill>
                  <a:schemeClr val="tx1"/>
                </a:solidFill>
              </a:rPr>
              <a:t> = 2.34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yearsSinceMagnaCarta</a:t>
            </a:r>
            <a:r>
              <a:rPr lang="en-US" sz="1600" dirty="0">
                <a:solidFill>
                  <a:schemeClr val="tx1"/>
                </a:solidFill>
              </a:rPr>
              <a:t> = 342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myAge</a:t>
            </a:r>
            <a:r>
              <a:rPr lang="en-US" sz="1600" dirty="0">
                <a:solidFill>
                  <a:schemeClr val="tx1"/>
                </a:solidFill>
              </a:rPr>
              <a:t> = 21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 =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 = “apple”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print(a, type(a))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&gt;&gt;&gt; “apple”, str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Constants (all caps by </a:t>
            </a:r>
            <a:r>
              <a:rPr lang="en-US" sz="1600" u="sng" dirty="0">
                <a:solidFill>
                  <a:schemeClr val="tx1"/>
                </a:solidFill>
              </a:rPr>
              <a:t>convention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PI = 3.14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radius = 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area_circle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= PI * radius * radius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print(“The area of the circle is: “,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area_circle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&gt;&gt;&gt; 37.68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97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2718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Let’s Do Some Math!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Addition (+) 5 + 4 = 9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Subtraction (-) 8 - 1 =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Multiplication (*) 3 * 5 = 15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Division (/) 24 / 6 = 4.0, 24 / 5 = 4.8, 24.3 / 1.3 = 18.69230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TODO Explain this better, give reasons why you would do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Floor division (//) 25 // 4 = 6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TODO Explain this better, give reasons why you would do 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2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3366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Do Some Math! –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Modulus (%) 15 % 4 = 3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TODO Explain this better, give reasons why you would do it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for this one might be calculating change for coins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Exponent (**) 5 ** 4 = 625, 2.1 ** 1.4 = 2.8255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Order of precedence (highest to lowest):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**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*, /, // %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+, -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Hint: Use parenthesis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37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47345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Do Some Math! – Part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Comparison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Equality (==) 7 == 7 is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 Equal (!=) 9 != 8 is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Greater than (&gt;) 5 &gt; 4 is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Less than (&lt;) 4 &lt; 6 is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Greater than or equal (&gt;=) 3&gt;=3 is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Less than or equal (&lt;=) 8 &lt;= 9 is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Assignment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Assign (=)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and (+=)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Subtract and (-=)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Multiply and (*=)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Divide and (/=)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Exponent and (**=)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Floor division and (//=)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0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58766"/>
            <a:ext cx="8185266" cy="4997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Do Some Math! – Part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Membership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- “a” in “apple" is a True statement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 in - “b” not in “apple” is a True statement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print(“a” in “apple”) prints true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print(“b” not in “apple”) prints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Identity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is –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= 4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 = 4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= 7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print(a is c) prints False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print(a is b) prints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is not - 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print(a is not c) prints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9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40003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Background on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Created in 1989, by Guido Van Rossum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https://en.wikipedia.org/wiki/Python_(programming_language)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Named after Monty Python comedy troupe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 a type of snake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Has evolved over the years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2.0 10/2000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3.0 12/2008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Very active Open Source project: 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Initial goals focused on readability, extensibility, flexibility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Good for small scripts as well as large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interpreted language vs compiled, so pluses and minuses with that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2594E-1D48-4C07-AD59-BFEE8756F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64" y="2443682"/>
            <a:ext cx="2517424" cy="23587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24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0003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is used across many different domains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 Processing (</a:t>
            </a:r>
            <a:r>
              <a:rPr lang="en-US" sz="1800" dirty="0" err="1">
                <a:solidFill>
                  <a:schemeClr val="tx1"/>
                </a:solidFill>
              </a:rPr>
              <a:t>Skimage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Computer Vision (PIL, Pillow,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Numerical Computing (Numpy)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Raw number crunching handed off to deeper/native math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Web Development (Flask or Django)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(Tensorflow &amp;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(</a:t>
            </a:r>
            <a:r>
              <a:rPr lang="en-US" sz="1800" dirty="0" err="1">
                <a:solidFill>
                  <a:schemeClr val="tx1"/>
                </a:solidFill>
              </a:rPr>
              <a:t>SKlearn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Desktop Applications (</a:t>
            </a:r>
            <a:r>
              <a:rPr lang="en-US" sz="1800" dirty="0" err="1">
                <a:solidFill>
                  <a:schemeClr val="tx1"/>
                </a:solidFill>
              </a:rPr>
              <a:t>Pygame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PyQt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WxPython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means Python Programmers are in high demand!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https://www.quora.com/Why-is-there-such-a-demand-for-Python-programmers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28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352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Today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Language is up to version 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Language is Open Source, available for free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Resources at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Getting Started Guide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https://www.python.org/about/gettingstarted/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General programming community </a:t>
            </a: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www.stackoverflow.org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Specialized site for </a:t>
            </a:r>
            <a:r>
              <a:rPr lang="en-US" sz="1800" dirty="0" err="1">
                <a:solidFill>
                  <a:schemeClr val="tx1"/>
                </a:solidFill>
              </a:rPr>
              <a:t>Pythoners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www.pythontutor.com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Practice exercises at </a:t>
            </a:r>
            <a:r>
              <a:rPr lang="en-US" sz="1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http://www.practicepython.org/</a:t>
            </a:r>
            <a:r>
              <a:rPr lang="en-US" sz="1800" dirty="0">
                <a:solidFill>
                  <a:schemeClr val="tx1"/>
                </a:solidFill>
              </a:rPr>
              <a:t>          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History/Summary/links at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https://en.wikipedia.org/wiki/Python_(programming_language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8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9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77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Let’s Get Started!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Download the development/run-time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be using: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Anaconda package environment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Jupiter text/coding environment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Spyder Integrated Development Environment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shell, command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59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Running The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29F84-82B7-495E-801F-EBE18EDA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42" y="2164632"/>
            <a:ext cx="3072729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BC050-107C-48AD-A632-4CE805ACE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02" y="2146073"/>
            <a:ext cx="259080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05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76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Some Code in 4 Ways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a code notebook (Jupiter)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an IDE (Spyder)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a shell (Python or IDLE)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a file executed in a terminal/CMD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History, Variable, and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06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Cool Code Running -&gt; Jupiter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Launch Jupiter from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File menu to navigate to a good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click the new button and create a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Code menu to set cell to code/markdown/Raw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Start/Stop button to start/refresh the kernel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Help menu to get info on Python /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code cell, type: print(“hello world”)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Play button or Press </a:t>
            </a:r>
            <a:r>
              <a:rPr lang="en-US" sz="1800" dirty="0" err="1">
                <a:solidFill>
                  <a:schemeClr val="tx1"/>
                </a:solidFill>
              </a:rPr>
              <a:t>Shift+Enter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1774</Words>
  <Application>Microsoft Office PowerPoint</Application>
  <PresentationFormat>On-screen Show (4:3)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1 History, Variable, and Operator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295</cp:revision>
  <dcterms:created xsi:type="dcterms:W3CDTF">2018-09-28T16:40:41Z</dcterms:created>
  <dcterms:modified xsi:type="dcterms:W3CDTF">2019-05-04T21:38:21Z</dcterms:modified>
</cp:coreProperties>
</file>