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295" r:id="rId36"/>
    <p:sldId id="297" r:id="rId37"/>
    <p:sldId id="259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1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ing-beginners" TargetMode="External"/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ing-beginners" TargetMode="External"/><Relationship Id="rId2" Type="http://schemas.openxmlformats.org/officeDocument/2006/relationships/hyperlink" Target="https://stackoverflow.com/questions/20969773/exponentials-in-python-x-y-vs-math-powx-y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sc-extension.edu/certificate-program/offering/python-programming-beginners" TargetMode="External"/><Relationship Id="rId2" Type="http://schemas.openxmlformats.org/officeDocument/2006/relationships/hyperlink" Target="http://www.tutorialspoint.com/python/python_files_io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ing-beginn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37843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–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read() method reads either some bytes or all the file. Syntax: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file_object.read</a:t>
            </a:r>
            <a:r>
              <a:rPr lang="en-US" sz="1800" dirty="0">
                <a:solidFill>
                  <a:schemeClr val="tx1"/>
                </a:solidFill>
              </a:rPr>
              <a:t>([bytes])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readlines</a:t>
            </a:r>
            <a:r>
              <a:rPr lang="en-US" sz="1800" dirty="0">
                <a:solidFill>
                  <a:schemeClr val="tx1"/>
                </a:solidFill>
              </a:rPr>
              <a:t>() reads multiple lines from the file. Syntax: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TODO add </a:t>
            </a:r>
            <a:r>
              <a:rPr lang="en-US" sz="1800" dirty="0" err="1">
                <a:solidFill>
                  <a:schemeClr val="tx1"/>
                </a:solidFill>
              </a:rPr>
              <a:t>readline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file_object.readlines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Returns lines of the file as elements in a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write() writes a string to the file. Syntax: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file_object.write</a:t>
            </a:r>
            <a:r>
              <a:rPr lang="en-US" sz="1800" dirty="0">
                <a:solidFill>
                  <a:schemeClr val="tx1"/>
                </a:solidFill>
              </a:rPr>
              <a:t>(string)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writelines</a:t>
            </a:r>
            <a:r>
              <a:rPr lang="en-US" sz="1800" dirty="0">
                <a:solidFill>
                  <a:schemeClr val="tx1"/>
                </a:solidFill>
              </a:rPr>
              <a:t>() writes an </a:t>
            </a:r>
            <a:r>
              <a:rPr lang="en-US" sz="1800" dirty="0" err="1">
                <a:solidFill>
                  <a:schemeClr val="tx1"/>
                </a:solidFill>
              </a:rPr>
              <a:t>iterable</a:t>
            </a:r>
            <a:r>
              <a:rPr lang="en-US" sz="1800" dirty="0">
                <a:solidFill>
                  <a:schemeClr val="tx1"/>
                </a:solidFill>
              </a:rPr>
              <a:t> sequence to a file. Syntax: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file_object.writelines</a:t>
            </a:r>
            <a:r>
              <a:rPr lang="en-US" sz="1800" dirty="0">
                <a:solidFill>
                  <a:schemeClr val="tx1"/>
                </a:solidFill>
              </a:rPr>
              <a:t>(sequence)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62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432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File I/O – 6: open()/close()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Set up file with sample data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# Initialize our file to show the other operations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 = open("fruits.txt", "w")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("Apple\n\n")  # Note that newline needs to be added.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("Pear\n")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("banana\n")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("   \n")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f.write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("Grapes")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f.close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Open()/close()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# file open/close example. Does this create a file if not already present, or not?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 = open("fruits.txt", "r")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f.close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f.closed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)  # This member shows whether the file is closed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3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7204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File I/O – 7: read()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Open file and print it out as list of lines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# Looping through file directly. Note file organizes as a list of lines. Why?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f = open("fruits.txt", "r")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print(line)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f.close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Use read() with a specific # of characters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# Read / write a specific # of characters. when would you do this?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f = open("fruits.txt", "r")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f.read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(20))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f.close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Read the whole file and print 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# with no parameter read() pulls in the whole file, then we print it out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f = open("fruits.txt", "r")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whole_file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f.read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whole_file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f.close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42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2883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– 8: </a:t>
            </a:r>
            <a:r>
              <a:rPr lang="en-US" sz="1800" b="1" dirty="0" err="1">
                <a:solidFill>
                  <a:schemeClr val="tx1"/>
                </a:solidFill>
              </a:rPr>
              <a:t>readline</a:t>
            </a:r>
            <a:r>
              <a:rPr lang="en-US" sz="1800" b="1" dirty="0">
                <a:solidFill>
                  <a:schemeClr val="tx1"/>
                </a:solidFill>
              </a:rPr>
              <a:t>()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a line at a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Using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readline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 = open("fruits.txt", "r")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b = True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while(b):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line =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f.readline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   # returns empty string at end of file,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but note \n is NOT empty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if(line):             # string is "trivial" only if it is empty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print(line)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Break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f.close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2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7204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File I/O – 9: </a:t>
            </a:r>
            <a:r>
              <a:rPr lang="en-US" sz="1400" b="1" dirty="0" err="1">
                <a:solidFill>
                  <a:schemeClr val="tx1"/>
                </a:solidFill>
              </a:rPr>
              <a:t>readlines</a:t>
            </a:r>
            <a:r>
              <a:rPr lang="en-US" sz="1400" b="1" dirty="0">
                <a:solidFill>
                  <a:schemeClr val="tx1"/>
                </a:solidFill>
              </a:rPr>
              <a:t>()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Attempt 1, try to get rid of blank lines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# Use 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readlines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 to read in the whole file, breaking lines apart into a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# Then iterate the list, trying to remote whitespace. Note it doesn't remove \n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f = open("fruits.txt", "r")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lines = 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f.readlines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print(lines)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for line in lines: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line.strip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()). # regular strip() doesn’t get rid of newline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f.close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Attempt 2, try to get rid of blank lines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# 2nd attempt to remove "blank" lines by using boolean logic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f = open("fruits.txt", "r")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for line in 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f.readlines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strLine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line.strip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strLine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):      # takes advantage of the fact that \n is "trivial". Is that a good idea?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line.strip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f.close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altLang="zh-TW" sz="14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1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32082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– 10: write()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write()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now let's use write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 = open("cities.txt", "w")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f.write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("New York \n")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f.write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("Seattle \n")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f.write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("Austin \n")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f.close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“w” mode, if file already exists, it will be erased and over-written. If it doesn’t, it will be created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5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0723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– 11: append()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Append()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 = open("cities.txt", "a")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f.write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("Sacramento\n")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f.write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Portlane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\n")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f.close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 print the file out again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print the file again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g = open("cities.txt")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for line in 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print(line)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g.close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45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9834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– 12: tell()/seek()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Tell() reports the current offset in the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Seek() adjusts pointer. Syntax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File_object.seek</a:t>
            </a:r>
            <a:r>
              <a:rPr lang="en-US" sz="1800" dirty="0">
                <a:solidFill>
                  <a:schemeClr val="tx1"/>
                </a:solidFill>
              </a:rPr>
              <a:t>(offset, position)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Offset is adjusted number of bytes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Position is (0=beginning, 1= current location, 2 = end of file)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g = open("cities.txt")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for line in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g.readlines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line.strip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g.tell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())  # tell() indicates current offset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g.seek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(3,0) # this sets Pointer to 3 characters from beginning of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for line in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g.readlines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line.strip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g.close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53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0003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– 13: a+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a+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using a+ mode and seek()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h = open("cities_new.txt", "a+")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h.write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("Albany \n")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h.write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("Syracuse \n")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h.write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("Buffalo \n")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h.seek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(0,0)        # note we don't have to close / re-open the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for line in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h.readlines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line.strip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h.close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11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0003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– 14: w+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w+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w+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list1 = ["simple", "code"]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= open("list1.txt", "w+")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i.writelines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(list1)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i.writelines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("\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ndone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")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i.seek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(0,0)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for line in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i.readlines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line.strip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i.close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69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5" cy="40003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Topic: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Review of Section 3 material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Review HW 3 Answers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I/O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Error/Exception Handling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Built-In Modules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Random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DateTime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Sample app “Challenge 1” from ch7 the book (The Trivia challenge)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Preview HW 4 questions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24161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– 15: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Reading from text files </a:t>
            </a:r>
            <a:r>
              <a:rPr lang="en-US" sz="1800" dirty="0" err="1">
                <a:solidFill>
                  <a:schemeClr val="tx1"/>
                </a:solidFill>
              </a:rPr>
              <a:t>readlines</a:t>
            </a:r>
            <a:r>
              <a:rPr lang="en-US" sz="1800" dirty="0">
                <a:solidFill>
                  <a:schemeClr val="tx1"/>
                </a:solidFill>
              </a:rPr>
              <a:t>()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Different modes for opening/reading from a file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r, r+, w, w+, a, a+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Writing to a file using the write()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tell()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seek()</a:t>
            </a: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61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104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Try/catch - 1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mechanism to detect error conditions and continue processing logic depending on error.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326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0003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try/catch – 2: Exceptions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Definition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error that is detected by the interpreter at the time of execution of the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SyntaxError</a:t>
            </a:r>
            <a:r>
              <a:rPr lang="en-US" sz="1800" dirty="0">
                <a:solidFill>
                  <a:schemeClr val="tx1"/>
                </a:solidFill>
              </a:rPr>
              <a:t>: Occurs when the syntax is incorrect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IndexError</a:t>
            </a:r>
            <a:r>
              <a:rPr lang="en-US" sz="1800" dirty="0">
                <a:solidFill>
                  <a:schemeClr val="tx1"/>
                </a:solidFill>
              </a:rPr>
              <a:t>: Occurs when the code tries to access an index that is out of range of an array, list, or tuple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ValueError</a:t>
            </a:r>
            <a:r>
              <a:rPr lang="en-US" sz="1800" dirty="0">
                <a:solidFill>
                  <a:schemeClr val="tx1"/>
                </a:solidFill>
              </a:rPr>
              <a:t>: Occurs when casting from data type to another when no legal conversion is possible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Many others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https://docs.python.org/3/library/exceptions.html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728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50804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try/catch – 3: Exceptions – try/except block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Used to recover from errors and execute alternative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Syntax: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block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except </a:t>
            </a:r>
            <a:r>
              <a:rPr lang="en-US" sz="1800" dirty="0" err="1">
                <a:solidFill>
                  <a:schemeClr val="tx1"/>
                </a:solidFill>
              </a:rPr>
              <a:t>except_error</a:t>
            </a:r>
            <a:r>
              <a:rPr lang="en-US" sz="1800" dirty="0">
                <a:solidFill>
                  <a:schemeClr val="tx1"/>
                </a:solidFill>
              </a:rPr>
              <a:t> as variable: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except block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try / except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w = "34t“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try: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x = int(w)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except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ValueError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x =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print(x)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82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37123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try/catch – 4: Exceptions – try/except block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Variation, can capture the error string and use 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try / except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w = "34t“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try: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x = int(w)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except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ValueError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as v: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x = 2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print(v)  # prints "invalid literal...“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print(x)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947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8644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try/catch – 5: Exceptions – try/except block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Do not try to catch multiple exception types in one try/except block. Can confuse recovery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Best practice is to perform operations </a:t>
            </a:r>
            <a:r>
              <a:rPr lang="en-US" sz="1400" dirty="0" err="1">
                <a:solidFill>
                  <a:schemeClr val="tx1"/>
                </a:solidFill>
              </a:rPr>
              <a:t>separatey</a:t>
            </a:r>
            <a:r>
              <a:rPr lang="en-US" sz="1400" dirty="0">
                <a:solidFill>
                  <a:schemeClr val="tx1"/>
                </a:solidFill>
              </a:rPr>
              <a:t> and check separately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Example 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# try / except example - using separate 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blockx</a:t>
            </a:r>
            <a:endParaRPr lang="en-US" sz="14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w = "34t“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try: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x = int(w)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except 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x =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Example 2: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A = 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B = 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try: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C = A /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except </a:t>
            </a:r>
            <a:r>
              <a:rPr lang="en-US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ZeroDivisionError</a:t>
            </a: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C =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print(x)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3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2488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try/catch – 6: Exceptions – try/except/else block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except … as V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46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14080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try/catch – 7: Exceptions –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Exceptions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Try-Except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Error Handling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004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31362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Modules - 1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Definition: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module is a Python file with functions, definitions, and statements.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A module is a collections of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access F/D/S (Function/Definition/Statements) in a module, import it first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Syntax for importing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module_name</a:t>
            </a: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Accessing a function in a module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module_name.functionname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08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1696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Modules – 2: Built-In Modules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Random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DateTime</a:t>
            </a: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39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584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 of Section 3 material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Structures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Lists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Tuples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Dictionaries: (key, value) can be all strings, [“Peter”, “</a:t>
            </a:r>
            <a:r>
              <a:rPr lang="en-US" sz="1800" dirty="0" err="1">
                <a:solidFill>
                  <a:schemeClr val="tx1"/>
                </a:solidFill>
              </a:rPr>
              <a:t>chen</a:t>
            </a:r>
            <a:r>
              <a:rPr lang="en-US" sz="1800" dirty="0">
                <a:solidFill>
                  <a:schemeClr val="tx1"/>
                </a:solidFill>
              </a:rPr>
              <a:t>”, “652 Calle Victoria”]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Defining a function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Calling a function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Returning no value, 1 value, multiple values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Positional arguments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Keyword arguments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Scope, local, and global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HW 3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154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360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Modules – 3: Built-In Modules: Math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sqrt(), Example: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# importing a module and accessing a function from it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import math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math.sqrt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(121))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pow(), Example: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math.pow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(3,4))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print("what is the differences between", 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math.pow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(3,4), "and", 3**4,"?")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https://stackoverflow.com/questions/20969773/exponentials-in-python-x-y-vs-math-powx-y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Pi, Example: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# pi constant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radius = 10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area = 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math.pi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*radius*radius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print("The area is ", area)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835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34243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Modules – 4: Built-In Modules: Random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random(), Example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importing random, calling random() function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import random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random.random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choice(),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using choice() on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iterable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objects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list1 = [12, 14, 19]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tuple1 = (12, 14, 19)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random.choice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(list1),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random.choice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(tuple1))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562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9834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Modules – 5: Built-In Modules: Random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randrange</a:t>
            </a:r>
            <a:r>
              <a:rPr lang="en-US" sz="1600" dirty="0">
                <a:solidFill>
                  <a:schemeClr val="tx1"/>
                </a:solidFill>
              </a:rPr>
              <a:t>(), Example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# Giving a single int picks a number from 0 to (but not including)number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random.randrange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(6))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random.randrange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(0,6))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random.randrange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(0,6,1))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# prints a random even integer between 2 and 10, inclusive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random.randrange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(2,12,2))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shuffle(), Example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# First use a manually generated a list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list1 = [1,2,3,4,5,6]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random.shuffle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(list1)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print(list1)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# Now try building list from range and shuffling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list2 = list(range(1,7))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random.shuffle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(list2)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print(list2)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307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29922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Modules – 6: Built-In Modules: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Tzname</a:t>
            </a:r>
            <a:r>
              <a:rPr lang="en-US" sz="1800" dirty="0">
                <a:solidFill>
                  <a:schemeClr val="tx1"/>
                </a:solidFill>
              </a:rPr>
              <a:t>(), example: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tzname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shows options for current local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timezone</a:t>
            </a: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print("TZ name is",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time.tzname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Sleep(), example: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sleep just sleeps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print("hello", end=" ")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time.sleep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(5)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print("there")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745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29922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Modules – 7: Built-In Modules: Datetime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time(), Example: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#import datetime, build a time from HH/MM/SS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import datetime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datetime.time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(12,30, 0))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today(), Example: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# Get today's date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datetime.date.today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())  # Note this specifies just provide date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datetime.datetime.today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()) # This one </a:t>
            </a:r>
            <a:r>
              <a:rPr lang="en-US" sz="1800">
                <a:solidFill>
                  <a:schemeClr val="tx1"/>
                </a:solidFill>
                <a:cs typeface="Courier New" panose="02070309020205020404" pitchFamily="49" charset="0"/>
              </a:rPr>
              <a:t>specifies datetime</a:t>
            </a: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644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3640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Summary: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I/O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Error/Exception Handling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Modules, importing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Built-In Modules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Random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Time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DateTime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class sample app 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HW 4 preview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8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29922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Class Sample App Exercise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“trivia_challenge.py” and “trivia.txt”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into Python shell (Spyder, IDLE), open the .</a:t>
            </a:r>
            <a:r>
              <a:rPr lang="en-US" sz="1800" dirty="0" err="1">
                <a:solidFill>
                  <a:schemeClr val="tx1"/>
                </a:solidFill>
              </a:rPr>
              <a:t>py</a:t>
            </a:r>
            <a:r>
              <a:rPr lang="en-US" sz="1800" dirty="0">
                <a:solidFill>
                  <a:schemeClr val="tx1"/>
                </a:solidFill>
              </a:rPr>
              <a:t> file and run 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Exercise: Improve the Trivia Challenge game so that each question has a unique point value associated with it. The player’s score should be the total of all the point values of the questions he or she answers correctly.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Answer: Download and check “trivia_challenge1.py” and “trivia-chanllenge1.txt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063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584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 of Section 3 material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Structures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Lists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Tuples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Dictionaries: (key, value) can be all strings, [“Peter”, “</a:t>
            </a:r>
            <a:r>
              <a:rPr lang="en-US" sz="1800" dirty="0" err="1">
                <a:solidFill>
                  <a:schemeClr val="tx1"/>
                </a:solidFill>
              </a:rPr>
              <a:t>chen</a:t>
            </a:r>
            <a:r>
              <a:rPr lang="en-US" sz="1800" dirty="0">
                <a:solidFill>
                  <a:schemeClr val="tx1"/>
                </a:solidFill>
              </a:rPr>
              <a:t>”, “652 Calle Victoria”]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Defining a function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Calling a function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Returning no value, 1 value, multiple values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Positional arguments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Keyword arguments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Scope, local, and global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HW 3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96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719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- 1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E09456-68DE-4944-80C1-C52A4A243A01}"/>
              </a:ext>
            </a:extLst>
          </p:cNvPr>
          <p:cNvSpPr/>
          <p:nvPr/>
        </p:nvSpPr>
        <p:spPr>
          <a:xfrm>
            <a:off x="3203848" y="1988840"/>
            <a:ext cx="1087395" cy="518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I/O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4DB6A3-2E3B-493C-83D8-34DA65048779}"/>
              </a:ext>
            </a:extLst>
          </p:cNvPr>
          <p:cNvSpPr/>
          <p:nvPr/>
        </p:nvSpPr>
        <p:spPr>
          <a:xfrm>
            <a:off x="3203847" y="2637150"/>
            <a:ext cx="1087395" cy="518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534DDF-69A3-43C0-A381-C399C9795BBD}"/>
              </a:ext>
            </a:extLst>
          </p:cNvPr>
          <p:cNvSpPr/>
          <p:nvPr/>
        </p:nvSpPr>
        <p:spPr>
          <a:xfrm>
            <a:off x="3203846" y="3318849"/>
            <a:ext cx="1087395" cy="518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5CED05-3705-4E29-9E8E-8DC1E52D53DE}"/>
              </a:ext>
            </a:extLst>
          </p:cNvPr>
          <p:cNvSpPr/>
          <p:nvPr/>
        </p:nvSpPr>
        <p:spPr>
          <a:xfrm>
            <a:off x="841646" y="2507823"/>
            <a:ext cx="1087395" cy="518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C72355-23F8-4992-92AA-EED7EF057215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1929041" y="2248332"/>
            <a:ext cx="1274807" cy="518983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B06E7E-CF9F-45ED-829A-04CBAEC0C746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1929041" y="2767315"/>
            <a:ext cx="1274806" cy="12932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2BE3FA-8EBF-4C3F-813E-127841A27CDB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1929041" y="2767315"/>
            <a:ext cx="1274805" cy="811026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86DB618-5DB4-4E87-B27D-C7AD9C42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136924"/>
            <a:ext cx="3420297" cy="19305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9D61BE-6EC8-42A6-9804-F5ABAF4DE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016138"/>
            <a:ext cx="3420297" cy="22056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566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0003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–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 goals are to open, read, write, close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Different operations, file formats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Easiest format are: *.txt, *.csv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e.g.: </a:t>
            </a:r>
            <a:r>
              <a:rPr lang="en-US" sz="1800" dirty="0" err="1">
                <a:solidFill>
                  <a:schemeClr val="tx1"/>
                </a:solidFill>
              </a:rPr>
              <a:t>fname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lname</a:t>
            </a:r>
            <a:r>
              <a:rPr lang="en-US" sz="1800" dirty="0">
                <a:solidFill>
                  <a:schemeClr val="tx1"/>
                </a:solidFill>
              </a:rPr>
              <a:t>, address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Peter, Chen, 652 Calle Victoria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 major concepts involved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object that handles the file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Access mode that specifies the actions that are permissible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open() function returns a </a:t>
            </a:r>
            <a:r>
              <a:rPr lang="en-US" sz="1800" dirty="0">
                <a:solidFill>
                  <a:srgbClr val="C00000"/>
                </a:solidFill>
              </a:rPr>
              <a:t>file object</a:t>
            </a:r>
            <a:r>
              <a:rPr lang="en-US" sz="1800" dirty="0">
                <a:solidFill>
                  <a:schemeClr val="tx1"/>
                </a:solidFill>
              </a:rPr>
              <a:t> which can be then used to read from or write to the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26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5044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–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Syntax for opening a file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file_object</a:t>
            </a:r>
            <a:r>
              <a:rPr lang="en-US" sz="1800" dirty="0">
                <a:solidFill>
                  <a:schemeClr val="tx1"/>
                </a:solidFill>
              </a:rPr>
              <a:t> = open(</a:t>
            </a:r>
            <a:r>
              <a:rPr lang="en-US" sz="1800" dirty="0" err="1">
                <a:solidFill>
                  <a:schemeClr val="tx1"/>
                </a:solidFill>
              </a:rPr>
              <a:t>file_name</a:t>
            </a:r>
            <a:r>
              <a:rPr lang="en-US" sz="1800" dirty="0">
                <a:solidFill>
                  <a:schemeClr val="tx1"/>
                </a:solidFill>
              </a:rPr>
              <a:t>, [</a:t>
            </a:r>
            <a:r>
              <a:rPr lang="en-US" sz="1800" dirty="0" err="1">
                <a:solidFill>
                  <a:schemeClr val="tx1"/>
                </a:solidFill>
              </a:rPr>
              <a:t>access_mode</a:t>
            </a:r>
            <a:r>
              <a:rPr lang="en-US" sz="1800" dirty="0">
                <a:solidFill>
                  <a:schemeClr val="tx1"/>
                </a:solidFill>
              </a:rPr>
              <a:t>])   # Note this isn’t a method on 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Syntax for closing a file 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file_object.close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file_object</a:t>
            </a:r>
            <a:r>
              <a:rPr lang="en-US" sz="1800" dirty="0">
                <a:solidFill>
                  <a:schemeClr val="tx1"/>
                </a:solidFill>
              </a:rPr>
              <a:t> has 3 main members/components(there are others)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Name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Access Mode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Current Position in file: “The quick brown fox jumped over” (beginning of the file)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 File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 numbers start from 0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 character is 1 byte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47204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File I/O –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file_name</a:t>
            </a:r>
            <a:endParaRPr lang="en-US" sz="16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Note: path is relative to where the script is running from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access_mode</a:t>
            </a:r>
            <a:r>
              <a:rPr lang="en-US" sz="1600" dirty="0">
                <a:solidFill>
                  <a:schemeClr val="tx1"/>
                </a:solidFill>
              </a:rPr>
              <a:t> (optional) – Indicates the intended operation that the program intends to perform on the file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Primary options: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“r” - read only (TODO: Explain modes)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“r+” - read and write: like append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“w” - write only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(Note: if file already exists, it will be erased and over-written)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“w+”  write and read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“a” - append only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“a+” - append and read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Comprehension list at: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http://www.tutorialspoint.com/python/python_files_io.htm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After completing operations on a file, use the close() method to close the file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Demo – Examples in Jupyter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7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File IO, Error Handling,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5" cy="20561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File I/O – 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Other file methods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read()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readlines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write()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writelines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https://www.ucsc-extension.edu/certificate-program/offering/python-programming-beginners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39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3518</Words>
  <Application>Microsoft Office PowerPoint</Application>
  <PresentationFormat>On-screen Show (4:3)</PresentationFormat>
  <Paragraphs>532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Wingdings</vt:lpstr>
      <vt:lpstr>Office 佈景主題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4 File IO, Error Handling, Module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776</cp:revision>
  <dcterms:created xsi:type="dcterms:W3CDTF">2018-09-28T16:40:41Z</dcterms:created>
  <dcterms:modified xsi:type="dcterms:W3CDTF">2019-05-25T23:42:53Z</dcterms:modified>
</cp:coreProperties>
</file>