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038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Python 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9"/>
            <a:ext cx="8185265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Functional Programming Languages (Scala, Erlang, LISP)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 to Procedural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 are essentially procedures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Has similar goals of modularity/abstraction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Differences: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Emphasis on evaluation of complex expressions that are related by arguments/return values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Smaller reliance on control flow constructs like loops, branching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avoid shared state constructs that can cause logic errors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72411-9326-42E1-A35F-6D20E53BB2DF}"/>
              </a:ext>
            </a:extLst>
          </p:cNvPr>
          <p:cNvSpPr txBox="1"/>
          <p:nvPr/>
        </p:nvSpPr>
        <p:spPr>
          <a:xfrm>
            <a:off x="3419872" y="4314032"/>
            <a:ext cx="3649235" cy="1384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Example from LISP:</a:t>
            </a:r>
          </a:p>
          <a:p>
            <a:endParaRPr lang="en-US" sz="1200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(N)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"Compute the factorial of N."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(if (= N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(* N (factorial (- N 1))))) </a:t>
            </a:r>
          </a:p>
        </p:txBody>
      </p:sp>
    </p:spTree>
    <p:extLst>
      <p:ext uri="{BB962C8B-B14F-4D97-AF65-F5344CB8AC3E}">
        <p14:creationId xmlns:p14="http://schemas.microsoft.com/office/powerpoint/2010/main" val="361903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Object-Oriented Programming (C++, Visual Basic, Java, Python)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Focus is to model the problem as a set of objects, data, and behavior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associated with objects are called Attributes or Members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Behavior associated with objects are functions called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Objects can inherit data and behavior from other objects in a hierarchy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basic lifecycle 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an object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/ Get data using the object’s attributes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Invoke behavior using the object’s methods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Destroy the object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6A86E-F6D5-49B9-89C3-FBBBC94848B6}"/>
              </a:ext>
            </a:extLst>
          </p:cNvPr>
          <p:cNvSpPr txBox="1"/>
          <p:nvPr/>
        </p:nvSpPr>
        <p:spPr>
          <a:xfrm>
            <a:off x="3491880" y="4424606"/>
            <a:ext cx="4626449" cy="22467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ourier New" panose="02070309020205020404" pitchFamily="49" charset="0"/>
              </a:rPr>
              <a:t>Example from Java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Factorial {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num = 5,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long factorial = 1;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while(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num)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factorial *=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("Factorial of %d = %d",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num, factorial);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80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OOP – General Object Hierarchy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9E293-7978-4A60-9932-E36F66705372}"/>
              </a:ext>
            </a:extLst>
          </p:cNvPr>
          <p:cNvSpPr txBox="1"/>
          <p:nvPr/>
        </p:nvSpPr>
        <p:spPr>
          <a:xfrm>
            <a:off x="3660014" y="1890916"/>
            <a:ext cx="8034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AA334-4F27-46E8-A36A-E21586464F28}"/>
              </a:ext>
            </a:extLst>
          </p:cNvPr>
          <p:cNvSpPr txBox="1"/>
          <p:nvPr/>
        </p:nvSpPr>
        <p:spPr>
          <a:xfrm>
            <a:off x="886444" y="2767439"/>
            <a:ext cx="8402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58113-0B43-4285-A38A-0013B2CEC45B}"/>
              </a:ext>
            </a:extLst>
          </p:cNvPr>
          <p:cNvSpPr txBox="1"/>
          <p:nvPr/>
        </p:nvSpPr>
        <p:spPr>
          <a:xfrm>
            <a:off x="6396715" y="2767439"/>
            <a:ext cx="11162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Vegetable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1213A-8682-421C-BD07-266F9D77F0D3}"/>
              </a:ext>
            </a:extLst>
          </p:cNvPr>
          <p:cNvSpPr txBox="1"/>
          <p:nvPr/>
        </p:nvSpPr>
        <p:spPr>
          <a:xfrm>
            <a:off x="3608497" y="2790720"/>
            <a:ext cx="9108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Mineral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4A3C26-A5A5-457A-8783-1A10EF3A5A65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V="1">
            <a:off x="1306592" y="2075582"/>
            <a:ext cx="2353422" cy="69185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AF4232-FBC0-4B34-B3D8-E7118C1E9F7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4061727" y="2260248"/>
            <a:ext cx="2215" cy="5304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49EC8-E748-4211-8127-8DE809746619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H="1" flipV="1">
            <a:off x="4463439" y="2075582"/>
            <a:ext cx="2491378" cy="69185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D4A9AD-3A95-4261-B07A-F852AA706093}"/>
              </a:ext>
            </a:extLst>
          </p:cNvPr>
          <p:cNvSpPr txBox="1"/>
          <p:nvPr/>
        </p:nvSpPr>
        <p:spPr>
          <a:xfrm>
            <a:off x="3629242" y="3648146"/>
            <a:ext cx="8608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Vehicle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31091-8F54-4C9C-96F0-D96FE770947F}"/>
              </a:ext>
            </a:extLst>
          </p:cNvPr>
          <p:cNvSpPr txBox="1"/>
          <p:nvPr/>
        </p:nvSpPr>
        <p:spPr>
          <a:xfrm>
            <a:off x="1693580" y="4796660"/>
            <a:ext cx="9733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Airplane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21806-C28D-443E-A9F0-D155D27AC64C}"/>
              </a:ext>
            </a:extLst>
          </p:cNvPr>
          <p:cNvSpPr txBox="1"/>
          <p:nvPr/>
        </p:nvSpPr>
        <p:spPr>
          <a:xfrm>
            <a:off x="3810252" y="4849372"/>
            <a:ext cx="4988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9599-DD81-4CD7-8BF4-92DCD4070919}"/>
              </a:ext>
            </a:extLst>
          </p:cNvPr>
          <p:cNvSpPr txBox="1"/>
          <p:nvPr/>
        </p:nvSpPr>
        <p:spPr>
          <a:xfrm>
            <a:off x="5855365" y="4796659"/>
            <a:ext cx="6169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Boat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5933FB-A520-44B0-8FD9-ECE3B3D0E95A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4059681" y="3160052"/>
            <a:ext cx="4261" cy="4880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C60478-B47A-4FF1-9EA6-3ECE454E62D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4059680" y="4017478"/>
            <a:ext cx="1" cy="8318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4C65F2-D161-4D86-9E70-9CBCF06F4E3B}"/>
              </a:ext>
            </a:extLst>
          </p:cNvPr>
          <p:cNvSpPr txBox="1"/>
          <p:nvPr/>
        </p:nvSpPr>
        <p:spPr>
          <a:xfrm>
            <a:off x="1002597" y="5934969"/>
            <a:ext cx="6079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3356D-844A-426F-A60D-83D656B61954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H="1" flipV="1">
            <a:off x="4490119" y="3832812"/>
            <a:ext cx="1673728" cy="9638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1AB7C4-3B60-4029-A9A6-B35ACD28A9F9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flipV="1">
            <a:off x="2180252" y="3832812"/>
            <a:ext cx="1448990" cy="963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AF3B6A-C896-41FE-ABF1-CB5E9DF69C4E}"/>
              </a:ext>
            </a:extLst>
          </p:cNvPr>
          <p:cNvSpPr txBox="1"/>
          <p:nvPr/>
        </p:nvSpPr>
        <p:spPr>
          <a:xfrm>
            <a:off x="6982955" y="5957578"/>
            <a:ext cx="12960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Volkswagon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1710AF-CD6D-45CA-80EA-C9F5A7371F2E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flipH="1">
            <a:off x="4059679" y="5218704"/>
            <a:ext cx="1" cy="80806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419A16-E9B9-4E01-A1DA-24344D0234F7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>
            <a:off x="4309107" y="5034038"/>
            <a:ext cx="3321878" cy="92354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EE7A84-8576-4D15-94C4-177D607B1F10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flipH="1">
            <a:off x="1306591" y="5034038"/>
            <a:ext cx="2503661" cy="90093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F8FFE4-D496-4A61-912A-7C811DDA852A}"/>
              </a:ext>
            </a:extLst>
          </p:cNvPr>
          <p:cNvSpPr txBox="1"/>
          <p:nvPr/>
        </p:nvSpPr>
        <p:spPr>
          <a:xfrm>
            <a:off x="3703652" y="6026766"/>
            <a:ext cx="7120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5072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OOP – General Object Hierarchy Example (with methods/attributes)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A84D62-0F8B-4458-ABD6-6CD69DC65E70}"/>
              </a:ext>
            </a:extLst>
          </p:cNvPr>
          <p:cNvSpPr txBox="1"/>
          <p:nvPr/>
        </p:nvSpPr>
        <p:spPr>
          <a:xfrm>
            <a:off x="3768575" y="1859518"/>
            <a:ext cx="8034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6B9ED-0E6F-4F37-9910-91F0C0C16D3B}"/>
              </a:ext>
            </a:extLst>
          </p:cNvPr>
          <p:cNvSpPr txBox="1"/>
          <p:nvPr/>
        </p:nvSpPr>
        <p:spPr>
          <a:xfrm>
            <a:off x="995005" y="2564904"/>
            <a:ext cx="8402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910EC1-6121-48D2-86C2-5B59FCA1A6E3}"/>
              </a:ext>
            </a:extLst>
          </p:cNvPr>
          <p:cNvSpPr txBox="1"/>
          <p:nvPr/>
        </p:nvSpPr>
        <p:spPr>
          <a:xfrm>
            <a:off x="6505276" y="2564904"/>
            <a:ext cx="11162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Vegetable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7B88A6-C6F1-45B9-A804-CDF060B421CA}"/>
              </a:ext>
            </a:extLst>
          </p:cNvPr>
          <p:cNvSpPr txBox="1"/>
          <p:nvPr/>
        </p:nvSpPr>
        <p:spPr>
          <a:xfrm>
            <a:off x="3717058" y="2588185"/>
            <a:ext cx="9108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Mineral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47B778-85E4-47FE-BB22-6830A30D3BE0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flipH="1">
            <a:off x="1415153" y="2044184"/>
            <a:ext cx="2353422" cy="5207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F0FEB2-B59D-45D1-B651-39EE1A8CC27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4170288" y="2228850"/>
            <a:ext cx="2215" cy="3593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DF053-73C9-41F3-871B-F50E6670F96D}"/>
              </a:ext>
            </a:extLst>
          </p:cNvPr>
          <p:cNvCxnSpPr>
            <a:stCxn id="30" idx="3"/>
            <a:endCxn id="32" idx="0"/>
          </p:cNvCxnSpPr>
          <p:nvPr/>
        </p:nvCxnSpPr>
        <p:spPr>
          <a:xfrm>
            <a:off x="4572000" y="2044184"/>
            <a:ext cx="2491378" cy="5207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F01A6-53A2-4D6C-AD5D-424E60E5ACC1}"/>
              </a:ext>
            </a:extLst>
          </p:cNvPr>
          <p:cNvSpPr txBox="1"/>
          <p:nvPr/>
        </p:nvSpPr>
        <p:spPr>
          <a:xfrm>
            <a:off x="3272445" y="3284984"/>
            <a:ext cx="1795684" cy="800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Vehicle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=fuel-level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Method=Start()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105333-30C5-43B4-AAE5-082735C5A85C}"/>
              </a:ext>
            </a:extLst>
          </p:cNvPr>
          <p:cNvSpPr txBox="1"/>
          <p:nvPr/>
        </p:nvSpPr>
        <p:spPr>
          <a:xfrm>
            <a:off x="1802141" y="4531671"/>
            <a:ext cx="9733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Airplane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84B745-CD13-4B2E-A45A-3A5C1EEFB55A}"/>
              </a:ext>
            </a:extLst>
          </p:cNvPr>
          <p:cNvSpPr txBox="1"/>
          <p:nvPr/>
        </p:nvSpPr>
        <p:spPr>
          <a:xfrm>
            <a:off x="3324100" y="4467627"/>
            <a:ext cx="1688283" cy="800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=mph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Method=Drive()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343F0-CCF5-46A6-9EE8-2F2E92BF8DB6}"/>
              </a:ext>
            </a:extLst>
          </p:cNvPr>
          <p:cNvSpPr txBox="1"/>
          <p:nvPr/>
        </p:nvSpPr>
        <p:spPr>
          <a:xfrm>
            <a:off x="5963926" y="4531670"/>
            <a:ext cx="6169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Boat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460A3B-43F9-48C3-9BF2-65A6A994EA8B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flipH="1">
            <a:off x="4170287" y="2957517"/>
            <a:ext cx="2216" cy="32746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B04E55-026B-46CB-999A-CA8BBA3562CA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4168242" y="4085203"/>
            <a:ext cx="2045" cy="3824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CB5DF1-2C62-4889-9EE1-0396CE924B56}"/>
              </a:ext>
            </a:extLst>
          </p:cNvPr>
          <p:cNvSpPr txBox="1"/>
          <p:nvPr/>
        </p:nvSpPr>
        <p:spPr>
          <a:xfrm>
            <a:off x="1111158" y="5661248"/>
            <a:ext cx="6079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C9C23-9B3C-4A34-A34D-4FEAA80F26A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5068129" y="3685094"/>
            <a:ext cx="1204279" cy="84657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7E471A-1464-41F7-9887-86DF161BB90E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flipH="1">
            <a:off x="2288813" y="3685094"/>
            <a:ext cx="983632" cy="84657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889291-F054-4358-879A-B1023644990B}"/>
              </a:ext>
            </a:extLst>
          </p:cNvPr>
          <p:cNvSpPr txBox="1"/>
          <p:nvPr/>
        </p:nvSpPr>
        <p:spPr>
          <a:xfrm>
            <a:off x="2518590" y="5661248"/>
            <a:ext cx="3299301" cy="800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BMW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=Ultimate Driving Machine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Method=Drive()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47E365-DB40-4FC5-85E9-E6C8A9D8239E}"/>
              </a:ext>
            </a:extLst>
          </p:cNvPr>
          <p:cNvSpPr txBox="1"/>
          <p:nvPr/>
        </p:nvSpPr>
        <p:spPr>
          <a:xfrm>
            <a:off x="7091516" y="5661248"/>
            <a:ext cx="12960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Volkswagon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62043C-E118-48E6-8917-96E032FE5988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4168241" y="5267846"/>
            <a:ext cx="1" cy="39340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422944-42D7-4A07-90E9-C4B3D71E1C8D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>
            <a:off x="5012383" y="4867737"/>
            <a:ext cx="2727163" cy="79351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8FDED6-32C5-410A-8051-721A864DDC2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flipH="1">
            <a:off x="1415152" y="4867737"/>
            <a:ext cx="1908948" cy="79351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5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OOP – Object Hierarchy Example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D59E21-E29D-437F-850F-18D829C9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72" y="2063353"/>
            <a:ext cx="5886856" cy="3894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47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OOP – Python Main Concept - 1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blueprint</a:t>
            </a:r>
            <a:r>
              <a:rPr lang="en-US" sz="1800" dirty="0">
                <a:solidFill>
                  <a:schemeClr val="tx1"/>
                </a:solidFill>
              </a:rPr>
              <a:t> for how an object will be built, use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 attached to a class that implement its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behavior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embedded in an object that encapsulate its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state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Constructor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special method called when creating an object to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initialize data/behavior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0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185265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–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classes to reflect this Object Hierarchy: Object &lt;- Vegetable &lt;- Apple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three different apples and add them to a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 a constructor to Apple that takes a Type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Update object creation calls to pass apple type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e.g. (“Golden Delicious”, “Honey Crisp”, “</a:t>
            </a:r>
            <a:r>
              <a:rPr lang="en-US" sz="1800" dirty="0" err="1">
                <a:solidFill>
                  <a:schemeClr val="tx1"/>
                </a:solidFill>
              </a:rPr>
              <a:t>Gravenstein</a:t>
            </a:r>
            <a:r>
              <a:rPr lang="en-US" sz="1800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 print on the list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AC5D1-EBF4-40AB-BD67-01927998815E}"/>
              </a:ext>
            </a:extLst>
          </p:cNvPr>
          <p:cNvSpPr txBox="1"/>
          <p:nvPr/>
        </p:nvSpPr>
        <p:spPr>
          <a:xfrm>
            <a:off x="7380312" y="2769260"/>
            <a:ext cx="8034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EA317-A74B-4AEA-A759-62E692C43932}"/>
              </a:ext>
            </a:extLst>
          </p:cNvPr>
          <p:cNvSpPr txBox="1"/>
          <p:nvPr/>
        </p:nvSpPr>
        <p:spPr>
          <a:xfrm>
            <a:off x="7417181" y="4381078"/>
            <a:ext cx="7296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CA1AF-D5E4-4523-B715-27772CFD96C5}"/>
              </a:ext>
            </a:extLst>
          </p:cNvPr>
          <p:cNvSpPr txBox="1"/>
          <p:nvPr/>
        </p:nvSpPr>
        <p:spPr>
          <a:xfrm>
            <a:off x="7223923" y="3579386"/>
            <a:ext cx="11162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headEnd type="triangl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/>
              <a:t>Vegetable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DE5F4-9AE1-48E0-86D5-3C89AAC237D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782025" y="3138592"/>
            <a:ext cx="0" cy="44079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00589C-76FE-4E16-BE89-B75E20311FA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782025" y="3948718"/>
            <a:ext cx="0" cy="43236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D04243B-6CB8-4CD6-B2A3-27E1A1BD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5" y="2634887"/>
            <a:ext cx="7083325" cy="25238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3471730" cy="9477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–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5F982-9A12-4BC1-A121-3897F2AC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12" y="1359192"/>
            <a:ext cx="19240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9F7D1-DDD2-4297-912E-7959A569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09" y="1358493"/>
            <a:ext cx="1914525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27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OOP – Python Main Concept –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Static method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Special methods not associated with a single object, but with the class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Static attribute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Special methods not associated with a single object, but with the class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Private method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that can only be accessed from other methods in the class but not from outside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Private attribute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Attribute that can only be accessed from methods inside the class but not from outside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 See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3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static attribute to class Apple to keep track of # of apples.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Update constructor of Apple to increment the static variable.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static method to class Apple that returns the # of apples.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out the number of apples, then create the 3 apples in a list as before, then print out the new number of apples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292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Topic: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Summarize section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Review HW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Review HW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Object-Oriented-Programming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General concepts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Review Jupyter Notebook examples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Class 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Preview HW 5 questions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C8E23-BA2B-47C2-B94D-2215CBED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00808"/>
            <a:ext cx="6964898" cy="45032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244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Manage object deletion as well as creation.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07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6D8D2-879B-43DF-994D-D4BEE1B5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73099"/>
            <a:ext cx="5029200" cy="40652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ED6B8-3622-4F92-9A54-E0753D5D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221" y="4809863"/>
            <a:ext cx="4801579" cy="8916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509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Exercise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6D8D2-879B-43DF-994D-D4BEE1B5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73099"/>
            <a:ext cx="5029200" cy="40652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ED6B8-3622-4F92-9A54-E0753D5D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221" y="4809863"/>
            <a:ext cx="4801579" cy="8916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84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8"/>
            <a:ext cx="803090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Homework 5 preview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66A347-ACB5-48F6-80FA-25D1CB6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54928"/>
            <a:ext cx="5933455" cy="43577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114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Section 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I/O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Open/Close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 modes, r, w, a, r+, w+, a+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 offset (tell())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Error/Exception Handling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try: except: else: finally: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Modules, importing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Built-In Modules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DateTime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HW 4 Review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5" cy="1840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HW 3 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 - #2 (Tricky looping logic)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string_loop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(word, vowels):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final = [each for each in word if each in vowels]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return final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0611-05AD-4A1E-9388-2DC455A4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852936"/>
            <a:ext cx="5117951" cy="3659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96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5" cy="832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HW 4 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Jupyter notebook of Section 4.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67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5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Object-Oriented Programming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10159-2FDD-4A99-8BE0-93972DC1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14479"/>
            <a:ext cx="5038357" cy="3971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28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5" cy="39283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Background in Language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 Basic types of programming languages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 level languages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Assembly language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language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HLL(High Level Language)’s, there are 3 types of programming 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Procedural (C, Perl, VBScript)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Functional (Scala, Erlang, LISP)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Object-Oriented (C++, Visual Basic, Java, Python)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is an HLL that has OOP features like classes, objects, inheritance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some quirks (special </a:t>
            </a:r>
            <a:r>
              <a:rPr lang="en-US" sz="1800" dirty="0" err="1">
                <a:solidFill>
                  <a:schemeClr val="tx1"/>
                </a:solidFill>
              </a:rPr>
              <a:t>gebavioral</a:t>
            </a:r>
            <a:r>
              <a:rPr lang="en-US" sz="1800" dirty="0">
                <a:solidFill>
                  <a:schemeClr val="tx1"/>
                </a:solidFill>
              </a:rPr>
              <a:t> habit), weaknesses, feels like it was added afterward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07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5" cy="36403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Procedural Languages (C, Perl, VBScript)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Focus is on managing the SOC (Sequence of Commands)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Helper mechanisms are provided, like procedures/subroutines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is managed manually as separate entities and passed between procedures/subroutines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Goal is to provide modularity/abstraction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allows for separation of concerns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 has several benefits: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Improves scalability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Reduces system complexity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Better allows for additions to be made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E67D0-9ADC-4553-9B16-0E9087CEF1F0}"/>
              </a:ext>
            </a:extLst>
          </p:cNvPr>
          <p:cNvSpPr txBox="1"/>
          <p:nvPr/>
        </p:nvSpPr>
        <p:spPr>
          <a:xfrm>
            <a:off x="5235421" y="3429000"/>
            <a:ext cx="3451378" cy="22467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C:</a:t>
            </a:r>
          </a:p>
          <a:p>
            <a:endParaRPr lang="en-US" sz="1000" dirty="0"/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7;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("%d!=%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\n", n, factorial(n));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(n ==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 * factorial(n-1));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1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Python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40769"/>
            <a:ext cx="8185265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Functional Programming Languages (Scala, Erlang, LISP)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 to Procedural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 are essentially procedures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Has similar goals of modularity/abstraction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Differences: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Emphasis on evaluation of complex expressions that are related by arguments / return values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Smaller reliance on control flow constructs like loops, branching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avoid shared state constructs that can cause logic errors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72411-9326-42E1-A35F-6D20E53BB2DF}"/>
              </a:ext>
            </a:extLst>
          </p:cNvPr>
          <p:cNvSpPr txBox="1"/>
          <p:nvPr/>
        </p:nvSpPr>
        <p:spPr>
          <a:xfrm>
            <a:off x="3419872" y="4314032"/>
            <a:ext cx="3649235" cy="1384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Example from LISP:</a:t>
            </a:r>
          </a:p>
          <a:p>
            <a:endParaRPr lang="en-US" sz="1200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(N)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"Compute the factorial of N."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(if (= N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(* N (factorial (- N 1))))) </a:t>
            </a:r>
          </a:p>
        </p:txBody>
      </p:sp>
    </p:spTree>
    <p:extLst>
      <p:ext uri="{BB962C8B-B14F-4D97-AF65-F5344CB8AC3E}">
        <p14:creationId xmlns:p14="http://schemas.microsoft.com/office/powerpoint/2010/main" val="393993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1491</Words>
  <Application>Microsoft Office PowerPoint</Application>
  <PresentationFormat>On-screen Show (4:3)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Office 佈景主題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5 Python OOP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850</cp:revision>
  <dcterms:created xsi:type="dcterms:W3CDTF">2018-09-28T16:40:41Z</dcterms:created>
  <dcterms:modified xsi:type="dcterms:W3CDTF">2019-05-31T17:44:36Z</dcterms:modified>
</cp:coreProperties>
</file>