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264" r:id="rId4"/>
    <p:sldId id="265" r:id="rId5"/>
    <p:sldId id="291" r:id="rId6"/>
    <p:sldId id="266" r:id="rId7"/>
    <p:sldId id="267" r:id="rId8"/>
    <p:sldId id="268" r:id="rId9"/>
    <p:sldId id="269" r:id="rId10"/>
    <p:sldId id="274" r:id="rId11"/>
    <p:sldId id="273" r:id="rId12"/>
    <p:sldId id="275" r:id="rId13"/>
    <p:sldId id="276" r:id="rId14"/>
    <p:sldId id="293" r:id="rId15"/>
    <p:sldId id="272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4" r:id="rId27"/>
    <p:sldId id="287" r:id="rId28"/>
    <p:sldId id="288" r:id="rId29"/>
    <p:sldId id="289" r:id="rId30"/>
    <p:sldId id="295" r:id="rId31"/>
    <p:sldId id="290" r:id="rId32"/>
    <p:sldId id="296" r:id="rId33"/>
    <p:sldId id="298" r:id="rId34"/>
    <p:sldId id="297" r:id="rId35"/>
    <p:sldId id="299" r:id="rId36"/>
    <p:sldId id="300" r:id="rId37"/>
    <p:sldId id="301" r:id="rId38"/>
    <p:sldId id="292" r:id="rId39"/>
    <p:sldId id="270" r:id="rId40"/>
    <p:sldId id="271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72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hyperlink" Target="https://www.tutorialspoint.com/python/python_modul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www.ucsc-extension.edu/certificate-program/offering/python-programming-beginner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technology/computer-programming" TargetMode="External"/><Relationship Id="rId7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s://www.ucsc-extension.edu/certificate-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csc-extension.edu/certificate-program/technology/information-technology" TargetMode="External"/><Relationship Id="rId5" Type="http://schemas.openxmlformats.org/officeDocument/2006/relationships/hyperlink" Target="https://www.ucsc-extension.edu/certificate-program/technology/embedded-systems" TargetMode="External"/><Relationship Id="rId4" Type="http://schemas.openxmlformats.org/officeDocument/2006/relationships/hyperlink" Target="https://www.ucsc-extension.edu/certificate-program/technology/database-and-data-analyti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technology/linux-programming-and-administration" TargetMode="External"/><Relationship Id="rId7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s://www.ucsc-extension.edu/certificate-program/technology/internet-programming-and-develop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csc-extension.edu/certificate-program/technology/vlsi-engineering" TargetMode="External"/><Relationship Id="rId5" Type="http://schemas.openxmlformats.org/officeDocument/2006/relationships/hyperlink" Target="https://www.ucsc-extension.edu/certificate-program/technology/software-engineering-and-quality" TargetMode="External"/><Relationship Id="rId4" Type="http://schemas.openxmlformats.org/officeDocument/2006/relationships/hyperlink" Target="https://www.ucsc-extension.edu/certificate-program/technology/mobile-application-development-professional-award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Python GUI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496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you find them (modules) in your Python distribution?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a. Here's some general background on modules/packages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https://www.tutorialspoint.com/python/python_modules.htm</a:t>
            </a:r>
            <a:endParaRPr lang="en-US" sz="1800" u="sng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b. can search your computer for a module like datetime.py and go look in that folder /anaconda3/lib/python3.7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c. Go look at the distribution documentation for version of Python you have installed </a:t>
            </a:r>
            <a:r>
              <a:rPr lang="en-US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https://docs.python.org/3/library/datetime.html</a:t>
            </a:r>
            <a:r>
              <a:rPr lang="en-US" sz="1800" dirty="0">
                <a:solidFill>
                  <a:schemeClr val="tx1"/>
                </a:solidFill>
              </a:rPr>
              <a:t> python --version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d. call the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module_name</a:t>
            </a:r>
            <a:r>
              <a:rPr lang="en-US" sz="1800" dirty="0">
                <a:solidFill>
                  <a:schemeClr val="tx1"/>
                </a:solidFill>
              </a:rPr>
              <a:t>) function (see code below) e. call the help(</a:t>
            </a:r>
            <a:r>
              <a:rPr lang="en-US" sz="1800" dirty="0" err="1">
                <a:solidFill>
                  <a:schemeClr val="tx1"/>
                </a:solidFill>
              </a:rPr>
              <a:t>module_name</a:t>
            </a:r>
            <a:r>
              <a:rPr lang="en-US" sz="1800" dirty="0">
                <a:solidFill>
                  <a:schemeClr val="tx1"/>
                </a:solidFill>
              </a:rPr>
              <a:t>) function (see code below)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f. Some IDE's will have language specific documentation integrated into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90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4072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Modules.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#Here's a way to enumerate the functions in a module that's in our path.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#This example uses datetime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datetime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entry in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(datetime):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print(entry)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This generates </a:t>
            </a:r>
            <a:r>
              <a:rPr lang="en-US" sz="1800" dirty="0" err="1">
                <a:solidFill>
                  <a:schemeClr val="tx1"/>
                </a:solidFill>
              </a:rPr>
              <a:t>helptext</a:t>
            </a:r>
            <a:r>
              <a:rPr lang="en-US" sz="1800" dirty="0">
                <a:solidFill>
                  <a:schemeClr val="tx1"/>
                </a:solidFill>
              </a:rPr>
              <a:t> for a module, assuming the writer follows convention detailed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("help:")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help(datetime)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40704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07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42B6C-CD58-4349-B0F0-0F5DF293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57265"/>
            <a:ext cx="3106229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3FB6DAC8-9C54-4E7B-A3F4-1B53BF4523E5}"/>
              </a:ext>
            </a:extLst>
          </p:cNvPr>
          <p:cNvSpPr txBox="1">
            <a:spLocks/>
          </p:cNvSpPr>
          <p:nvPr/>
        </p:nvSpPr>
        <p:spPr>
          <a:xfrm>
            <a:off x="683568" y="1953822"/>
            <a:ext cx="4690405" cy="7355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entry in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(datetime):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print(entry)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5C0ED9D-842F-42D2-A929-01880CB7BB74}"/>
              </a:ext>
            </a:extLst>
          </p:cNvPr>
          <p:cNvSpPr txBox="1">
            <a:spLocks/>
          </p:cNvSpPr>
          <p:nvPr/>
        </p:nvSpPr>
        <p:spPr>
          <a:xfrm>
            <a:off x="683567" y="3208689"/>
            <a:ext cx="4690405" cy="16216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This generates </a:t>
            </a:r>
            <a:r>
              <a:rPr lang="en-US" sz="1800" dirty="0" err="1">
                <a:solidFill>
                  <a:schemeClr val="tx1"/>
                </a:solidFill>
              </a:rPr>
              <a:t>helptext</a:t>
            </a:r>
            <a:r>
              <a:rPr lang="en-US" sz="1800" dirty="0">
                <a:solidFill>
                  <a:schemeClr val="tx1"/>
                </a:solidFill>
              </a:rPr>
              <a:t> for a module,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#assuming the writer follows convention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detailed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("help:")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help(datetime)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C8BBFC-0310-4C7B-A5F3-886523416BAC}"/>
              </a:ext>
            </a:extLst>
          </p:cNvPr>
          <p:cNvSpPr/>
          <p:nvPr/>
        </p:nvSpPr>
        <p:spPr>
          <a:xfrm>
            <a:off x="1043608" y="4168630"/>
            <a:ext cx="1800200" cy="661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DFDA0-1561-4110-8183-14DD774BD465}"/>
              </a:ext>
            </a:extLst>
          </p:cNvPr>
          <p:cNvSpPr/>
          <p:nvPr/>
        </p:nvSpPr>
        <p:spPr>
          <a:xfrm>
            <a:off x="1036640" y="1990761"/>
            <a:ext cx="2599256" cy="661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53340-45C0-4536-977B-BB6F2F0A6ED4}"/>
              </a:ext>
            </a:extLst>
          </p:cNvPr>
          <p:cNvSpPr/>
          <p:nvPr/>
        </p:nvSpPr>
        <p:spPr>
          <a:xfrm>
            <a:off x="5724128" y="1259654"/>
            <a:ext cx="2599256" cy="209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36735-7003-4925-8762-A3741B0D670D}"/>
              </a:ext>
            </a:extLst>
          </p:cNvPr>
          <p:cNvSpPr/>
          <p:nvPr/>
        </p:nvSpPr>
        <p:spPr>
          <a:xfrm>
            <a:off x="5734012" y="3361765"/>
            <a:ext cx="3106229" cy="3196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1594F-BD4E-4AD6-A5E6-1C54F4C931A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43808" y="4499464"/>
            <a:ext cx="2890204" cy="460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D2A565-9B57-488F-98F5-7D59A775E79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635896" y="2308323"/>
            <a:ext cx="2088232" cy="13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40704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08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FCAF61-6D92-4D0C-81D7-8B971332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35675"/>
            <a:ext cx="696277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E535F-6F7E-49EA-95AF-5E14CC02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5064808"/>
            <a:ext cx="4238625" cy="466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5AD8FA-C0E7-4564-A2D7-7E3C2A2B5B5A}"/>
              </a:ext>
            </a:extLst>
          </p:cNvPr>
          <p:cNvSpPr/>
          <p:nvPr/>
        </p:nvSpPr>
        <p:spPr>
          <a:xfrm>
            <a:off x="3563888" y="5082796"/>
            <a:ext cx="4248472" cy="176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93991-28B9-4D07-90C7-F4CCDB917E70}"/>
              </a:ext>
            </a:extLst>
          </p:cNvPr>
          <p:cNvSpPr/>
          <p:nvPr/>
        </p:nvSpPr>
        <p:spPr>
          <a:xfrm>
            <a:off x="3563888" y="5289176"/>
            <a:ext cx="576064" cy="2423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03449-0C61-4318-B682-860E97849F5C}"/>
              </a:ext>
            </a:extLst>
          </p:cNvPr>
          <p:cNvSpPr/>
          <p:nvPr/>
        </p:nvSpPr>
        <p:spPr>
          <a:xfrm>
            <a:off x="482806" y="3843973"/>
            <a:ext cx="5025298" cy="39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BF741-4D82-4C04-B71E-F3799DCA7774}"/>
              </a:ext>
            </a:extLst>
          </p:cNvPr>
          <p:cNvSpPr/>
          <p:nvPr/>
        </p:nvSpPr>
        <p:spPr>
          <a:xfrm>
            <a:off x="481064" y="4628962"/>
            <a:ext cx="922584" cy="254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07F94A-0D2D-4B65-AEE5-1BDA764F240A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>
            <a:off x="2995455" y="4239991"/>
            <a:ext cx="2692669" cy="842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FECB9-2CF9-42D5-995B-F47640A18C7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42356" y="3737004"/>
            <a:ext cx="624108" cy="891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591625-7DA8-442E-AFCE-8E7523F3FF0B}"/>
              </a:ext>
            </a:extLst>
          </p:cNvPr>
          <p:cNvSpPr/>
          <p:nvPr/>
        </p:nvSpPr>
        <p:spPr>
          <a:xfrm>
            <a:off x="620016" y="3340987"/>
            <a:ext cx="1970783" cy="396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88D246-B7DE-4062-8C31-DEAA69797E55}"/>
              </a:ext>
            </a:extLst>
          </p:cNvPr>
          <p:cNvCxnSpPr>
            <a:cxnSpLocks/>
            <a:stCxn id="27" idx="2"/>
            <a:endCxn id="19" idx="1"/>
          </p:cNvCxnSpPr>
          <p:nvPr/>
        </p:nvCxnSpPr>
        <p:spPr>
          <a:xfrm>
            <a:off x="1605408" y="3737004"/>
            <a:ext cx="1958480" cy="16733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0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GUI Programming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8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Programming: 01 Simple GUI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5695B-8E0A-41E1-98B7-47D08697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209206"/>
            <a:ext cx="60674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814E8-6773-4BBC-AA9E-3B33CB50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60" y="2989629"/>
            <a:ext cx="3130880" cy="33318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152971-7598-4DBE-AE21-6A13F718F9E4}"/>
              </a:ext>
            </a:extLst>
          </p:cNvPr>
          <p:cNvSpPr/>
          <p:nvPr/>
        </p:nvSpPr>
        <p:spPr>
          <a:xfrm>
            <a:off x="5401560" y="2976560"/>
            <a:ext cx="922584" cy="254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2268-9862-462C-8876-EA067F05C54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411760" y="3103904"/>
            <a:ext cx="2989800" cy="873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CAE79-6EE3-4776-B6EE-C25DC7B2D826}"/>
              </a:ext>
            </a:extLst>
          </p:cNvPr>
          <p:cNvSpPr/>
          <p:nvPr/>
        </p:nvSpPr>
        <p:spPr>
          <a:xfrm>
            <a:off x="512985" y="3877979"/>
            <a:ext cx="1898775" cy="199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F5DD-C183-41D4-91CC-4099DBD06182}"/>
              </a:ext>
            </a:extLst>
          </p:cNvPr>
          <p:cNvSpPr/>
          <p:nvPr/>
        </p:nvSpPr>
        <p:spPr>
          <a:xfrm>
            <a:off x="488831" y="4098345"/>
            <a:ext cx="1876109" cy="199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14F99-34FE-474B-9038-571F72E5FC3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88350" y="4207791"/>
            <a:ext cx="3013210" cy="4477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6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9ABF70-F431-4F33-AE31-5C53BE88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02" y="3249387"/>
            <a:ext cx="38195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02F707-248C-4BED-971C-38A59807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47" y="2088197"/>
            <a:ext cx="393382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02: Labeler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52971-7598-4DBE-AE21-6A13F718F9E4}"/>
              </a:ext>
            </a:extLst>
          </p:cNvPr>
          <p:cNvSpPr/>
          <p:nvPr/>
        </p:nvSpPr>
        <p:spPr>
          <a:xfrm>
            <a:off x="4940268" y="3284984"/>
            <a:ext cx="922584" cy="254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2268-9862-462C-8876-EA067F05C54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420116" y="3142745"/>
            <a:ext cx="2520152" cy="269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CAE79-6EE3-4776-B6EE-C25DC7B2D826}"/>
              </a:ext>
            </a:extLst>
          </p:cNvPr>
          <p:cNvSpPr/>
          <p:nvPr/>
        </p:nvSpPr>
        <p:spPr>
          <a:xfrm>
            <a:off x="521341" y="3043198"/>
            <a:ext cx="1898775" cy="199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F5DD-C183-41D4-91CC-4099DBD06182}"/>
              </a:ext>
            </a:extLst>
          </p:cNvPr>
          <p:cNvSpPr/>
          <p:nvPr/>
        </p:nvSpPr>
        <p:spPr>
          <a:xfrm>
            <a:off x="518346" y="3554672"/>
            <a:ext cx="3933825" cy="1100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14F99-34FE-474B-9038-571F72E5FC36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4452171" y="3703704"/>
            <a:ext cx="441932" cy="401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C99F8-3B4E-477E-BE23-26D01C3F8120}"/>
              </a:ext>
            </a:extLst>
          </p:cNvPr>
          <p:cNvSpPr/>
          <p:nvPr/>
        </p:nvSpPr>
        <p:spPr>
          <a:xfrm>
            <a:off x="4894103" y="3576359"/>
            <a:ext cx="922584" cy="254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850604-54B8-4E09-B623-0753FA73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76" y="2775699"/>
            <a:ext cx="38576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8C2B3-34EE-4475-8CD4-2EAF9655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7" y="2040853"/>
            <a:ext cx="3718561" cy="44730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03: Lazy Buttons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52971-7598-4DBE-AE21-6A13F718F9E4}"/>
              </a:ext>
            </a:extLst>
          </p:cNvPr>
          <p:cNvSpPr/>
          <p:nvPr/>
        </p:nvSpPr>
        <p:spPr>
          <a:xfrm>
            <a:off x="4673136" y="2821116"/>
            <a:ext cx="1050991" cy="254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2268-9862-462C-8876-EA067F05C54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491893" y="2948460"/>
            <a:ext cx="2181243" cy="1849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CAE79-6EE3-4776-B6EE-C25DC7B2D826}"/>
              </a:ext>
            </a:extLst>
          </p:cNvPr>
          <p:cNvSpPr/>
          <p:nvPr/>
        </p:nvSpPr>
        <p:spPr>
          <a:xfrm>
            <a:off x="593118" y="3033894"/>
            <a:ext cx="1898775" cy="199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F5DD-C183-41D4-91CC-4099DBD06182}"/>
              </a:ext>
            </a:extLst>
          </p:cNvPr>
          <p:cNvSpPr/>
          <p:nvPr/>
        </p:nvSpPr>
        <p:spPr>
          <a:xfrm>
            <a:off x="555103" y="3842274"/>
            <a:ext cx="3200257" cy="21070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14F99-34FE-474B-9038-571F72E5FC36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3755360" y="3476289"/>
            <a:ext cx="900216" cy="1419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C99F8-3B4E-477E-BE23-26D01C3F8120}"/>
              </a:ext>
            </a:extLst>
          </p:cNvPr>
          <p:cNvSpPr/>
          <p:nvPr/>
        </p:nvSpPr>
        <p:spPr>
          <a:xfrm>
            <a:off x="4655576" y="3068960"/>
            <a:ext cx="906806" cy="814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59486E-1541-44A6-A7D9-C9FF7CC4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594052"/>
            <a:ext cx="1914525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AC33-962B-4D62-A231-6EB65486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25" y="2143708"/>
            <a:ext cx="2957580" cy="4057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04: Lazy Buttons with class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52971-7598-4DBE-AE21-6A13F718F9E4}"/>
              </a:ext>
            </a:extLst>
          </p:cNvPr>
          <p:cNvSpPr/>
          <p:nvPr/>
        </p:nvSpPr>
        <p:spPr>
          <a:xfrm>
            <a:off x="4782048" y="4607032"/>
            <a:ext cx="1050991" cy="254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2268-9862-462C-8876-EA067F05C54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344048" y="4734376"/>
            <a:ext cx="1438000" cy="1010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CAE79-6EE3-4776-B6EE-C25DC7B2D826}"/>
              </a:ext>
            </a:extLst>
          </p:cNvPr>
          <p:cNvSpPr/>
          <p:nvPr/>
        </p:nvSpPr>
        <p:spPr>
          <a:xfrm>
            <a:off x="983025" y="5635760"/>
            <a:ext cx="2361023" cy="21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F5DD-C183-41D4-91CC-4099DBD06182}"/>
              </a:ext>
            </a:extLst>
          </p:cNvPr>
          <p:cNvSpPr/>
          <p:nvPr/>
        </p:nvSpPr>
        <p:spPr>
          <a:xfrm>
            <a:off x="977050" y="2708920"/>
            <a:ext cx="2963556" cy="2640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14F99-34FE-474B-9038-571F72E5FC36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3940606" y="4029398"/>
            <a:ext cx="847418" cy="1252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C99F8-3B4E-477E-BE23-26D01C3F8120}"/>
              </a:ext>
            </a:extLst>
          </p:cNvPr>
          <p:cNvSpPr/>
          <p:nvPr/>
        </p:nvSpPr>
        <p:spPr>
          <a:xfrm>
            <a:off x="4788024" y="4874699"/>
            <a:ext cx="906806" cy="814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3E448F-2C4C-4FA2-B8C8-169F19B5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988309"/>
            <a:ext cx="1933575" cy="771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D416D-5610-4470-B862-618D8766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1" y="2103885"/>
            <a:ext cx="3848885" cy="42867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05: Click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52971-7598-4DBE-AE21-6A13F718F9E4}"/>
              </a:ext>
            </a:extLst>
          </p:cNvPr>
          <p:cNvSpPr/>
          <p:nvPr/>
        </p:nvSpPr>
        <p:spPr>
          <a:xfrm>
            <a:off x="4932040" y="2971226"/>
            <a:ext cx="1933575" cy="7886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F5DD-C183-41D4-91CC-4099DBD06182}"/>
              </a:ext>
            </a:extLst>
          </p:cNvPr>
          <p:cNvSpPr/>
          <p:nvPr/>
        </p:nvSpPr>
        <p:spPr>
          <a:xfrm>
            <a:off x="720451" y="2708921"/>
            <a:ext cx="3779541" cy="2520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14F99-34FE-474B-9038-571F72E5FC36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4499992" y="3362999"/>
            <a:ext cx="432048" cy="6060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C99F8-3B4E-477E-BE23-26D01C3F8120}"/>
              </a:ext>
            </a:extLst>
          </p:cNvPr>
          <p:cNvSpPr/>
          <p:nvPr/>
        </p:nvSpPr>
        <p:spPr>
          <a:xfrm>
            <a:off x="4932040" y="3224989"/>
            <a:ext cx="906806" cy="2760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Python GUI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299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Topic: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Summary of material of section 5 (OOP, review classes)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Review HW 5 Answers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Miscellaneous Topics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Modules, How to find them, what functions are in them,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“Trivial” concept, examples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GUI Programming (Textbook Chapter 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Wrap-up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AF48C4-1A7C-4E0B-80EC-81BBCE8B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50" y="2225141"/>
            <a:ext cx="3902831" cy="24077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8479AB-C2E8-48C1-AE7F-9F03DCA0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8" y="2226715"/>
            <a:ext cx="4263692" cy="36176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06: Longevity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861BC-5BF5-4BAD-B46F-40336ADD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836" y="4623135"/>
            <a:ext cx="286702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017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07: Movie Chooser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B7407-50A2-47F7-A2E2-9384330B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75" y="2154622"/>
            <a:ext cx="3014450" cy="42631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5566A-3BE9-4DBB-ABA6-345876F5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778" y="2185974"/>
            <a:ext cx="3378222" cy="33839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0CC9E-4ACE-42E2-883A-2EBC24DBE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46" y="4581128"/>
            <a:ext cx="2393508" cy="16960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645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08: Movie Chooser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85F808-8D47-4ECF-9F73-517B7CB7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5" y="2069355"/>
            <a:ext cx="3324469" cy="42869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249554-B58E-45DF-A35A-1FB73F27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973" y="2045349"/>
            <a:ext cx="3848462" cy="38945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8B66-8A14-4941-BF65-DC6C85F15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4717816"/>
            <a:ext cx="2149852" cy="15346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340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09: Mad Lib - 01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E07A2-5635-4917-9A00-C9FD4C83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47" y="2006553"/>
            <a:ext cx="4120906" cy="45971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A136A-4A94-41F9-9BCD-38975C91B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74749"/>
            <a:ext cx="3243667" cy="44837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97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09: Mad Lib - 02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C74B4-395C-4E24-9F3C-96D6CDF3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60" y="2239749"/>
            <a:ext cx="4009330" cy="35535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D176E-E387-406A-9362-07CD8A3B5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2" y="2165412"/>
            <a:ext cx="4009331" cy="28558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346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GUI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GUI Programming – 09: Mad Lib - 03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Jupiter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F274-5360-424D-A0D3-203BA100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48880"/>
            <a:ext cx="574357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9555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Trivial Concept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Trivial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Trivial Concept: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Trivial is a concept in Python to evaluate whether any data item is “set or not set”, “useful or not useful.”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simple checks are obvious, but with Python’s type semantics, there can be some </a:t>
            </a:r>
            <a:r>
              <a:rPr lang="en-US" sz="1600" b="1" dirty="0" err="1">
                <a:solidFill>
                  <a:schemeClr val="tx1"/>
                </a:solidFill>
              </a:rPr>
              <a:t>subtlties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BC01F-CEA4-467E-A428-160C8C16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8" y="2894091"/>
            <a:ext cx="8089961" cy="3088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8401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Python GUI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56641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Trivial Concept: 02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6E935-CF81-4864-AC08-387DED2E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2" y="1854910"/>
            <a:ext cx="3416997" cy="44179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88EC3-8715-4936-AF04-D386F839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485" y="1368556"/>
            <a:ext cx="2691430" cy="53907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9954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Trivial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56641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Trivial Concept: 03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3DA30-78B1-4B1B-AB91-C2869C86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77898"/>
            <a:ext cx="206692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91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Python GUI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280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of Section 5: OOP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Focus is to model the problem as a set of objects, data, and behavior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objects expose the data and behavior through interfaces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bundled together in one abstraction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basic lifecycle 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an object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Access behavior of the object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Pass data in / out of the object, either directly or as a result of behavior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Objects can pass data between each other using messages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Destroy the object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5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Working with Request Modules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85265" cy="12640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Httpbin.org is a website which provide a simple HTTP Request &amp; Response Service.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write HTTP Request: get, post, put, delete, head and test the code you write.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728F8-7519-459E-99D3-AA085B7C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64422"/>
            <a:ext cx="3328873" cy="33288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956A4F-3488-4729-9C25-4BE53B42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51" y="2771950"/>
            <a:ext cx="1323975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035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Test for Success or Failure.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FFA1C-EA0B-4FBB-BCD8-AA558C39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2" y="1981000"/>
            <a:ext cx="4962525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EC20D-D15D-431A-B6C5-FFA9FD724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88" y="2013165"/>
            <a:ext cx="1781175" cy="33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4366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Request with parameters and return status.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EBFBE-EADC-43C6-9C88-4CD8C97E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55" y="1907327"/>
            <a:ext cx="54578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E9E97-3109-4DCD-BC7B-FBB0319C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55" y="4319128"/>
            <a:ext cx="4581525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5428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Request with payload in JSON (key: value) format.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DD0E8E-39BC-4CAC-81B3-631D8DD3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875"/>
            <a:ext cx="4752975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23B62-1B83-408C-8284-3919532F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006070"/>
            <a:ext cx="3753685" cy="29286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0382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Specify the data in response.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44071-2A58-4EF5-94F4-1FB93D98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81000"/>
            <a:ext cx="61436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277DD-64DD-410A-AD32-9831FEC6C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101588"/>
            <a:ext cx="6983760" cy="21629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4082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Get the response headers.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9557C-BD04-44B2-AAE5-B5CFD912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946276"/>
            <a:ext cx="7977657" cy="24626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6836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HTTP Request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Set up the custom headers before sending </a:t>
            </a:r>
            <a:r>
              <a:rPr lang="en-US" sz="1600" b="1">
                <a:solidFill>
                  <a:schemeClr val="tx1"/>
                </a:solidFill>
              </a:rPr>
              <a:t>the request.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34A45-4C76-4E50-AA9D-C09369E0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977454"/>
            <a:ext cx="8100392" cy="2366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286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UCSC Extension Classes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39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UCSC Extension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4072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Miscellaneous Topics – USCS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Certificate Program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Computer Programming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https://www.ucsc-extension.edu/certificate-program/technology/computer-programming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Database and Analytics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https://www.ucsc-extension.edu/certificate-program/technology/database-and-data-analytics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Embedded Systems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https://www.ucsc-extension.edu/certificate-program/technology/embedded-systems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Information Technology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https://www.ucsc-extension.edu/certificate-program/technology/information-technology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7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5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Python GUI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answer of HW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.</a:t>
            </a:r>
            <a:r>
              <a:rPr lang="en-US" sz="1800" dirty="0" err="1">
                <a:solidFill>
                  <a:schemeClr val="tx1"/>
                </a:solidFill>
              </a:rPr>
              <a:t>ipynb</a:t>
            </a:r>
            <a:r>
              <a:rPr lang="en-US" sz="1800" dirty="0">
                <a:solidFill>
                  <a:schemeClr val="tx1"/>
                </a:solidFill>
              </a:rPr>
              <a:t> answers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Focus on class topics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5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UCSC Extension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421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Miscellaneous Topics – USCS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Internet Programming and Development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https://www.ucsc-extension.edu/certificate-program/technology/internet-programming-and-development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Linux Programming and Administration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https://www.ucsc-extension.edu/certificate-program/technology/linux-programming-and-administration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Mobile Application Development Professional Award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https://www.ucsc-extension.edu/certificate-program/technology/mobile-application-development-professional-award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Software Engineering and Quality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https://www.ucsc-extension.edu/certificate-program/technology/software-engineering-and-quality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VLSI Engineering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https://www.ucsc-extension.edu/certificate-program/technology/vlsi-engineering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7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891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Python Modules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136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Allows for code re-use, a big part of SW 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Helps break apart big programs to manage them better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share code with others, and steal, err borrow, code from others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Encourages ”Modular” code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built-in modules, like random, 3</a:t>
            </a:r>
            <a:r>
              <a:rPr lang="en-US" sz="1800" baseline="30000" dirty="0">
                <a:solidFill>
                  <a:schemeClr val="tx1"/>
                </a:solidFill>
              </a:rPr>
              <a:t>rd</a:t>
            </a:r>
            <a:r>
              <a:rPr lang="en-US" sz="1800" dirty="0">
                <a:solidFill>
                  <a:schemeClr val="tx1"/>
                </a:solidFill>
              </a:rPr>
              <a:t> party modules you download, and modules You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Named “module_name.py”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Accessed by including “import </a:t>
            </a:r>
            <a:r>
              <a:rPr lang="en-US" sz="1800" dirty="0" err="1">
                <a:solidFill>
                  <a:schemeClr val="tx1"/>
                </a:solidFill>
              </a:rPr>
              <a:t>module_name</a:t>
            </a:r>
            <a:r>
              <a:rPr lang="en-US" sz="1800" dirty="0">
                <a:solidFill>
                  <a:schemeClr val="tx1"/>
                </a:solidFill>
              </a:rPr>
              <a:t>” in script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2697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Miscellaneous Topics – Modules 02: random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Where are they? Global search for random.py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Configure Finder to open terminal at current folder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into finder/services/service preferences…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Make sure “New Terminal Tab Here” or “New Terminal Window Here” are checked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Navigate to folder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Search for datetime.py at computer level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Right click and select “New Terminal here”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 “ls”,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354F3-1763-43FC-A0E7-71389C01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789040"/>
            <a:ext cx="4768662" cy="269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804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421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03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OS commands to help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PYTHON (Linux, MacOS)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 | grep PYTHON (other operating system)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We’ll </a:t>
            </a:r>
            <a:r>
              <a:rPr lang="en-US" sz="1800" dirty="0" err="1">
                <a:solidFill>
                  <a:schemeClr val="tx1"/>
                </a:solidFill>
              </a:rPr>
              <a:t>assum</a:t>
            </a:r>
            <a:r>
              <a:rPr lang="en-US" sz="1800" dirty="0">
                <a:solidFill>
                  <a:schemeClr val="tx1"/>
                </a:solidFill>
              </a:rPr>
              <a:t> that </a:t>
            </a:r>
            <a:r>
              <a:rPr lang="en-US" sz="1800" dirty="0" err="1">
                <a:solidFill>
                  <a:schemeClr val="tx1"/>
                </a:solidFill>
              </a:rPr>
              <a:t>printenv</a:t>
            </a:r>
            <a:r>
              <a:rPr lang="en-US" sz="1800" dirty="0">
                <a:solidFill>
                  <a:schemeClr val="tx1"/>
                </a:solidFill>
              </a:rPr>
              <a:t> works for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Subtlety around python / python 3.7, etc. Commands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(shows all environment variables)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PATH (shows path to executables)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python (shows which interpreter will be invoked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-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(shows anaconda items)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-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 (separate variable for that python executable)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Python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284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Miscellaneous Topics – Modules 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import statements are ignored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Spyder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reduce overhead with “from” qualifier.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datetime import date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Implications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Have to know what to include for our use case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Are there sub-dependencies? Other relationship issues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8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1682</Words>
  <Application>Microsoft Office PowerPoint</Application>
  <PresentationFormat>On-screen Show (4:3)</PresentationFormat>
  <Paragraphs>299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Wingdings</vt:lpstr>
      <vt:lpstr>Office 佈景主題</vt:lpstr>
      <vt:lpstr>6 Python GUI</vt:lpstr>
      <vt:lpstr>6 Python GUI</vt:lpstr>
      <vt:lpstr>6 Python GUI</vt:lpstr>
      <vt:lpstr>6 Python GUI</vt:lpstr>
      <vt:lpstr>6.1 Python Modules</vt:lpstr>
      <vt:lpstr>6.1 Python Modules</vt:lpstr>
      <vt:lpstr>6.1 Python Modules</vt:lpstr>
      <vt:lpstr>6.1 Python Modules</vt:lpstr>
      <vt:lpstr>6.1 Python Modules</vt:lpstr>
      <vt:lpstr>6.1 Python Modules</vt:lpstr>
      <vt:lpstr>6.1 Python Modules</vt:lpstr>
      <vt:lpstr>6.1 Python Modules</vt:lpstr>
      <vt:lpstr>6.1 Python Modules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6.2 GUI Programming</vt:lpstr>
      <vt:lpstr>6.3 Trivial Concept</vt:lpstr>
      <vt:lpstr>6.3 Trivial Concept</vt:lpstr>
      <vt:lpstr>6 Python GUI</vt:lpstr>
      <vt:lpstr>6.3 Trivial Concept</vt:lpstr>
      <vt:lpstr>6.4 Working with Request Modules</vt:lpstr>
      <vt:lpstr>6.4 HTTP Request Modules</vt:lpstr>
      <vt:lpstr>6.4 HTTP Request Modules</vt:lpstr>
      <vt:lpstr>6.4 HTTP Request Modules</vt:lpstr>
      <vt:lpstr>6.4 HTTP Request Modules</vt:lpstr>
      <vt:lpstr>6.4 HTTP Request Modules</vt:lpstr>
      <vt:lpstr>6.4 HTTP Request Modules</vt:lpstr>
      <vt:lpstr>6.4 HTTP Request Modules</vt:lpstr>
      <vt:lpstr>6.5 UCSC Extension Classes</vt:lpstr>
      <vt:lpstr>6.5 UCSC Extension Classes</vt:lpstr>
      <vt:lpstr>6.5 UCSC Extension Classes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936</cp:revision>
  <dcterms:created xsi:type="dcterms:W3CDTF">2018-09-28T16:40:41Z</dcterms:created>
  <dcterms:modified xsi:type="dcterms:W3CDTF">2019-06-07T21:15:44Z</dcterms:modified>
</cp:coreProperties>
</file>