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3" r:id="rId3"/>
    <p:sldId id="266" r:id="rId4"/>
    <p:sldId id="264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6" r:id="rId25"/>
    <p:sldId id="287" r:id="rId26"/>
    <p:sldId id="288" r:id="rId27"/>
    <p:sldId id="289" r:id="rId28"/>
    <p:sldId id="290" r:id="rId29"/>
    <p:sldId id="259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133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0701 Override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0701.3 printable_stack_def.py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3360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Printable_stack_def.py: __str__ is called whenever: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1) “%s” % (</a:t>
            </a:r>
            <a:r>
              <a:rPr lang="en-US" sz="1800" dirty="0" err="1">
                <a:solidFill>
                  <a:schemeClr val="tx1"/>
                </a:solidFill>
              </a:rPr>
              <a:t>printable_satck_object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2) str (</a:t>
            </a:r>
            <a:r>
              <a:rPr lang="en-US" sz="1800" dirty="0" err="1">
                <a:solidFill>
                  <a:schemeClr val="tx1"/>
                </a:solidFill>
              </a:rPr>
              <a:t>printable_stack_object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3) print (</a:t>
            </a:r>
            <a:r>
              <a:rPr lang="en-US" sz="1800" dirty="0" err="1">
                <a:solidFill>
                  <a:schemeClr val="tx1"/>
                </a:solidFill>
              </a:rPr>
              <a:t>prtibale_satck_object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C8E3E3-23A4-47B8-AA9E-30EBE9441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13" y="2918452"/>
            <a:ext cx="3991281" cy="343789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4DCB43-E6C2-494C-917B-90AA9CAAB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893" y="2918452"/>
            <a:ext cx="3795505" cy="343789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1358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0701.3 printable_stack_def.py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Printable_stack_def.py: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D68E61-4D58-4577-9EF4-32565252A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684" y="1913120"/>
            <a:ext cx="4963092" cy="464103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2934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0701.4 lab14-3.py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26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0701.4 lab14-3.py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4719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Lab14-3.py: Employee class has some methods will be inherited. Nothing special.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EB46C4-48C9-4270-964D-212B090A7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987132"/>
            <a:ext cx="3484799" cy="416673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17035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0701.4 lab14-3.py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1910226" cy="4719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Lab14-3.py: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AECDD6-46D1-4538-801B-DEDDBBFFB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479365"/>
            <a:ext cx="4795837" cy="48769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3749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0701.4 lab14-3.py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1910226" cy="4719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Lab14-3.py: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4CE8C7-610B-4FC8-8176-626C26B8E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342516"/>
            <a:ext cx="4419559" cy="53732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9917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0701.5 welcomer-def.py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06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0701.5 welcomer_def.py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27042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Welcopmer-def.py: we inherit the employee_def.py and greeter_def.py before.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a class </a:t>
            </a:r>
            <a:r>
              <a:rPr lang="en-US" sz="1800" dirty="0" err="1">
                <a:solidFill>
                  <a:schemeClr val="tx1"/>
                </a:solidFill>
              </a:rPr>
              <a:t>Welcomer</a:t>
            </a:r>
            <a:r>
              <a:rPr lang="en-US" sz="1800" dirty="0">
                <a:solidFill>
                  <a:schemeClr val="tx1"/>
                </a:solidFill>
              </a:rPr>
              <a:t> with mixing of class </a:t>
            </a:r>
            <a:r>
              <a:rPr lang="en-US" sz="1800" dirty="0" err="1">
                <a:solidFill>
                  <a:schemeClr val="tx1"/>
                </a:solidFill>
              </a:rPr>
              <a:t>NamedGreeter</a:t>
            </a:r>
            <a:r>
              <a:rPr lang="en-US" sz="1800" dirty="0">
                <a:solidFill>
                  <a:schemeClr val="tx1"/>
                </a:solidFill>
              </a:rPr>
              <a:t> and class </a:t>
            </a:r>
            <a:r>
              <a:rPr lang="en-US" sz="1800" dirty="0" err="1">
                <a:solidFill>
                  <a:schemeClr val="tx1"/>
                </a:solidFill>
              </a:rPr>
              <a:t>SalariedEmployee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err="1">
                <a:solidFill>
                  <a:schemeClr val="tx1"/>
                </a:solidFill>
              </a:rPr>
              <a:t>welcomers</a:t>
            </a:r>
            <a:r>
              <a:rPr lang="en-US" sz="1800" dirty="0">
                <a:solidFill>
                  <a:schemeClr val="tx1"/>
                </a:solidFill>
              </a:rPr>
              <a:t> = 0 is the static variable in C language.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initializer __</a:t>
            </a: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__ will add one (</a:t>
            </a:r>
            <a:r>
              <a:rPr lang="en-US" sz="1800" dirty="0" err="1">
                <a:solidFill>
                  <a:schemeClr val="tx1"/>
                </a:solidFill>
              </a:rPr>
              <a:t>welcomers</a:t>
            </a:r>
            <a:r>
              <a:rPr lang="en-US" sz="1800" dirty="0">
                <a:solidFill>
                  <a:schemeClr val="tx1"/>
                </a:solidFill>
              </a:rPr>
              <a:t> += 1) when each time get called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Magic __call__ for call operator, e.g.., pass a string.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Magic __del__ for deletion.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Magic __str__ for print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027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0701.5 welcomer_def.py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Welcopmer-def.py: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2E0C14-0B5E-4BA3-93B0-B7B3A6F68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46" y="1869938"/>
            <a:ext cx="4286423" cy="448641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CA32A2-4DCD-4C4F-860F-54A795A86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778" y="1869938"/>
            <a:ext cx="3638352" cy="453156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51589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0701.6 circle-def.py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7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0701 Override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1200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Topics: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Override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Has-a vs. Is-A Relationships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0701.6 circle_def.py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3360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circle-def.py: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 we implemented the __</a:t>
            </a:r>
            <a:r>
              <a:rPr lang="en-US" sz="1800" dirty="0" err="1">
                <a:solidFill>
                  <a:schemeClr val="tx1"/>
                </a:solidFill>
              </a:rPr>
              <a:t>getitem</a:t>
            </a:r>
            <a:r>
              <a:rPr lang="en-US" sz="1800" dirty="0">
                <a:solidFill>
                  <a:schemeClr val="tx1"/>
                </a:solidFill>
              </a:rPr>
              <a:t>__ for get Item, whenever there are square bracket of the object, i.e., Object[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]. Then, the magic__</a:t>
            </a:r>
            <a:r>
              <a:rPr lang="en-US" sz="1800" dirty="0" err="1">
                <a:solidFill>
                  <a:schemeClr val="tx1"/>
                </a:solidFill>
              </a:rPr>
              <a:t>getitem</a:t>
            </a:r>
            <a:r>
              <a:rPr lang="en-US" sz="1800" dirty="0">
                <a:solidFill>
                  <a:schemeClr val="tx1"/>
                </a:solidFill>
              </a:rPr>
              <a:t>__ got called.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magic__</a:t>
            </a:r>
            <a:r>
              <a:rPr lang="en-US" sz="1800" dirty="0" err="1">
                <a:solidFill>
                  <a:schemeClr val="tx1"/>
                </a:solidFill>
              </a:rPr>
              <a:t>len</a:t>
            </a:r>
            <a:r>
              <a:rPr lang="en-US" sz="1800" dirty="0">
                <a:solidFill>
                  <a:schemeClr val="tx1"/>
                </a:solidFill>
              </a:rPr>
              <a:t>__ gets called for whenever we use </a:t>
            </a:r>
            <a:r>
              <a:rPr lang="en-US" sz="1800" dirty="0" err="1">
                <a:solidFill>
                  <a:schemeClr val="tx1"/>
                </a:solidFill>
              </a:rPr>
              <a:t>len</a:t>
            </a:r>
            <a:r>
              <a:rPr lang="en-US" sz="1800" dirty="0">
                <a:solidFill>
                  <a:schemeClr val="tx1"/>
                </a:solidFill>
              </a:rPr>
              <a:t>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56ABE3-B667-4F5C-B5A3-F029666D0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468" y="2918452"/>
            <a:ext cx="5118149" cy="295939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5109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0701.6 circle_def.py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438676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circle-def.py: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4E22B0-3ABC-4C68-9197-49C0BC16F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07" y="1892002"/>
            <a:ext cx="4578430" cy="420129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AD4A92-FD57-4728-8286-F58C1F00F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1329273"/>
            <a:ext cx="3186161" cy="48360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98CA9E-1582-410B-9E4D-C2C1F7D052DF}"/>
              </a:ext>
            </a:extLst>
          </p:cNvPr>
          <p:cNvSpPr/>
          <p:nvPr/>
        </p:nvSpPr>
        <p:spPr>
          <a:xfrm>
            <a:off x="1115616" y="2924944"/>
            <a:ext cx="3384376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86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0701.7 Store Diagram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34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0701.7 Store Diagram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030906" cy="6159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Store Diagram: Simplified Class Diagram for a Store, using UML (Unified Modeling Language)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5937D0-6C57-4A2E-A1EA-202D5D93ADA9}"/>
              </a:ext>
            </a:extLst>
          </p:cNvPr>
          <p:cNvSpPr/>
          <p:nvPr/>
        </p:nvSpPr>
        <p:spPr>
          <a:xfrm>
            <a:off x="4341912" y="3901678"/>
            <a:ext cx="1368152" cy="346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Welcomer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8008F5-25F8-4D25-B38C-6E76CD841F38}"/>
              </a:ext>
            </a:extLst>
          </p:cNvPr>
          <p:cNvSpPr/>
          <p:nvPr/>
        </p:nvSpPr>
        <p:spPr>
          <a:xfrm>
            <a:off x="2590800" y="3020135"/>
            <a:ext cx="2133600" cy="404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Salaried Employee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D3D375-4CE8-4B9B-B1D8-6606D1D29764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3657600" y="3424382"/>
            <a:ext cx="1368388" cy="4772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7781F60-3EE3-4BDF-A4B5-464780C101D6}"/>
              </a:ext>
            </a:extLst>
          </p:cNvPr>
          <p:cNvSpPr/>
          <p:nvPr/>
        </p:nvSpPr>
        <p:spPr>
          <a:xfrm>
            <a:off x="3807464" y="3554912"/>
            <a:ext cx="681744" cy="346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(is-a)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E7F848-4306-40CB-9D7E-19D91C3F5DD2}"/>
              </a:ext>
            </a:extLst>
          </p:cNvPr>
          <p:cNvSpPr/>
          <p:nvPr/>
        </p:nvSpPr>
        <p:spPr>
          <a:xfrm>
            <a:off x="5599720" y="3491008"/>
            <a:ext cx="724526" cy="346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(is-a)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2C6FA0-AC62-4CB0-9E66-3D83A49EFDD1}"/>
              </a:ext>
            </a:extLst>
          </p:cNvPr>
          <p:cNvSpPr/>
          <p:nvPr/>
        </p:nvSpPr>
        <p:spPr>
          <a:xfrm>
            <a:off x="5196284" y="3076159"/>
            <a:ext cx="2255924" cy="3482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Named Greeter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92AFDC-A083-45F7-BCDC-567E94A45471}"/>
              </a:ext>
            </a:extLst>
          </p:cNvPr>
          <p:cNvCxnSpPr>
            <a:cxnSpLocks/>
            <a:stCxn id="7" idx="0"/>
            <a:endCxn id="19" idx="2"/>
          </p:cNvCxnSpPr>
          <p:nvPr/>
        </p:nvCxnSpPr>
        <p:spPr>
          <a:xfrm flipV="1">
            <a:off x="5025988" y="3424383"/>
            <a:ext cx="1298258" cy="4772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B727172-0324-4E51-BB22-501922B7C1C4}"/>
              </a:ext>
            </a:extLst>
          </p:cNvPr>
          <p:cNvSpPr/>
          <p:nvPr/>
        </p:nvSpPr>
        <p:spPr>
          <a:xfrm>
            <a:off x="2956689" y="2202010"/>
            <a:ext cx="1368152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F104322-AA5D-41F4-B340-C4AAE22FE033}"/>
              </a:ext>
            </a:extLst>
          </p:cNvPr>
          <p:cNvCxnSpPr>
            <a:cxnSpLocks/>
            <a:stCxn id="11" idx="0"/>
            <a:endCxn id="25" idx="2"/>
          </p:cNvCxnSpPr>
          <p:nvPr/>
        </p:nvCxnSpPr>
        <p:spPr>
          <a:xfrm flipH="1" flipV="1">
            <a:off x="3640765" y="2562050"/>
            <a:ext cx="16835" cy="4580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1313232-EFA4-44F2-8CD8-662973269D61}"/>
              </a:ext>
            </a:extLst>
          </p:cNvPr>
          <p:cNvSpPr/>
          <p:nvPr/>
        </p:nvSpPr>
        <p:spPr>
          <a:xfrm>
            <a:off x="2963215" y="2572670"/>
            <a:ext cx="681744" cy="346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(is-a)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D12C191-191C-4DDD-A6DF-3354FC3FAE6D}"/>
              </a:ext>
            </a:extLst>
          </p:cNvPr>
          <p:cNvSpPr/>
          <p:nvPr/>
        </p:nvSpPr>
        <p:spPr>
          <a:xfrm>
            <a:off x="5640170" y="2198372"/>
            <a:ext cx="1368152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Greeter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697223-10E1-464F-8CAA-B9B035A37752}"/>
              </a:ext>
            </a:extLst>
          </p:cNvPr>
          <p:cNvCxnSpPr>
            <a:cxnSpLocks/>
            <a:stCxn id="19" idx="0"/>
            <a:endCxn id="39" idx="2"/>
          </p:cNvCxnSpPr>
          <p:nvPr/>
        </p:nvCxnSpPr>
        <p:spPr>
          <a:xfrm flipV="1">
            <a:off x="6324246" y="2558412"/>
            <a:ext cx="0" cy="5177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6CC23DE-1A68-49D1-8E30-36B7C7E33B52}"/>
              </a:ext>
            </a:extLst>
          </p:cNvPr>
          <p:cNvSpPr/>
          <p:nvPr/>
        </p:nvSpPr>
        <p:spPr>
          <a:xfrm>
            <a:off x="6289234" y="2572670"/>
            <a:ext cx="681744" cy="346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(is-a)</a:t>
            </a:r>
          </a:p>
        </p:txBody>
      </p:sp>
      <p:sp>
        <p:nvSpPr>
          <p:cNvPr id="52" name="Diamond 51">
            <a:extLst>
              <a:ext uri="{FF2B5EF4-FFF2-40B4-BE49-F238E27FC236}">
                <a16:creationId xmlns:a16="http://schemas.microsoft.com/office/drawing/2014/main" id="{71A82680-A6BF-4E4D-91BE-BD69EA8C4CC6}"/>
              </a:ext>
            </a:extLst>
          </p:cNvPr>
          <p:cNvSpPr/>
          <p:nvPr/>
        </p:nvSpPr>
        <p:spPr>
          <a:xfrm>
            <a:off x="4923461" y="4283253"/>
            <a:ext cx="205054" cy="346767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4D94B5-9744-430B-B0B2-68B267BEEFD8}"/>
              </a:ext>
            </a:extLst>
          </p:cNvPr>
          <p:cNvSpPr/>
          <p:nvPr/>
        </p:nvSpPr>
        <p:spPr>
          <a:xfrm>
            <a:off x="4235872" y="4988430"/>
            <a:ext cx="1580231" cy="346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Personal Dept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FD4BFC9-0F26-46A0-84FD-764D34D584FE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5025988" y="4630020"/>
            <a:ext cx="0" cy="3584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544987E-DF58-4004-93E9-F4AD819FB19A}"/>
              </a:ext>
            </a:extLst>
          </p:cNvPr>
          <p:cNvSpPr/>
          <p:nvPr/>
        </p:nvSpPr>
        <p:spPr>
          <a:xfrm>
            <a:off x="5079060" y="4456636"/>
            <a:ext cx="2133597" cy="346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(has-a)</a:t>
            </a:r>
          </a:p>
        </p:txBody>
      </p:sp>
      <p:sp>
        <p:nvSpPr>
          <p:cNvPr id="60" name="Diamond 59">
            <a:extLst>
              <a:ext uri="{FF2B5EF4-FFF2-40B4-BE49-F238E27FC236}">
                <a16:creationId xmlns:a16="http://schemas.microsoft.com/office/drawing/2014/main" id="{4F879D9F-D718-4930-B5CB-4CD4461A49DF}"/>
              </a:ext>
            </a:extLst>
          </p:cNvPr>
          <p:cNvSpPr/>
          <p:nvPr/>
        </p:nvSpPr>
        <p:spPr>
          <a:xfrm>
            <a:off x="4932466" y="5329384"/>
            <a:ext cx="205054" cy="346767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A359A54-738A-4F40-B64E-75BAF77175A8}"/>
              </a:ext>
            </a:extLst>
          </p:cNvPr>
          <p:cNvSpPr/>
          <p:nvPr/>
        </p:nvSpPr>
        <p:spPr>
          <a:xfrm>
            <a:off x="4644008" y="6034561"/>
            <a:ext cx="780078" cy="346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41944BD-35FA-4CAC-998A-45B46E96D691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flipH="1">
            <a:off x="5034047" y="5676151"/>
            <a:ext cx="946" cy="3584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674FDD4-FC81-4CCA-A7DF-0F023817DAD1}"/>
              </a:ext>
            </a:extLst>
          </p:cNvPr>
          <p:cNvSpPr/>
          <p:nvPr/>
        </p:nvSpPr>
        <p:spPr>
          <a:xfrm>
            <a:off x="5088066" y="5502767"/>
            <a:ext cx="2123644" cy="346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(has-a or contains)</a:t>
            </a:r>
          </a:p>
        </p:txBody>
      </p:sp>
    </p:spTree>
    <p:extLst>
      <p:ext uri="{BB962C8B-B14F-4D97-AF65-F5344CB8AC3E}">
        <p14:creationId xmlns:p14="http://schemas.microsoft.com/office/powerpoint/2010/main" val="2645865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0701.8 store_def.py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3" y="1372852"/>
            <a:ext cx="3870863" cy="27762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Class Store and class </a:t>
            </a:r>
            <a:r>
              <a:rPr lang="en-US" sz="1800" dirty="0" err="1">
                <a:solidFill>
                  <a:schemeClr val="tx1"/>
                </a:solidFill>
              </a:rPr>
              <a:t>PersonalDept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“__</a:t>
            </a:r>
            <a:r>
              <a:rPr lang="en-US" sz="1800" dirty="0" err="1">
                <a:solidFill>
                  <a:schemeClr val="tx1"/>
                </a:solidFill>
              </a:rPr>
              <a:t>Welcomers</a:t>
            </a:r>
            <a:r>
              <a:rPr lang="en-US" sz="1800" dirty="0">
                <a:solidFill>
                  <a:schemeClr val="tx1"/>
                </a:solidFill>
              </a:rPr>
              <a:t>”: __ means private variable. Please do not use this variable outside the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”__” is called pseudo-privacy and mingled with in front of name but not after the name.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“__find” is the pseudo-privacy function for the class.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41CAAD-750B-45DF-BFBE-6B6142CA6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606" y="1342272"/>
            <a:ext cx="3805008" cy="509791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74934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0701.8 store_def.py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3" y="1372852"/>
            <a:ext cx="3870863" cy="11920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Try to access “__” variable get error.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cannot access the pseudo-privacy variable ”__” is called pseudo-privacy.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F3B5CF-2F6B-4122-8B15-C0DB041CA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494" y="1304598"/>
            <a:ext cx="4434849" cy="505175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44AACE-E59B-48B9-9469-39AC561A1AA9}"/>
              </a:ext>
            </a:extLst>
          </p:cNvPr>
          <p:cNvSpPr/>
          <p:nvPr/>
        </p:nvSpPr>
        <p:spPr>
          <a:xfrm>
            <a:off x="4771606" y="5013176"/>
            <a:ext cx="3915194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83445E-6E3B-4CBF-95DE-AE4E6D8DED96}"/>
              </a:ext>
            </a:extLst>
          </p:cNvPr>
          <p:cNvCxnSpPr>
            <a:cxnSpLocks/>
            <a:stCxn id="3" idx="2"/>
            <a:endCxn id="9" idx="1"/>
          </p:cNvCxnSpPr>
          <p:nvPr/>
        </p:nvCxnSpPr>
        <p:spPr>
          <a:xfrm>
            <a:off x="2436965" y="2564904"/>
            <a:ext cx="2334641" cy="27723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641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0701.8 store_def.py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3" y="1372851"/>
            <a:ext cx="7814883" cy="6145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-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The “-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” is interactive mode for command prompt (&gt;&gt;&gt;).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D7DA0D-2681-4854-83D6-3E156EB11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3" y="2196927"/>
            <a:ext cx="8220075" cy="2085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7179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0701.9 Lab 15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4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0701.9 Lab 15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3" y="1372851"/>
            <a:ext cx="7814883" cy="11200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magic string __str__ for </a:t>
            </a:r>
            <a:r>
              <a:rPr lang="en-US" sz="1800">
                <a:solidFill>
                  <a:schemeClr val="tx1"/>
                </a:solidFill>
              </a:rPr>
              <a:t>print object and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Magic __add__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add the c3 = c1 and c2.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941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0701.1 lab14-1.py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3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0701.1 lab14-1.py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5697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Lab14_1.py: AB (A,B), it look for A for initializer. It found x initializer x =1  and y = 2. The second argument B also has x and Y are ignored, and then z is ignored.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963E50-4C4D-4946-8BCB-86893FB17D52}"/>
              </a:ext>
            </a:extLst>
          </p:cNvPr>
          <p:cNvSpPr/>
          <p:nvPr/>
        </p:nvSpPr>
        <p:spPr>
          <a:xfrm>
            <a:off x="3419872" y="2348880"/>
            <a:ext cx="1008112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C9AC24-DCEF-450F-B344-BB4116952362}"/>
              </a:ext>
            </a:extLst>
          </p:cNvPr>
          <p:cNvSpPr/>
          <p:nvPr/>
        </p:nvSpPr>
        <p:spPr>
          <a:xfrm>
            <a:off x="5868144" y="2348880"/>
            <a:ext cx="1008112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7B0E95-D08B-495E-9C86-71CC6A2B754E}"/>
              </a:ext>
            </a:extLst>
          </p:cNvPr>
          <p:cNvSpPr/>
          <p:nvPr/>
        </p:nvSpPr>
        <p:spPr>
          <a:xfrm>
            <a:off x="3408175" y="3740547"/>
            <a:ext cx="1008112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27A439-FF2A-4704-AF8E-6A6BEB25782D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V="1">
            <a:off x="3912231" y="2924944"/>
            <a:ext cx="11697" cy="8156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C8940E0-1DF4-4CFD-B170-8621ECCAA35F}"/>
              </a:ext>
            </a:extLst>
          </p:cNvPr>
          <p:cNvSpPr/>
          <p:nvPr/>
        </p:nvSpPr>
        <p:spPr>
          <a:xfrm>
            <a:off x="5868144" y="3765633"/>
            <a:ext cx="1008112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C3C990-918C-4CD8-9F40-590546F8F512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6372200" y="2924944"/>
            <a:ext cx="0" cy="8406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49E9CD2-F366-49B8-B2FC-B1790954725A}"/>
              </a:ext>
            </a:extLst>
          </p:cNvPr>
          <p:cNvSpPr/>
          <p:nvPr/>
        </p:nvSpPr>
        <p:spPr>
          <a:xfrm>
            <a:off x="3419872" y="5615011"/>
            <a:ext cx="1008112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 (A, B)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E2FBD7-B2E6-4A20-96F5-E8B2C8ABA244}"/>
              </a:ext>
            </a:extLst>
          </p:cNvPr>
          <p:cNvCxnSpPr>
            <a:cxnSpLocks/>
            <a:stCxn id="16" idx="0"/>
            <a:endCxn id="9" idx="2"/>
          </p:cNvCxnSpPr>
          <p:nvPr/>
        </p:nvCxnSpPr>
        <p:spPr>
          <a:xfrm flipH="1" flipV="1">
            <a:off x="3912231" y="4316611"/>
            <a:ext cx="11697" cy="12984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3117D9-D727-4E3D-84EF-63FB3FFC9752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flipV="1">
            <a:off x="3923928" y="4341697"/>
            <a:ext cx="2448272" cy="12733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D21FF6C-8915-4DAD-9435-EA6845B353B6}"/>
              </a:ext>
            </a:extLst>
          </p:cNvPr>
          <p:cNvSpPr/>
          <p:nvPr/>
        </p:nvSpPr>
        <p:spPr>
          <a:xfrm>
            <a:off x="5881927" y="5661220"/>
            <a:ext cx="1008112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 (B, A)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853AF7-EC79-45AD-855E-7412C096B5F9}"/>
              </a:ext>
            </a:extLst>
          </p:cNvPr>
          <p:cNvCxnSpPr>
            <a:cxnSpLocks/>
            <a:stCxn id="25" idx="0"/>
            <a:endCxn id="9" idx="2"/>
          </p:cNvCxnSpPr>
          <p:nvPr/>
        </p:nvCxnSpPr>
        <p:spPr>
          <a:xfrm flipH="1" flipV="1">
            <a:off x="3912231" y="4316611"/>
            <a:ext cx="2473752" cy="13446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DFD72E-9BA5-4635-A854-B4D938E11C1F}"/>
              </a:ext>
            </a:extLst>
          </p:cNvPr>
          <p:cNvCxnSpPr>
            <a:cxnSpLocks/>
            <a:stCxn id="25" idx="0"/>
            <a:endCxn id="12" idx="2"/>
          </p:cNvCxnSpPr>
          <p:nvPr/>
        </p:nvCxnSpPr>
        <p:spPr>
          <a:xfrm flipH="1" flipV="1">
            <a:off x="6372200" y="4341697"/>
            <a:ext cx="13783" cy="13195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957F669-52DD-4B35-B510-703EAC734633}"/>
              </a:ext>
            </a:extLst>
          </p:cNvPr>
          <p:cNvSpPr/>
          <p:nvPr/>
        </p:nvSpPr>
        <p:spPr>
          <a:xfrm>
            <a:off x="4211962" y="2999208"/>
            <a:ext cx="708379" cy="381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x =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F23095-ED36-4B7E-8DE7-1A4B764D368A}"/>
              </a:ext>
            </a:extLst>
          </p:cNvPr>
          <p:cNvSpPr/>
          <p:nvPr/>
        </p:nvSpPr>
        <p:spPr>
          <a:xfrm>
            <a:off x="6510367" y="2999208"/>
            <a:ext cx="708379" cy="381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z = 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BA9C87-23FD-406B-9506-7AB54D083B9B}"/>
              </a:ext>
            </a:extLst>
          </p:cNvPr>
          <p:cNvSpPr/>
          <p:nvPr/>
        </p:nvSpPr>
        <p:spPr>
          <a:xfrm>
            <a:off x="4268046" y="4230353"/>
            <a:ext cx="708379" cy="381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y =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95ABDE-358C-481A-A5F5-57483237AB72}"/>
              </a:ext>
            </a:extLst>
          </p:cNvPr>
          <p:cNvSpPr/>
          <p:nvPr/>
        </p:nvSpPr>
        <p:spPr>
          <a:xfrm>
            <a:off x="6877881" y="4197256"/>
            <a:ext cx="708379" cy="381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x =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EFC634-6703-46C2-A9FD-478239506339}"/>
              </a:ext>
            </a:extLst>
          </p:cNvPr>
          <p:cNvSpPr/>
          <p:nvPr/>
        </p:nvSpPr>
        <p:spPr>
          <a:xfrm>
            <a:off x="3059832" y="1988840"/>
            <a:ext cx="1832942" cy="4367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C91512-6725-4E44-87F1-1FE89D4A0983}"/>
              </a:ext>
            </a:extLst>
          </p:cNvPr>
          <p:cNvSpPr/>
          <p:nvPr/>
        </p:nvSpPr>
        <p:spPr>
          <a:xfrm>
            <a:off x="5714649" y="2046598"/>
            <a:ext cx="1832942" cy="4367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0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0701.1 lab14-1.py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Lab14_1.py: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E9E220E-53ED-4C2A-A667-47BE1C984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852634"/>
            <a:ext cx="2077252" cy="470583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E3FF2F-3B33-435B-9C91-1CCC220A0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929958"/>
            <a:ext cx="3751654" cy="408292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2324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0701.2 lab14-2.py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5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0701.2 lab14-2.py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6159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Lab14_2.py: Make a list in the initializer. Anybody call it will be push and then pop the list.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1020B8-1D53-4699-9B4E-6345E1CE8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177980"/>
            <a:ext cx="4032895" cy="417837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5B1226-2BF7-4D7A-967C-427C90982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702" y="2225732"/>
            <a:ext cx="3342995" cy="39607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77042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0701.2 lab14-2.py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Lab14_2.py: Push and pop the list.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0947A5-0F02-4EF4-B12C-5645658D3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1981000"/>
            <a:ext cx="7686675" cy="2847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8004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0701.3 printable_stack_def.py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9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960</Words>
  <Application>Microsoft Office PowerPoint</Application>
  <PresentationFormat>On-screen Show (4:3)</PresentationFormat>
  <Paragraphs>169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Office 佈景主題</vt:lpstr>
      <vt:lpstr>0701 Override</vt:lpstr>
      <vt:lpstr>0701 Override</vt:lpstr>
      <vt:lpstr>0701.1 lab14-1.py</vt:lpstr>
      <vt:lpstr>0701.1 lab14-1.py</vt:lpstr>
      <vt:lpstr>0701.1 lab14-1.py</vt:lpstr>
      <vt:lpstr>0701.2 lab14-2.py</vt:lpstr>
      <vt:lpstr>0701.2 lab14-2.py</vt:lpstr>
      <vt:lpstr>0701.2 lab14-2.py</vt:lpstr>
      <vt:lpstr>0701.3 printable_stack_def.py</vt:lpstr>
      <vt:lpstr>0701.3 printable_stack_def.py</vt:lpstr>
      <vt:lpstr>0701.3 printable_stack_def.py</vt:lpstr>
      <vt:lpstr>0701.4 lab14-3.py</vt:lpstr>
      <vt:lpstr>0701.4 lab14-3.py</vt:lpstr>
      <vt:lpstr>0701.4 lab14-3.py</vt:lpstr>
      <vt:lpstr>0701.4 lab14-3.py</vt:lpstr>
      <vt:lpstr>0701.5 welcomer-def.py</vt:lpstr>
      <vt:lpstr>0701.5 welcomer_def.py</vt:lpstr>
      <vt:lpstr>0701.5 welcomer_def.py</vt:lpstr>
      <vt:lpstr>0701.6 circle-def.py</vt:lpstr>
      <vt:lpstr>0701.6 circle_def.py</vt:lpstr>
      <vt:lpstr>0701.6 circle_def.py</vt:lpstr>
      <vt:lpstr>0701.7 Store Diagram</vt:lpstr>
      <vt:lpstr>0701.7 Store Diagram</vt:lpstr>
      <vt:lpstr>0701.8 store_def.py</vt:lpstr>
      <vt:lpstr>0701.8 store_def.py</vt:lpstr>
      <vt:lpstr>0701.8 store_def.py</vt:lpstr>
      <vt:lpstr>0701.9 Lab 15</vt:lpstr>
      <vt:lpstr>0701.9 Lab 15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387</cp:revision>
  <dcterms:created xsi:type="dcterms:W3CDTF">2018-09-28T16:40:41Z</dcterms:created>
  <dcterms:modified xsi:type="dcterms:W3CDTF">2019-06-23T22:08:55Z</dcterms:modified>
</cp:coreProperties>
</file>