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4" r:id="rId3"/>
    <p:sldId id="265" r:id="rId4"/>
    <p:sldId id="263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5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4" autoAdjust="0"/>
    <p:restoredTop sz="94660"/>
  </p:normalViewPr>
  <p:slideViewPr>
    <p:cSldViewPr>
      <p:cViewPr>
        <p:scale>
          <a:sx n="75" d="100"/>
          <a:sy n="75" d="100"/>
        </p:scale>
        <p:origin x="3030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hyperlink" Target="https://www.programiz.com/python-programming/methods/built-in/getatt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0702 New Style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0702.3 New Style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New_style_stack_def.py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44D31-2B80-45B2-A632-8C1CC9F5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686798"/>
            <a:ext cx="3600400" cy="3713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41CED-F2FB-4A28-94EA-18DD88FD6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64" y="3215495"/>
            <a:ext cx="3932195" cy="17581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EBBD2CC1-8344-4B07-AE56-2AC931061660}"/>
              </a:ext>
            </a:extLst>
          </p:cNvPr>
          <p:cNvSpPr txBox="1">
            <a:spLocks/>
          </p:cNvSpPr>
          <p:nvPr/>
        </p:nvSpPr>
        <p:spPr>
          <a:xfrm>
            <a:off x="4470397" y="1834012"/>
            <a:ext cx="4216403" cy="126615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FF0000"/>
                </a:solidFill>
              </a:rPr>
              <a:t>After Python 2.</a:t>
            </a:r>
            <a:r>
              <a:rPr lang="en-US" sz="1800" dirty="0">
                <a:solidFill>
                  <a:schemeClr val="tx1"/>
                </a:solidFill>
              </a:rPr>
              <a:t>1, the new style class is inherited from python object (lower case ‘o’) class.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FF0000"/>
                </a:solidFill>
              </a:rPr>
              <a:t>class Stack (list):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0756AA73-C264-4B4D-9861-0F7B70665EBB}"/>
              </a:ext>
            </a:extLst>
          </p:cNvPr>
          <p:cNvSpPr txBox="1">
            <a:spLocks/>
          </p:cNvSpPr>
          <p:nvPr/>
        </p:nvSpPr>
        <p:spPr>
          <a:xfrm>
            <a:off x="323528" y="1834012"/>
            <a:ext cx="4032448" cy="7211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2.1 uses the old style class: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FF0000"/>
                </a:solidFill>
              </a:rPr>
              <a:t>class Stack:</a:t>
            </a:r>
          </a:p>
        </p:txBody>
      </p:sp>
    </p:spTree>
    <p:extLst>
      <p:ext uri="{BB962C8B-B14F-4D97-AF65-F5344CB8AC3E}">
        <p14:creationId xmlns:p14="http://schemas.microsoft.com/office/powerpoint/2010/main" val="202857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0702.3 New Style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374441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New_style_stack_def.py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4479E1-5C05-4FF2-817F-6B42FEC66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283" y="1359150"/>
            <a:ext cx="4327781" cy="5270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2931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0702.4 new_style_circle_def.py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0702.4 new_style_circle_def.py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3744416" cy="25602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New_style_circle_def.py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 12: We are inheriting the Circle_def.py and importing main so that I can run the main.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“Circle(list):” inheriting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__(): Initialize the list and times.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__</a:t>
            </a:r>
            <a:r>
              <a:rPr lang="en-US" sz="1800" dirty="0" err="1">
                <a:solidFill>
                  <a:schemeClr val="tx1"/>
                </a:solidFill>
              </a:rPr>
              <a:t>iter</a:t>
            </a:r>
            <a:r>
              <a:rPr lang="en-US" sz="1800" dirty="0">
                <a:solidFill>
                  <a:schemeClr val="tx1"/>
                </a:solidFill>
              </a:rPr>
              <a:t>__(): yield the item.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23DD2-682A-4E8F-ADFA-86FDD121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380" y="1372852"/>
            <a:ext cx="4426394" cy="37842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E3277-2CFE-477A-855A-17F29A5427B5}"/>
              </a:ext>
            </a:extLst>
          </p:cNvPr>
          <p:cNvSpPr/>
          <p:nvPr/>
        </p:nvSpPr>
        <p:spPr>
          <a:xfrm>
            <a:off x="4572000" y="2996952"/>
            <a:ext cx="1656184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00004E-DC1D-4894-ADE3-75DB47E6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697" y="1372852"/>
            <a:ext cx="3830477" cy="50851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0702.4 new_style_circle_def.py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7" y="1372852"/>
            <a:ext cx="4536505" cy="3352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New_style_circle_def.py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inherit the object, if you want to use the method of inherited object, you need to use “super (object)”.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 C (B):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 method (self, </a:t>
            </a:r>
            <a:r>
              <a:rPr lang="en-US" sz="1800" dirty="0" err="1">
                <a:solidFill>
                  <a:schemeClr val="tx1"/>
                </a:solidFill>
              </a:rPr>
              <a:t>arg</a:t>
            </a:r>
            <a:r>
              <a:rPr lang="en-US" sz="1800" dirty="0">
                <a:solidFill>
                  <a:schemeClr val="tx1"/>
                </a:solidFill>
              </a:rPr>
              <a:t>):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super (C, self).method (</a:t>
            </a:r>
            <a:r>
              <a:rPr lang="en-US" sz="1800" dirty="0" err="1">
                <a:solidFill>
                  <a:schemeClr val="tx1"/>
                </a:solidFill>
              </a:rPr>
              <a:t>arg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 super () returns an object, so that you do not need to put ‘self’ in the argument lust when you call to the immediate superclass method.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6D215-6B49-40E5-A9A7-1B3C4FD92CED}"/>
              </a:ext>
            </a:extLst>
          </p:cNvPr>
          <p:cNvSpPr/>
          <p:nvPr/>
        </p:nvSpPr>
        <p:spPr>
          <a:xfrm>
            <a:off x="5364088" y="5084876"/>
            <a:ext cx="3240360" cy="8005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0702.5 att.py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1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5E2E22-A53C-4107-ADD8-F80F9BBB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801" y="1370570"/>
            <a:ext cx="4437107" cy="50131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0702.5 att.py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3744416" cy="24881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att.py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object have their own namespace.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same variable can be appeared twice in the other namespace.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may be make a big mistake and introduce the bugs.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E3277-2CFE-477A-855A-17F29A5427B5}"/>
              </a:ext>
            </a:extLst>
          </p:cNvPr>
          <p:cNvSpPr/>
          <p:nvPr/>
        </p:nvSpPr>
        <p:spPr>
          <a:xfrm>
            <a:off x="4807438" y="3589126"/>
            <a:ext cx="1656184" cy="1136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EEE0CB-0BB4-4A7A-8835-758FBAD03A5D}"/>
              </a:ext>
            </a:extLst>
          </p:cNvPr>
          <p:cNvSpPr/>
          <p:nvPr/>
        </p:nvSpPr>
        <p:spPr>
          <a:xfrm>
            <a:off x="4572000" y="5575255"/>
            <a:ext cx="4083908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3FEF4-54E8-4B95-A113-A5411380FA1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635530" y="4725144"/>
            <a:ext cx="978424" cy="850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5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0702.6 att2.py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0702.6 att2.py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48644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The syntax of </a:t>
            </a:r>
            <a:r>
              <a:rPr lang="en-US" altLang="en-US" sz="1800" dirty="0" err="1">
                <a:solidFill>
                  <a:schemeClr val="tx1"/>
                </a:solidFill>
                <a:cs typeface="Open Sans" panose="020B0606030504020204" pitchFamily="34" charset="0"/>
              </a:rPr>
              <a:t>getattr</a:t>
            </a: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() method is: </a:t>
            </a:r>
            <a:r>
              <a:rPr lang="en-US" altLang="en-US" sz="1800" dirty="0" err="1">
                <a:solidFill>
                  <a:schemeClr val="tx1"/>
                </a:solidFill>
              </a:rPr>
              <a:t>getattr</a:t>
            </a:r>
            <a:r>
              <a:rPr lang="en-US" altLang="en-US" sz="1800" dirty="0">
                <a:solidFill>
                  <a:schemeClr val="tx1"/>
                </a:solidFill>
              </a:rPr>
              <a:t>(object, name[, default])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The above syntax is equivalent to: </a:t>
            </a:r>
            <a:r>
              <a:rPr lang="en-US" altLang="en-US" sz="1800" dirty="0">
                <a:solidFill>
                  <a:schemeClr val="tx1"/>
                </a:solidFill>
              </a:rPr>
              <a:t>object.name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  <a:cs typeface="Open Sans" panose="020B0606030504020204" pitchFamily="34" charset="0"/>
              </a:rPr>
              <a:t>getattr</a:t>
            </a:r>
            <a:r>
              <a:rPr lang="en-US" altLang="en-US" sz="1800" b="1" dirty="0">
                <a:solidFill>
                  <a:schemeClr val="tx1"/>
                </a:solidFill>
                <a:cs typeface="Open Sans" panose="020B0606030504020204" pitchFamily="34" charset="0"/>
              </a:rPr>
              <a:t>() Parameters: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The </a:t>
            </a:r>
            <a:r>
              <a:rPr lang="en-US" altLang="en-US" sz="1800" dirty="0" err="1">
                <a:solidFill>
                  <a:schemeClr val="tx1"/>
                </a:solidFill>
                <a:cs typeface="Open Sans" panose="020B0606030504020204" pitchFamily="34" charset="0"/>
              </a:rPr>
              <a:t>getattr</a:t>
            </a: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() method takes multiple parameters: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Open Sans" panose="020B0606030504020204" pitchFamily="34" charset="0"/>
              </a:rPr>
              <a:t>object</a:t>
            </a: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 - object whose named attribute's value is to be returned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Open Sans" panose="020B0606030504020204" pitchFamily="34" charset="0"/>
              </a:rPr>
              <a:t>name</a:t>
            </a: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 - string that contains the attribute's name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Open Sans" panose="020B0606030504020204" pitchFamily="34" charset="0"/>
              </a:rPr>
              <a:t>default (Optional)</a:t>
            </a: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 - value that is returned when the named attribute is not found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The syntax of </a:t>
            </a:r>
            <a:r>
              <a:rPr lang="en-US" altLang="en-US" sz="1800" dirty="0" err="1">
                <a:solidFill>
                  <a:schemeClr val="tx1"/>
                </a:solidFill>
                <a:cs typeface="Open Sans" panose="020B0606030504020204" pitchFamily="34" charset="0"/>
              </a:rPr>
              <a:t>setattr</a:t>
            </a: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() method is: </a:t>
            </a:r>
            <a:r>
              <a:rPr lang="en-US" altLang="en-US" sz="1800" dirty="0" err="1">
                <a:solidFill>
                  <a:schemeClr val="tx1"/>
                </a:solidFill>
              </a:rPr>
              <a:t>setattr</a:t>
            </a:r>
            <a:r>
              <a:rPr lang="en-US" altLang="en-US" sz="1800" dirty="0">
                <a:solidFill>
                  <a:schemeClr val="tx1"/>
                </a:solidFill>
              </a:rPr>
              <a:t>(object, name, value)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If you want to get an attribute of an object, use </a:t>
            </a:r>
            <a:r>
              <a:rPr lang="en-US" altLang="en-US" sz="1800" dirty="0" err="1">
                <a:solidFill>
                  <a:schemeClr val="tx1"/>
                </a:solidFill>
                <a:cs typeface="Open Sans" panose="020B0606030504020204" pitchFamily="34" charset="0"/>
                <a:hlinkClick r:id="rId2" tooltip="Python getattr(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getattr</a:t>
            </a: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  <a:hlinkClick r:id="rId2" tooltip="Python getattr(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  <a:cs typeface="Open Sans" panose="020B0606030504020204" pitchFamily="34" charset="0"/>
              </a:rPr>
              <a:t>setattr</a:t>
            </a:r>
            <a:r>
              <a:rPr lang="en-US" altLang="en-US" sz="1800" b="1" dirty="0">
                <a:solidFill>
                  <a:schemeClr val="tx1"/>
                </a:solidFill>
                <a:cs typeface="Open Sans" panose="020B0606030504020204" pitchFamily="34" charset="0"/>
              </a:rPr>
              <a:t>()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The </a:t>
            </a:r>
            <a:r>
              <a:rPr lang="en-US" altLang="en-US" sz="1800" dirty="0" err="1">
                <a:solidFill>
                  <a:schemeClr val="tx1"/>
                </a:solidFill>
                <a:cs typeface="Open Sans" panose="020B0606030504020204" pitchFamily="34" charset="0"/>
              </a:rPr>
              <a:t>setattr</a:t>
            </a: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() method takes three parameters: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Open Sans" panose="020B0606030504020204" pitchFamily="34" charset="0"/>
              </a:rPr>
              <a:t>object</a:t>
            </a: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 - object whose attribute has to be set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Open Sans" panose="020B0606030504020204" pitchFamily="34" charset="0"/>
              </a:rPr>
              <a:t>name</a:t>
            </a: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 - string which contains the name of the attribute to be set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Open Sans" panose="020B0606030504020204" pitchFamily="34" charset="0"/>
              </a:rPr>
              <a:t>value</a:t>
            </a: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 - value of the attribute to be set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05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54FDEF-6901-4428-B1B3-38162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1856311"/>
            <a:ext cx="7092280" cy="46359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0702.6 att2.py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att2.py</a:t>
            </a:r>
            <a:r>
              <a:rPr lang="en-US" sz="1800" dirty="0">
                <a:solidFill>
                  <a:schemeClr val="tx1"/>
                </a:solidFill>
              </a:rPr>
              <a:t>: __</a:t>
            </a:r>
            <a:r>
              <a:rPr lang="en-US" sz="1800" dirty="0" err="1">
                <a:solidFill>
                  <a:schemeClr val="tx1"/>
                </a:solidFill>
              </a:rPr>
              <a:t>getattr</a:t>
            </a:r>
            <a:r>
              <a:rPr lang="en-US" sz="1800" dirty="0">
                <a:solidFill>
                  <a:schemeClr val="tx1"/>
                </a:solidFill>
              </a:rPr>
              <a:t>()__ and __</a:t>
            </a:r>
            <a:r>
              <a:rPr lang="en-US" sz="1800" dirty="0" err="1">
                <a:solidFill>
                  <a:schemeClr val="tx1"/>
                </a:solidFill>
              </a:rPr>
              <a:t>setattr</a:t>
            </a:r>
            <a:r>
              <a:rPr lang="en-US" sz="1800" dirty="0">
                <a:solidFill>
                  <a:schemeClr val="tx1"/>
                </a:solidFill>
              </a:rPr>
              <a:t>__()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E3277-2CFE-477A-855A-17F29A5427B5}"/>
              </a:ext>
            </a:extLst>
          </p:cNvPr>
          <p:cNvSpPr/>
          <p:nvPr/>
        </p:nvSpPr>
        <p:spPr>
          <a:xfrm>
            <a:off x="1654527" y="4889202"/>
            <a:ext cx="5701274" cy="1603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00823-5CBF-40F0-A734-C182525177F7}"/>
              </a:ext>
            </a:extLst>
          </p:cNvPr>
          <p:cNvSpPr/>
          <p:nvPr/>
        </p:nvSpPr>
        <p:spPr>
          <a:xfrm>
            <a:off x="1331640" y="2255611"/>
            <a:ext cx="3744416" cy="11733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 New Style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29922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Useful Attributes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Iterators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New Style Classes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Attribute Control (Optional)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Property (Optional)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Static Methods (Optional)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 Methods (Optional)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Diamond Inheritance (Optional)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14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54FDEF-6901-4428-B1B3-38162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1856311"/>
            <a:ext cx="7092280" cy="46359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0702.6 att2.py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att2.py</a:t>
            </a:r>
            <a:r>
              <a:rPr lang="en-US" sz="1800" dirty="0">
                <a:solidFill>
                  <a:schemeClr val="tx1"/>
                </a:solidFill>
              </a:rPr>
              <a:t>: The initializer write the data in pseudo secret index (‘_</a:t>
            </a:r>
            <a:r>
              <a:rPr lang="en-US" sz="1800" dirty="0" err="1">
                <a:solidFill>
                  <a:schemeClr val="tx1"/>
                </a:solidFill>
              </a:rPr>
              <a:t>Secrect</a:t>
            </a:r>
            <a:r>
              <a:rPr lang="en-US" sz="1800" dirty="0">
                <a:solidFill>
                  <a:schemeClr val="tx1"/>
                </a:solidFill>
              </a:rPr>
              <a:t>__</a:t>
            </a:r>
            <a:r>
              <a:rPr lang="en-US" sz="1800" dirty="0" err="1">
                <a:solidFill>
                  <a:schemeClr val="tx1"/>
                </a:solidFill>
              </a:rPr>
              <a:t>secrect</a:t>
            </a:r>
            <a:r>
              <a:rPr lang="en-US" sz="1800" dirty="0">
                <a:solidFill>
                  <a:schemeClr val="tx1"/>
                </a:solidFill>
              </a:rPr>
              <a:t>’)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E3277-2CFE-477A-855A-17F29A5427B5}"/>
              </a:ext>
            </a:extLst>
          </p:cNvPr>
          <p:cNvSpPr/>
          <p:nvPr/>
        </p:nvSpPr>
        <p:spPr>
          <a:xfrm>
            <a:off x="1512600" y="3669174"/>
            <a:ext cx="4715584" cy="10296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0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0702.6 att2.py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403244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att2.py</a:t>
            </a:r>
            <a:r>
              <a:rPr lang="en-US" sz="1800" dirty="0">
                <a:solidFill>
                  <a:schemeClr val="tx1"/>
                </a:solidFill>
              </a:rPr>
              <a:t>: 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604BE-41E8-45C3-95F7-75B6DE5D6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08" y="1209638"/>
            <a:ext cx="4085984" cy="51490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37789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0702.7 att3.py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7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0702.7 att3.py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620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att3.py: The property gives you total control over a particular attribute. The property is the initial provide for us.   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36BE7-F3A6-43A3-865C-EE2F344D3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202568"/>
            <a:ext cx="4937795" cy="42507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223B9C-DD28-4F6E-A5FA-A4F70705E728}"/>
              </a:ext>
            </a:extLst>
          </p:cNvPr>
          <p:cNvSpPr/>
          <p:nvPr/>
        </p:nvSpPr>
        <p:spPr>
          <a:xfrm>
            <a:off x="3347864" y="5748202"/>
            <a:ext cx="3384376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6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0702.7 att3.py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att3.py: set secret word ‘fish’ and get the secret word ‘fish’.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7D3C3D-56A6-4358-A21C-1BCBAE6E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83282"/>
            <a:ext cx="4464496" cy="41868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3429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0702.8 Static.py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8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0702.8 Static.py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Static.py: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C8725-E187-4285-AB06-2B63D30A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07" y="1981000"/>
            <a:ext cx="4513113" cy="42636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05364A-B7E7-4F04-93ED-707DC5FE18F6}"/>
              </a:ext>
            </a:extLst>
          </p:cNvPr>
          <p:cNvSpPr/>
          <p:nvPr/>
        </p:nvSpPr>
        <p:spPr>
          <a:xfrm>
            <a:off x="2771800" y="3212976"/>
            <a:ext cx="16561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89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0702.9 Static2.py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0702.9 Static2.py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4248472" cy="10480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Static2.py: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Open Sans" panose="020B0606030504020204" pitchFamily="34" charset="0"/>
              </a:rPr>
              <a:t>Classthod</a:t>
            </a:r>
            <a:r>
              <a:rPr 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 and </a:t>
            </a:r>
            <a:r>
              <a:rPr lang="en-US" sz="1800" dirty="0" err="1">
                <a:solidFill>
                  <a:schemeClr val="tx1"/>
                </a:solidFill>
                <a:cs typeface="Open Sans" panose="020B0606030504020204" pitchFamily="34" charset="0"/>
              </a:rPr>
              <a:t>Staticmethod</a:t>
            </a:r>
            <a:r>
              <a:rPr 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‘</a:t>
            </a:r>
            <a:r>
              <a:rPr lang="en-US" sz="1800" dirty="0" err="1">
                <a:solidFill>
                  <a:schemeClr val="tx1"/>
                </a:solidFill>
                <a:cs typeface="Open Sans" panose="020B0606030504020204" pitchFamily="34" charset="0"/>
              </a:rPr>
              <a:t>cls</a:t>
            </a:r>
            <a:r>
              <a:rPr 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’ is the passed in ‘class’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7E57B-E912-46A1-B488-77E94721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7" y="1299120"/>
            <a:ext cx="4215242" cy="52032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854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0702.10 Diamond.py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0702.1 Lab15.py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14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0702.10 Diamond.py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30642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Diamond.py: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For multiple inheritance, the old style class always left first and depth first.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D().x =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old style class rules are: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List all the class visited in the classic order (left first, depth first)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[D, B, A, C, A]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there are duplicated eliminate all but the last: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[D, B, C, A]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the search order.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91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0702.10 Diamond.py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3077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Diamond.py: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B9A66-2C3C-4666-9FBF-CB38AEE0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31" y="1885739"/>
            <a:ext cx="4826469" cy="43542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6227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0702.10 Diamond.py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2"/>
            <a:ext cx="8363272" cy="3077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cs typeface="Open Sans" panose="020B0606030504020204" pitchFamily="34" charset="0"/>
              </a:rPr>
              <a:t>Diamond.py: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6749E-87CB-43C0-B536-38D055AC0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60277"/>
            <a:ext cx="4829175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D98246-E4D4-4165-9F93-0750D683D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783" y="5901248"/>
            <a:ext cx="6905625" cy="657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2317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0702.1 Lab15.py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782434" cy="25602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Lab15.py: Initializer.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__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__(): check the number of arguments and a bunch of key 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__normalize() put the data into the Clock class. See the next page of the implementation of __normalize() privacy method.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5911E-308C-496D-A191-356A2098E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8169"/>
            <a:ext cx="4271113" cy="49339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D81521-FA6F-4D18-9C04-E341D1187424}"/>
              </a:ext>
            </a:extLst>
          </p:cNvPr>
          <p:cNvSpPr/>
          <p:nvPr/>
        </p:nvSpPr>
        <p:spPr>
          <a:xfrm>
            <a:off x="5364088" y="6165304"/>
            <a:ext cx="2133600" cy="1868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4E06D-59DA-4D3F-A7FB-5BA00C385BD6}"/>
              </a:ext>
            </a:extLst>
          </p:cNvPr>
          <p:cNvSpPr/>
          <p:nvPr/>
        </p:nvSpPr>
        <p:spPr>
          <a:xfrm>
            <a:off x="5364088" y="3479554"/>
            <a:ext cx="2133600" cy="26815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D9DD17-B464-4329-BF91-50786C9F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042" y="1372852"/>
            <a:ext cx="4142467" cy="49383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0702.1 Lab15.py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782434" cy="24161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Lab15.py: Look at the magic string __str__(). This print the clock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__add__(): Add two clock together.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__</a:t>
            </a:r>
            <a:r>
              <a:rPr lang="en-US" sz="1800" dirty="0" err="1">
                <a:solidFill>
                  <a:schemeClr val="tx1"/>
                </a:solidFill>
              </a:rPr>
              <a:t>cmp</a:t>
            </a:r>
            <a:r>
              <a:rPr lang="en-US" sz="1800" dirty="0">
                <a:solidFill>
                  <a:schemeClr val="tx1"/>
                </a:solidFill>
              </a:rPr>
              <a:t>__(): Compare the integer of two clock.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582A3-2EDD-4D46-8188-0A0D0121A9AD}"/>
              </a:ext>
            </a:extLst>
          </p:cNvPr>
          <p:cNvSpPr/>
          <p:nvPr/>
        </p:nvSpPr>
        <p:spPr>
          <a:xfrm>
            <a:off x="4994376" y="5589240"/>
            <a:ext cx="3538063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6BE4-2049-456B-A010-E672170A540B}"/>
              </a:ext>
            </a:extLst>
          </p:cNvPr>
          <p:cNvSpPr/>
          <p:nvPr/>
        </p:nvSpPr>
        <p:spPr>
          <a:xfrm>
            <a:off x="4984222" y="3540044"/>
            <a:ext cx="3816424" cy="1260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807FC1-359C-4A3E-BB46-E1B85DF3EF6B}"/>
              </a:ext>
            </a:extLst>
          </p:cNvPr>
          <p:cNvSpPr/>
          <p:nvPr/>
        </p:nvSpPr>
        <p:spPr>
          <a:xfrm>
            <a:off x="4994376" y="5944849"/>
            <a:ext cx="3538063" cy="3663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6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565BC0-CD3C-4A06-9D1F-66E0860A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350012"/>
            <a:ext cx="3600400" cy="5417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0702.1 Lab15.py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3782434" cy="4288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Lab15.py: The assert is very useful in evaluating code. It must be true during the execution. Otherwise, it will have execution error.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assert statement are set to true for development.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are the assert() statement and make sure all the assert() are all true.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During the development, we use assert() statement to test.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release, we remove assert()  statement for execution optimization.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E6BE4-2049-456B-A010-E672170A540B}"/>
              </a:ext>
            </a:extLst>
          </p:cNvPr>
          <p:cNvSpPr/>
          <p:nvPr/>
        </p:nvSpPr>
        <p:spPr>
          <a:xfrm>
            <a:off x="5148064" y="2780928"/>
            <a:ext cx="2504265" cy="23762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B9E06-1958-47C2-AADC-5979680631D2}"/>
              </a:ext>
            </a:extLst>
          </p:cNvPr>
          <p:cNvSpPr/>
          <p:nvPr/>
        </p:nvSpPr>
        <p:spPr>
          <a:xfrm>
            <a:off x="797905" y="3090599"/>
            <a:ext cx="3342047" cy="2394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FCE9A0-2A37-41DF-9216-80ED23190F2B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4139952" y="3969060"/>
            <a:ext cx="1008112" cy="318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6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0702.2 Useful Attributes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2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0702.2 Useful Attributes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72851"/>
            <a:ext cx="8363272" cy="4360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There are useful attributes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These are </a:t>
            </a:r>
            <a:r>
              <a:rPr lang="en-US" sz="1600" dirty="0" err="1">
                <a:solidFill>
                  <a:schemeClr val="tx1"/>
                </a:solidFill>
              </a:rPr>
              <a:t>built_in</a:t>
            </a:r>
            <a:r>
              <a:rPr lang="en-US" sz="1600" dirty="0">
                <a:solidFill>
                  <a:schemeClr val="tx1"/>
                </a:solidFill>
              </a:rPr>
              <a:t> class attributes, available for all classes. For example: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Your_class.__module</a:t>
            </a:r>
            <a:r>
              <a:rPr lang="en-US" sz="1600" dirty="0">
                <a:solidFill>
                  <a:schemeClr val="tx1"/>
                </a:solidFill>
              </a:rPr>
              <a:t>__: Module where you class is defined.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Your_class.__name</a:t>
            </a:r>
            <a:r>
              <a:rPr lang="en-US" sz="1600" dirty="0">
                <a:solidFill>
                  <a:schemeClr val="tx1"/>
                </a:solidFill>
              </a:rPr>
              <a:t>__: String </a:t>
            </a:r>
            <a:r>
              <a:rPr lang="en-US" sz="1600" dirty="0" err="1">
                <a:solidFill>
                  <a:schemeClr val="tx1"/>
                </a:solidFill>
              </a:rPr>
              <a:t>nbame</a:t>
            </a:r>
            <a:r>
              <a:rPr lang="en-US" sz="1600" dirty="0">
                <a:solidFill>
                  <a:schemeClr val="tx1"/>
                </a:solidFill>
              </a:rPr>
              <a:t> of your class.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Your_class.__doc</a:t>
            </a:r>
            <a:r>
              <a:rPr lang="en-US" sz="1600" dirty="0">
                <a:solidFill>
                  <a:schemeClr val="tx1"/>
                </a:solidFill>
              </a:rPr>
              <a:t>__: Doc string for your class.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Your_class.__class</a:t>
            </a:r>
            <a:r>
              <a:rPr lang="en-US" sz="1600" dirty="0">
                <a:solidFill>
                  <a:schemeClr val="tx1"/>
                </a:solidFill>
              </a:rPr>
              <a:t>__: This is the </a:t>
            </a:r>
            <a:r>
              <a:rPr lang="en-US" sz="1600" dirty="0" err="1">
                <a:solidFill>
                  <a:schemeClr val="tx1"/>
                </a:solidFill>
              </a:rPr>
              <a:t>MetaClass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Your_class</a:t>
            </a:r>
            <a:r>
              <a:rPr lang="en-US" sz="1600" dirty="0">
                <a:solidFill>
                  <a:schemeClr val="tx1"/>
                </a:solidFill>
              </a:rPr>
              <a:t> is an instance of </a:t>
            </a:r>
            <a:r>
              <a:rPr lang="en-US" sz="1600" dirty="0" err="1">
                <a:solidFill>
                  <a:schemeClr val="tx1"/>
                </a:solidFill>
              </a:rPr>
              <a:t>MetaClass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Your_class.__basses</a:t>
            </a:r>
            <a:r>
              <a:rPr lang="en-US" sz="1600" dirty="0">
                <a:solidFill>
                  <a:schemeClr val="tx1"/>
                </a:solidFill>
              </a:rPr>
              <a:t>__: Tuple of your class’ base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Instances have special </a:t>
            </a:r>
            <a:r>
              <a:rPr lang="en-US" sz="1600" dirty="0" err="1">
                <a:solidFill>
                  <a:schemeClr val="tx1"/>
                </a:solidFill>
              </a:rPr>
              <a:t>built_in</a:t>
            </a:r>
            <a:r>
              <a:rPr lang="en-US" sz="1600" dirty="0">
                <a:solidFill>
                  <a:schemeClr val="tx1"/>
                </a:solidFill>
              </a:rPr>
              <a:t> attributes: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Your_obj.__class</a:t>
            </a:r>
            <a:r>
              <a:rPr lang="en-US" sz="1600" dirty="0">
                <a:solidFill>
                  <a:schemeClr val="tx1"/>
                </a:solidFill>
              </a:rPr>
              <a:t>__: Class that instantiated your object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Your_obj.__</a:t>
            </a:r>
            <a:r>
              <a:rPr lang="en-US" sz="1600" dirty="0" err="1">
                <a:solidFill>
                  <a:schemeClr val="tx1"/>
                </a:solidFill>
              </a:rPr>
              <a:t>dict</a:t>
            </a:r>
            <a:r>
              <a:rPr lang="en-US" sz="1600" dirty="0">
                <a:solidFill>
                  <a:schemeClr val="tx1"/>
                </a:solidFill>
              </a:rPr>
              <a:t>__: Dictionary pf your object attributes and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These </a:t>
            </a:r>
            <a:r>
              <a:rPr lang="en-US" sz="1600" dirty="0" err="1">
                <a:solidFill>
                  <a:schemeClr val="tx1"/>
                </a:solidFill>
              </a:rPr>
              <a:t>built_in</a:t>
            </a:r>
            <a:r>
              <a:rPr lang="en-US" sz="1600" dirty="0">
                <a:solidFill>
                  <a:schemeClr val="tx1"/>
                </a:solidFill>
              </a:rPr>
              <a:t> functions are always available: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globals</a:t>
            </a:r>
            <a:r>
              <a:rPr lang="en-US" sz="1600" dirty="0">
                <a:solidFill>
                  <a:schemeClr val="tx1"/>
                </a:solidFill>
              </a:rPr>
              <a:t>(): Returns a dictionary of the global attributes.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locals(): Returns a dictionary of your local attributes.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MetaClass</a:t>
            </a:r>
            <a:r>
              <a:rPr lang="en-US" sz="1600" dirty="0">
                <a:solidFill>
                  <a:schemeClr val="tx1"/>
                </a:solidFill>
              </a:rPr>
              <a:t> is the class of class. It is a class that instantiated your class. There must be one since everything, even classes, are objects.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1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0702.3 New Style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9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1339</Words>
  <Application>Microsoft Office PowerPoint</Application>
  <PresentationFormat>On-screen Show (4:3)</PresentationFormat>
  <Paragraphs>211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佈景主題</vt:lpstr>
      <vt:lpstr>0702 New Style Class</vt:lpstr>
      <vt:lpstr>0702 New Style Class</vt:lpstr>
      <vt:lpstr>0702.1 Lab15.py</vt:lpstr>
      <vt:lpstr>0702.1 Lab15.py</vt:lpstr>
      <vt:lpstr>0702.1 Lab15.py</vt:lpstr>
      <vt:lpstr>0702.1 Lab15.py</vt:lpstr>
      <vt:lpstr>0702.2 Useful Attributes</vt:lpstr>
      <vt:lpstr>0702.2 Useful Attributes</vt:lpstr>
      <vt:lpstr>0702.3 New Style Class</vt:lpstr>
      <vt:lpstr>0702.3 New Style Class</vt:lpstr>
      <vt:lpstr>0702.3 New Style Class</vt:lpstr>
      <vt:lpstr>0702.4 new_style_circle_def.py</vt:lpstr>
      <vt:lpstr>0702.4 new_style_circle_def.py</vt:lpstr>
      <vt:lpstr>0702.4 new_style_circle_def.py</vt:lpstr>
      <vt:lpstr>0702.5 att.py</vt:lpstr>
      <vt:lpstr>0702.5 att.py</vt:lpstr>
      <vt:lpstr>0702.6 att2.py</vt:lpstr>
      <vt:lpstr>0702.6 att2.py</vt:lpstr>
      <vt:lpstr>0702.6 att2.py</vt:lpstr>
      <vt:lpstr>0702.6 att2.py</vt:lpstr>
      <vt:lpstr>0702.6 att2.py</vt:lpstr>
      <vt:lpstr>0702.7 att3.py</vt:lpstr>
      <vt:lpstr>0702.7 att3.py</vt:lpstr>
      <vt:lpstr>0702.7 att3.py</vt:lpstr>
      <vt:lpstr>0702.8 Static.py</vt:lpstr>
      <vt:lpstr>0702.8 Static.py</vt:lpstr>
      <vt:lpstr>0702.9 Static2.py</vt:lpstr>
      <vt:lpstr>0702.9 Static2.py</vt:lpstr>
      <vt:lpstr>0702.10 Diamond.py</vt:lpstr>
      <vt:lpstr>0702.10 Diamond.py</vt:lpstr>
      <vt:lpstr>0702.10 Diamond.py</vt:lpstr>
      <vt:lpstr>0702.10 Diamond.py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451</cp:revision>
  <dcterms:created xsi:type="dcterms:W3CDTF">2018-09-28T16:40:41Z</dcterms:created>
  <dcterms:modified xsi:type="dcterms:W3CDTF">2019-06-24T03:41:35Z</dcterms:modified>
</cp:coreProperties>
</file>