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64" r:id="rId4"/>
    <p:sldId id="279" r:id="rId5"/>
    <p:sldId id="267" r:id="rId6"/>
    <p:sldId id="269" r:id="rId7"/>
    <p:sldId id="270" r:id="rId8"/>
    <p:sldId id="271" r:id="rId9"/>
    <p:sldId id="273" r:id="rId10"/>
    <p:sldId id="272" r:id="rId11"/>
    <p:sldId id="282" r:id="rId12"/>
    <p:sldId id="275" r:id="rId13"/>
    <p:sldId id="276" r:id="rId14"/>
    <p:sldId id="283" r:id="rId15"/>
    <p:sldId id="277" r:id="rId16"/>
    <p:sldId id="284" r:id="rId17"/>
    <p:sldId id="278" r:id="rId18"/>
    <p:sldId id="285"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3TqO5FfhV28"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3TqO5FfhV28"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3TqO5FfhV28"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3TqO5FfhV28"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APOPm01BVrk" TargetMode="External"/><Relationship Id="rId2" Type="http://schemas.openxmlformats.org/officeDocument/2006/relationships/hyperlink" Target="https://www.google.com/search?q=which+python+version+work+with+tensorflow&amp;rlz=1C1KDEC_enUS826US826&amp;oq=which+python+version+work+with+tensorflow&amp;aqs=chrome..69i57.15367j0j4&amp;sourceid=chrome&amp;ie=UTF-8"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3TqO5FfhV28"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 Virtual Environment</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Create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a:t>
            </a:r>
          </a:p>
          <a:p>
            <a:pPr marL="342900" indent="-342900" algn="l">
              <a:buClr>
                <a:srgbClr val="0070C0"/>
              </a:buClr>
              <a:buSzPct val="80000"/>
              <a:buFont typeface="Wingdings" pitchFamily="2" charset="2"/>
              <a:buChar char="u"/>
            </a:pPr>
            <a:r>
              <a:rPr lang="en-US" sz="1800" dirty="0">
                <a:solidFill>
                  <a:schemeClr val="tx1"/>
                </a:solidFill>
              </a:rPr>
              <a:t>Assume our project need ‘requests’ and ‘</a:t>
            </a:r>
            <a:r>
              <a:rPr lang="en-US" sz="1800" dirty="0" err="1">
                <a:solidFill>
                  <a:schemeClr val="tx1"/>
                </a:solidFill>
              </a:rPr>
              <a:t>pytz</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pip install </a:t>
            </a:r>
            <a:r>
              <a:rPr lang="en-US" sz="1800" dirty="0" err="1">
                <a:solidFill>
                  <a:schemeClr val="tx1"/>
                </a:solidFill>
              </a:rPr>
              <a:t>pytz</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&gt; pip list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814692A9-574A-48C3-8983-C515FDF10A43}"/>
              </a:ext>
            </a:extLst>
          </p:cNvPr>
          <p:cNvPicPr>
            <a:picLocks noChangeAspect="1"/>
          </p:cNvPicPr>
          <p:nvPr/>
        </p:nvPicPr>
        <p:blipFill>
          <a:blip r:embed="rId3"/>
          <a:stretch>
            <a:fillRect/>
          </a:stretch>
        </p:blipFill>
        <p:spPr>
          <a:xfrm>
            <a:off x="809836" y="2780927"/>
            <a:ext cx="7524328" cy="3202341"/>
          </a:xfrm>
          <a:prstGeom prst="rect">
            <a:avLst/>
          </a:prstGeom>
          <a:ln>
            <a:solidFill>
              <a:srgbClr val="C00000"/>
            </a:solidFill>
          </a:ln>
        </p:spPr>
      </p:pic>
    </p:spTree>
    <p:extLst>
      <p:ext uri="{BB962C8B-B14F-4D97-AF65-F5344CB8AC3E}">
        <p14:creationId xmlns:p14="http://schemas.microsoft.com/office/powerpoint/2010/main" val="103287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3.2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204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3.2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58"/>
            <a:ext cx="8219256" cy="32403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t>
            </a:r>
            <a:r>
              <a:rPr lang="en-US" sz="1800" b="1" dirty="0" err="1">
                <a:solidFill>
                  <a:schemeClr val="tx1"/>
                </a:solidFill>
              </a:rPr>
              <a:t>Venv</a:t>
            </a:r>
            <a:r>
              <a:rPr lang="en-US" sz="1800" b="1" dirty="0">
                <a:solidFill>
                  <a:schemeClr val="tx1"/>
                </a:solidFill>
              </a:rPr>
              <a:t> by require.txt</a:t>
            </a:r>
          </a:p>
          <a:p>
            <a:pPr marL="342900" indent="-342900" algn="l">
              <a:buClr>
                <a:srgbClr val="0070C0"/>
              </a:buClr>
              <a:buSzPct val="80000"/>
              <a:buFont typeface="Wingdings" pitchFamily="2" charset="2"/>
              <a:buChar char="u"/>
            </a:pPr>
            <a:r>
              <a:rPr lang="en-US" sz="1800" dirty="0">
                <a:solidFill>
                  <a:schemeClr val="tx1"/>
                </a:solidFill>
              </a:rPr>
              <a:t>Step 1: Create the require.txt</a:t>
            </a:r>
          </a:p>
          <a:p>
            <a:pPr marL="342900" indent="-342900" algn="l">
              <a:buClr>
                <a:srgbClr val="0070C0"/>
              </a:buClr>
              <a:buSzPct val="80000"/>
              <a:buFont typeface="Wingdings" pitchFamily="2" charset="2"/>
              <a:buChar char="u"/>
            </a:pPr>
            <a:r>
              <a:rPr lang="en-US" sz="1800" dirty="0">
                <a:solidFill>
                  <a:schemeClr val="tx1"/>
                </a:solidFill>
              </a:rPr>
              <a:t>1.1: Freeze the packages</a:t>
            </a:r>
          </a:p>
          <a:p>
            <a:pPr marL="342900" indent="-342900" algn="l">
              <a:buClr>
                <a:srgbClr val="0070C0"/>
              </a:buClr>
              <a:buSzPct val="80000"/>
              <a:buFont typeface="Wingdings" pitchFamily="2" charset="2"/>
              <a:buChar char="u"/>
            </a:pPr>
            <a:r>
              <a:rPr lang="en-US" sz="1800" dirty="0">
                <a:solidFill>
                  <a:schemeClr val="tx1"/>
                </a:solidFill>
              </a:rPr>
              <a:t>&gt; pip freeze</a:t>
            </a:r>
          </a:p>
          <a:p>
            <a:pPr marL="342900" indent="-342900" algn="l">
              <a:buClr>
                <a:srgbClr val="0070C0"/>
              </a:buClr>
              <a:buSzPct val="80000"/>
              <a:buFont typeface="Wingdings" pitchFamily="2" charset="2"/>
              <a:buChar char="u"/>
            </a:pP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1.2: Copy the freeze package names into a file “require.txt” and save to outside the project folder.</a:t>
            </a:r>
          </a:p>
          <a:p>
            <a:pPr marL="342900" indent="-342900" algn="l">
              <a:buClr>
                <a:srgbClr val="0070C0"/>
              </a:buClr>
              <a:buSzPct val="80000"/>
              <a:buFont typeface="Wingdings" pitchFamily="2" charset="2"/>
              <a:buChar char="u"/>
            </a:pPr>
            <a:r>
              <a:rPr lang="en-US" sz="1800" dirty="0">
                <a:solidFill>
                  <a:schemeClr val="tx1"/>
                </a:solidFill>
              </a:rPr>
              <a:t>&gt; deactivate</a:t>
            </a:r>
          </a:p>
          <a:p>
            <a:pPr marL="342900" indent="-342900" algn="l">
              <a:buClr>
                <a:srgbClr val="0070C0"/>
              </a:buClr>
              <a:buSzPct val="80000"/>
              <a:buFont typeface="Wingdings" pitchFamily="2" charset="2"/>
              <a:buChar char="u"/>
            </a:pPr>
            <a:r>
              <a:rPr lang="en-US" sz="1800" dirty="0">
                <a:solidFill>
                  <a:schemeClr val="tx1"/>
                </a:solidFill>
              </a:rPr>
              <a:t>We exit the virtual environment and prepare to create the new project and environment.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4AA110D-9613-4698-86FD-592AF47E176F}"/>
              </a:ext>
            </a:extLst>
          </p:cNvPr>
          <p:cNvPicPr>
            <a:picLocks noChangeAspect="1"/>
          </p:cNvPicPr>
          <p:nvPr/>
        </p:nvPicPr>
        <p:blipFill>
          <a:blip r:embed="rId3"/>
          <a:stretch>
            <a:fillRect/>
          </a:stretch>
        </p:blipFill>
        <p:spPr>
          <a:xfrm>
            <a:off x="2987824" y="4722467"/>
            <a:ext cx="2647950" cy="1733550"/>
          </a:xfrm>
          <a:prstGeom prst="rect">
            <a:avLst/>
          </a:prstGeom>
          <a:ln>
            <a:solidFill>
              <a:srgbClr val="C00000"/>
            </a:solidFill>
          </a:ln>
        </p:spPr>
      </p:pic>
    </p:spTree>
    <p:extLst>
      <p:ext uri="{BB962C8B-B14F-4D97-AF65-F5344CB8AC3E}">
        <p14:creationId xmlns:p14="http://schemas.microsoft.com/office/powerpoint/2010/main" val="400344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809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 by requires.txt</a:t>
            </a:r>
          </a:p>
          <a:p>
            <a:pPr marL="342900" indent="-342900" algn="l">
              <a:buClr>
                <a:srgbClr val="0070C0"/>
              </a:buClr>
              <a:buSzPct val="80000"/>
              <a:buFont typeface="Wingdings" pitchFamily="2" charset="2"/>
              <a:buChar char="u"/>
            </a:pPr>
            <a:r>
              <a:rPr lang="en-US" sz="1800" dirty="0">
                <a:solidFill>
                  <a:schemeClr val="tx1"/>
                </a:solidFill>
              </a:rPr>
              <a:t>Now, we have the require.txt in the current folder.</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 name="Picture 9">
            <a:extLst>
              <a:ext uri="{FF2B5EF4-FFF2-40B4-BE49-F238E27FC236}">
                <a16:creationId xmlns:a16="http://schemas.microsoft.com/office/drawing/2014/main" id="{2B279564-1490-4EBB-BEE9-67A2E8E820D0}"/>
              </a:ext>
            </a:extLst>
          </p:cNvPr>
          <p:cNvPicPr>
            <a:picLocks noChangeAspect="1"/>
          </p:cNvPicPr>
          <p:nvPr/>
        </p:nvPicPr>
        <p:blipFill>
          <a:blip r:embed="rId3"/>
          <a:stretch>
            <a:fillRect/>
          </a:stretch>
        </p:blipFill>
        <p:spPr>
          <a:xfrm>
            <a:off x="1019175" y="2348880"/>
            <a:ext cx="7105650" cy="1581150"/>
          </a:xfrm>
          <a:prstGeom prst="rect">
            <a:avLst/>
          </a:prstGeom>
          <a:ln>
            <a:solidFill>
              <a:srgbClr val="C00000"/>
            </a:solidFill>
          </a:ln>
        </p:spPr>
      </p:pic>
    </p:spTree>
    <p:extLst>
      <p:ext uri="{BB962C8B-B14F-4D97-AF65-F5344CB8AC3E}">
        <p14:creationId xmlns:p14="http://schemas.microsoft.com/office/powerpoint/2010/main" val="291701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9F4843-0CB3-4141-95AA-A88C7B4BA772}"/>
              </a:ext>
            </a:extLst>
          </p:cNvPr>
          <p:cNvPicPr>
            <a:picLocks noChangeAspect="1"/>
          </p:cNvPicPr>
          <p:nvPr/>
        </p:nvPicPr>
        <p:blipFill>
          <a:blip r:embed="rId2"/>
          <a:stretch>
            <a:fillRect/>
          </a:stretch>
        </p:blipFill>
        <p:spPr>
          <a:xfrm>
            <a:off x="1856835" y="2345916"/>
            <a:ext cx="5608279" cy="424693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 by requires.txt</a:t>
            </a:r>
          </a:p>
          <a:p>
            <a:pPr marL="342900" indent="-342900" algn="l">
              <a:buClr>
                <a:srgbClr val="0070C0"/>
              </a:buClr>
              <a:buSzPct val="80000"/>
              <a:buFont typeface="Wingdings" pitchFamily="2" charset="2"/>
              <a:buChar char="u"/>
            </a:pPr>
            <a:r>
              <a:rPr lang="en-US" sz="1800" dirty="0">
                <a:solidFill>
                  <a:schemeClr val="tx1"/>
                </a:solidFill>
              </a:rPr>
              <a:t>Step 2: Create a new project folder</a:t>
            </a:r>
          </a:p>
          <a:p>
            <a:pPr marL="342900"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mkdir</a:t>
            </a:r>
            <a:r>
              <a:rPr lang="en-US" sz="1800" b="1" dirty="0">
                <a:solidFill>
                  <a:srgbClr val="C00000"/>
                </a:solidFill>
              </a:rPr>
              <a:t> </a:t>
            </a:r>
            <a:r>
              <a:rPr lang="en-US" sz="1800" b="1" dirty="0" err="1">
                <a:solidFill>
                  <a:srgbClr val="C00000"/>
                </a:solidFill>
              </a:rPr>
              <a:t>new_project</a:t>
            </a:r>
            <a:endParaRPr lang="en-US" sz="1800" b="1"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0" name="Rectangle 9">
            <a:extLst>
              <a:ext uri="{FF2B5EF4-FFF2-40B4-BE49-F238E27FC236}">
                <a16:creationId xmlns:a16="http://schemas.microsoft.com/office/drawing/2014/main" id="{27FEFDDD-2B15-4E3B-994F-2D6ECCF3412B}"/>
              </a:ext>
            </a:extLst>
          </p:cNvPr>
          <p:cNvSpPr/>
          <p:nvPr/>
        </p:nvSpPr>
        <p:spPr>
          <a:xfrm>
            <a:off x="1883576" y="2366391"/>
            <a:ext cx="201622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83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94B786C-CA54-492B-ACAC-37300778065D}"/>
              </a:ext>
            </a:extLst>
          </p:cNvPr>
          <p:cNvPicPr>
            <a:picLocks noChangeAspect="1"/>
          </p:cNvPicPr>
          <p:nvPr/>
        </p:nvPicPr>
        <p:blipFill>
          <a:blip r:embed="rId2"/>
          <a:stretch>
            <a:fillRect/>
          </a:stretch>
        </p:blipFill>
        <p:spPr>
          <a:xfrm>
            <a:off x="1619672" y="2535280"/>
            <a:ext cx="5608279" cy="424693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59"/>
            <a:ext cx="7704856" cy="1228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 by requires.txt</a:t>
            </a:r>
          </a:p>
          <a:p>
            <a:pPr marL="342900" indent="-342900" algn="l">
              <a:buClr>
                <a:srgbClr val="0070C0"/>
              </a:buClr>
              <a:buSzPct val="80000"/>
              <a:buFont typeface="Wingdings" pitchFamily="2" charset="2"/>
              <a:buChar char="u"/>
            </a:pPr>
            <a:r>
              <a:rPr lang="en-US" sz="1800" dirty="0">
                <a:solidFill>
                  <a:schemeClr val="tx1"/>
                </a:solidFill>
              </a:rPr>
              <a:t>Step 3: Create the Python environment. We normally put the environment in separate folder called ‘</a:t>
            </a:r>
            <a:r>
              <a:rPr lang="en-US" sz="1800" dirty="0" err="1">
                <a:solidFill>
                  <a:schemeClr val="tx1"/>
                </a:solidFill>
              </a:rPr>
              <a:t>new_peoject</a:t>
            </a:r>
            <a:r>
              <a:rPr lang="en-US" sz="1800" dirty="0">
                <a:solidFill>
                  <a:schemeClr val="tx1"/>
                </a:solidFill>
              </a:rPr>
              <a:t>\</a:t>
            </a:r>
            <a:r>
              <a:rPr lang="en-US" sz="1800" dirty="0" err="1">
                <a:solidFill>
                  <a:schemeClr val="tx1"/>
                </a:solidFill>
              </a:rPr>
              <a:t>venv</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rgbClr val="C00000"/>
                </a:solidFill>
              </a:rPr>
              <a:t>&gt; python -m </a:t>
            </a:r>
            <a:r>
              <a:rPr lang="en-US" sz="1800" b="1" dirty="0" err="1">
                <a:solidFill>
                  <a:srgbClr val="C00000"/>
                </a:solidFill>
              </a:rPr>
              <a:t>venv</a:t>
            </a:r>
            <a:r>
              <a:rPr lang="en-US" sz="1800" b="1" dirty="0">
                <a:solidFill>
                  <a:srgbClr val="C00000"/>
                </a:solidFill>
              </a:rPr>
              <a:t> </a:t>
            </a:r>
            <a:r>
              <a:rPr lang="en-US" sz="1800" b="1" dirty="0" err="1">
                <a:solidFill>
                  <a:srgbClr val="C00000"/>
                </a:solidFill>
              </a:rPr>
              <a:t>new_project</a:t>
            </a:r>
            <a:r>
              <a:rPr lang="en-US" sz="1800" b="1" dirty="0">
                <a:solidFill>
                  <a:srgbClr val="C00000"/>
                </a:solidFill>
              </a:rPr>
              <a:t>\</a:t>
            </a:r>
            <a:r>
              <a:rPr lang="en-US" sz="1800" b="1" dirty="0" err="1">
                <a:solidFill>
                  <a:srgbClr val="C00000"/>
                </a:solidFill>
              </a:rPr>
              <a:t>venv</a:t>
            </a:r>
            <a:endParaRPr lang="en-US" sz="1800" b="1" dirty="0">
              <a:solidFill>
                <a:srgbClr val="C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0" name="Rectangle 9">
            <a:extLst>
              <a:ext uri="{FF2B5EF4-FFF2-40B4-BE49-F238E27FC236}">
                <a16:creationId xmlns:a16="http://schemas.microsoft.com/office/drawing/2014/main" id="{914AFBA8-2347-4A96-86B1-D9C599EA1A41}"/>
              </a:ext>
            </a:extLst>
          </p:cNvPr>
          <p:cNvSpPr/>
          <p:nvPr/>
        </p:nvSpPr>
        <p:spPr>
          <a:xfrm>
            <a:off x="1620354" y="2703249"/>
            <a:ext cx="2519598" cy="2216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25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976632B-787D-45D1-935E-5C6F84BE265E}"/>
              </a:ext>
            </a:extLst>
          </p:cNvPr>
          <p:cNvPicPr>
            <a:picLocks noChangeAspect="1"/>
          </p:cNvPicPr>
          <p:nvPr/>
        </p:nvPicPr>
        <p:blipFill>
          <a:blip r:embed="rId2"/>
          <a:stretch>
            <a:fillRect/>
          </a:stretch>
        </p:blipFill>
        <p:spPr>
          <a:xfrm>
            <a:off x="1859868" y="2740056"/>
            <a:ext cx="5424264" cy="410758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59"/>
            <a:ext cx="7704856"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 by requires.txt</a:t>
            </a:r>
          </a:p>
          <a:p>
            <a:pPr marL="342900" indent="-342900" algn="l">
              <a:buClr>
                <a:srgbClr val="0070C0"/>
              </a:buClr>
              <a:buSzPct val="80000"/>
              <a:buFont typeface="Wingdings" pitchFamily="2" charset="2"/>
              <a:buChar char="u"/>
            </a:pPr>
            <a:r>
              <a:rPr lang="en-US" sz="1800" dirty="0">
                <a:solidFill>
                  <a:schemeClr val="tx1"/>
                </a:solidFill>
              </a:rPr>
              <a:t>Step 4: Activate the virtual environment and then install the require.txt</a:t>
            </a:r>
          </a:p>
          <a:p>
            <a:pPr marL="342900"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new_project</a:t>
            </a:r>
            <a:r>
              <a:rPr lang="en-US" sz="1800" b="1" dirty="0">
                <a:solidFill>
                  <a:srgbClr val="C00000"/>
                </a:solidFill>
              </a:rPr>
              <a:t>\</a:t>
            </a:r>
            <a:r>
              <a:rPr lang="en-US" sz="1800" b="1" dirty="0" err="1">
                <a:solidFill>
                  <a:srgbClr val="C00000"/>
                </a:solidFill>
              </a:rPr>
              <a:t>venv</a:t>
            </a:r>
            <a:r>
              <a:rPr lang="en-US" sz="1800" b="1" dirty="0">
                <a:solidFill>
                  <a:srgbClr val="C00000"/>
                </a:solidFill>
              </a:rPr>
              <a:t>\Scripts\activate</a:t>
            </a:r>
          </a:p>
          <a:p>
            <a:pPr marL="342900" indent="-342900" algn="l">
              <a:buClr>
                <a:srgbClr val="0070C0"/>
              </a:buClr>
              <a:buSzPct val="80000"/>
              <a:buFont typeface="Wingdings" pitchFamily="2" charset="2"/>
              <a:buChar char="u"/>
            </a:pPr>
            <a:r>
              <a:rPr lang="en-US" sz="1800" b="1" dirty="0">
                <a:solidFill>
                  <a:srgbClr val="C00000"/>
                </a:solidFill>
              </a:rPr>
              <a:t>(</a:t>
            </a:r>
            <a:r>
              <a:rPr lang="en-US" sz="1800" b="1" dirty="0" err="1">
                <a:solidFill>
                  <a:srgbClr val="C00000"/>
                </a:solidFill>
              </a:rPr>
              <a:t>venv</a:t>
            </a:r>
            <a:r>
              <a:rPr lang="en-US" sz="1800" b="1" dirty="0">
                <a:solidFill>
                  <a:srgbClr val="C00000"/>
                </a:solidFill>
              </a:rPr>
              <a:t>) &gt; pip install -r requests.txt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0" name="Rectangle 9">
            <a:extLst>
              <a:ext uri="{FF2B5EF4-FFF2-40B4-BE49-F238E27FC236}">
                <a16:creationId xmlns:a16="http://schemas.microsoft.com/office/drawing/2014/main" id="{914AFBA8-2347-4A96-86B1-D9C599EA1A41}"/>
              </a:ext>
            </a:extLst>
          </p:cNvPr>
          <p:cNvSpPr/>
          <p:nvPr/>
        </p:nvSpPr>
        <p:spPr>
          <a:xfrm>
            <a:off x="1798940" y="3104965"/>
            <a:ext cx="5424265" cy="22682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58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B40A5B-2431-419D-A1AB-7413A4FAC9D3}"/>
              </a:ext>
            </a:extLst>
          </p:cNvPr>
          <p:cNvPicPr>
            <a:picLocks noChangeAspect="1"/>
          </p:cNvPicPr>
          <p:nvPr/>
        </p:nvPicPr>
        <p:blipFill>
          <a:blip r:embed="rId2"/>
          <a:stretch>
            <a:fillRect/>
          </a:stretch>
        </p:blipFill>
        <p:spPr>
          <a:xfrm>
            <a:off x="1859868" y="2506458"/>
            <a:ext cx="5424264" cy="410758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59"/>
            <a:ext cx="8064896" cy="10289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 by requires.txt</a:t>
            </a:r>
          </a:p>
          <a:p>
            <a:pPr marL="342900" indent="-342900" algn="l">
              <a:buClr>
                <a:srgbClr val="0070C0"/>
              </a:buClr>
              <a:buSzPct val="80000"/>
              <a:buFont typeface="Wingdings" pitchFamily="2" charset="2"/>
              <a:buChar char="u"/>
            </a:pPr>
            <a:r>
              <a:rPr lang="en-US" sz="1800" dirty="0">
                <a:solidFill>
                  <a:schemeClr val="tx1"/>
                </a:solidFill>
              </a:rPr>
              <a:t>Step 5: Verify the installed virtual environment</a:t>
            </a:r>
          </a:p>
          <a:p>
            <a:pPr marL="342900" indent="-342900" algn="l">
              <a:buClr>
                <a:srgbClr val="0070C0"/>
              </a:buClr>
              <a:buSzPct val="80000"/>
              <a:buFont typeface="Wingdings" pitchFamily="2" charset="2"/>
              <a:buChar char="u"/>
            </a:pPr>
            <a:r>
              <a:rPr lang="en-US" sz="1800" b="1" dirty="0">
                <a:solidFill>
                  <a:srgbClr val="C00000"/>
                </a:solidFill>
              </a:rPr>
              <a:t>&gt; pip list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0" name="Rectangle 9">
            <a:extLst>
              <a:ext uri="{FF2B5EF4-FFF2-40B4-BE49-F238E27FC236}">
                <a16:creationId xmlns:a16="http://schemas.microsoft.com/office/drawing/2014/main" id="{A67EE8E7-5001-4617-AF2E-C3E2F797D55F}"/>
              </a:ext>
            </a:extLst>
          </p:cNvPr>
          <p:cNvSpPr/>
          <p:nvPr/>
        </p:nvSpPr>
        <p:spPr>
          <a:xfrm>
            <a:off x="1859868" y="5201680"/>
            <a:ext cx="3936537" cy="13372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113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3.3 Create </a:t>
            </a:r>
            <a:r>
              <a:rPr lang="en-US" altLang="zh-TW" b="1" dirty="0" err="1">
                <a:solidFill>
                  <a:srgbClr val="FFFF00"/>
                </a:solidFill>
              </a:rPr>
              <a:t>Venv</a:t>
            </a:r>
            <a:r>
              <a:rPr lang="en-US" altLang="zh-TW" b="1" dirty="0">
                <a:solidFill>
                  <a:srgbClr val="FFFF00"/>
                </a:solidFill>
              </a:rPr>
              <a:t> by require.txt</a:t>
            </a:r>
            <a:endParaRPr lang="zh-TW" altLang="en-US" b="1" dirty="0">
              <a:solidFill>
                <a:srgbClr val="FFFF00"/>
              </a:solidFill>
            </a:endParaRPr>
          </a:p>
        </p:txBody>
      </p:sp>
      <p:sp>
        <p:nvSpPr>
          <p:cNvPr id="3" name="副標題 2"/>
          <p:cNvSpPr>
            <a:spLocks noGrp="1"/>
          </p:cNvSpPr>
          <p:nvPr>
            <p:ph type="subTitle" idx="1"/>
          </p:nvPr>
        </p:nvSpPr>
        <p:spPr>
          <a:xfrm>
            <a:off x="467544" y="1268759"/>
            <a:ext cx="8064896" cy="23042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 by requires.txt</a:t>
            </a:r>
          </a:p>
          <a:p>
            <a:pPr marL="342900" indent="-342900" algn="l">
              <a:buClr>
                <a:srgbClr val="0070C0"/>
              </a:buClr>
              <a:buSzPct val="80000"/>
              <a:buFont typeface="Wingdings" pitchFamily="2" charset="2"/>
              <a:buChar char="u"/>
            </a:pPr>
            <a:r>
              <a:rPr lang="en-US" sz="1800" dirty="0">
                <a:solidFill>
                  <a:schemeClr val="tx1"/>
                </a:solidFill>
              </a:rPr>
              <a:t>We can type </a:t>
            </a:r>
          </a:p>
          <a:p>
            <a:pPr marL="342900" indent="-342900" algn="l">
              <a:buClr>
                <a:srgbClr val="0070C0"/>
              </a:buClr>
              <a:buSzPct val="80000"/>
              <a:buFont typeface="Wingdings" pitchFamily="2" charset="2"/>
              <a:buChar char="u"/>
            </a:pPr>
            <a:r>
              <a:rPr lang="en-US" sz="1800" b="1" dirty="0">
                <a:solidFill>
                  <a:schemeClr val="tx1"/>
                </a:solidFill>
              </a:rPr>
              <a:t>&gt; deactivate</a:t>
            </a:r>
          </a:p>
          <a:p>
            <a:pPr marL="342900" indent="-342900" algn="l">
              <a:buClr>
                <a:srgbClr val="0070C0"/>
              </a:buClr>
              <a:buSzPct val="80000"/>
              <a:buFont typeface="Wingdings" pitchFamily="2" charset="2"/>
              <a:buChar char="u"/>
            </a:pPr>
            <a:r>
              <a:rPr lang="en-US" sz="1800" b="1" dirty="0">
                <a:solidFill>
                  <a:schemeClr val="tx1"/>
                </a:solidFill>
              </a:rPr>
              <a:t>To exit the virtual environment</a:t>
            </a:r>
          </a:p>
          <a:p>
            <a:pPr marL="342900" indent="-342900" algn="l">
              <a:buClr>
                <a:srgbClr val="0070C0"/>
              </a:buClr>
              <a:buSzPct val="80000"/>
              <a:buFont typeface="Wingdings" pitchFamily="2" charset="2"/>
              <a:buChar char="u"/>
            </a:pPr>
            <a:r>
              <a:rPr lang="en-US" sz="1800" b="1" dirty="0">
                <a:solidFill>
                  <a:schemeClr val="tx1"/>
                </a:solidFill>
              </a:rPr>
              <a:t>If we want to get into environment, we can </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new_project</a:t>
            </a:r>
            <a:r>
              <a:rPr lang="en-US" sz="1800" b="1" dirty="0">
                <a:solidFill>
                  <a:schemeClr val="tx1"/>
                </a:solidFill>
              </a:rPr>
              <a:t>\</a:t>
            </a:r>
            <a:r>
              <a:rPr lang="en-US" sz="1800" b="1" dirty="0" err="1">
                <a:solidFill>
                  <a:schemeClr val="tx1"/>
                </a:solidFill>
              </a:rPr>
              <a:t>venv</a:t>
            </a:r>
            <a:r>
              <a:rPr lang="en-US" sz="1800" b="1" dirty="0">
                <a:solidFill>
                  <a:schemeClr val="tx1"/>
                </a:solidFill>
              </a:rPr>
              <a:t>\Scripts\activate</a:t>
            </a: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venv</a:t>
            </a:r>
            <a:r>
              <a:rPr lang="en-US" sz="1800" b="1"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98B11F88-4425-4DE2-9A9E-313302E876D7}"/>
              </a:ext>
            </a:extLst>
          </p:cNvPr>
          <p:cNvPicPr>
            <a:picLocks noChangeAspect="1"/>
          </p:cNvPicPr>
          <p:nvPr/>
        </p:nvPicPr>
        <p:blipFill>
          <a:blip r:embed="rId3"/>
          <a:stretch>
            <a:fillRect/>
          </a:stretch>
        </p:blipFill>
        <p:spPr>
          <a:xfrm>
            <a:off x="1619672" y="3623855"/>
            <a:ext cx="4381500" cy="695325"/>
          </a:xfrm>
          <a:prstGeom prst="rect">
            <a:avLst/>
          </a:prstGeom>
          <a:ln>
            <a:solidFill>
              <a:srgbClr val="C00000"/>
            </a:solidFill>
          </a:ln>
        </p:spPr>
      </p:pic>
      <p:pic>
        <p:nvPicPr>
          <p:cNvPr id="8" name="Picture 7">
            <a:extLst>
              <a:ext uri="{FF2B5EF4-FFF2-40B4-BE49-F238E27FC236}">
                <a16:creationId xmlns:a16="http://schemas.microsoft.com/office/drawing/2014/main" id="{262EC774-0508-4C63-B48E-DBF2B5DCCB81}"/>
              </a:ext>
            </a:extLst>
          </p:cNvPr>
          <p:cNvPicPr>
            <a:picLocks noChangeAspect="1"/>
          </p:cNvPicPr>
          <p:nvPr/>
        </p:nvPicPr>
        <p:blipFill>
          <a:blip r:embed="rId4"/>
          <a:stretch>
            <a:fillRect/>
          </a:stretch>
        </p:blipFill>
        <p:spPr>
          <a:xfrm>
            <a:off x="1524000" y="5265391"/>
            <a:ext cx="5695950" cy="647700"/>
          </a:xfrm>
          <a:prstGeom prst="rect">
            <a:avLst/>
          </a:prstGeom>
          <a:ln>
            <a:solidFill>
              <a:srgbClr val="C00000"/>
            </a:solidFill>
          </a:ln>
        </p:spPr>
      </p:pic>
      <p:sp>
        <p:nvSpPr>
          <p:cNvPr id="9" name="副標題 2">
            <a:extLst>
              <a:ext uri="{FF2B5EF4-FFF2-40B4-BE49-F238E27FC236}">
                <a16:creationId xmlns:a16="http://schemas.microsoft.com/office/drawing/2014/main" id="{1BA79545-7B3B-4B2C-A37D-1D9C10E1DF50}"/>
              </a:ext>
            </a:extLst>
          </p:cNvPr>
          <p:cNvSpPr txBox="1">
            <a:spLocks/>
          </p:cNvSpPr>
          <p:nvPr/>
        </p:nvSpPr>
        <p:spPr>
          <a:xfrm>
            <a:off x="467544" y="4436156"/>
            <a:ext cx="8064896" cy="6953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You can use “git </a:t>
            </a:r>
            <a:r>
              <a:rPr lang="en-US" sz="1800" b="1" dirty="0" err="1">
                <a:solidFill>
                  <a:schemeClr val="tx1"/>
                </a:solidFill>
              </a:rPr>
              <a:t>init</a:t>
            </a:r>
            <a:r>
              <a:rPr lang="en-US" sz="1800" b="1" dirty="0">
                <a:solidFill>
                  <a:schemeClr val="tx1"/>
                </a:solidFill>
              </a:rPr>
              <a:t>” in the “</a:t>
            </a:r>
            <a:r>
              <a:rPr lang="en-US" sz="1800" b="1" dirty="0" err="1">
                <a:solidFill>
                  <a:schemeClr val="tx1"/>
                </a:solidFill>
              </a:rPr>
              <a:t>new_project</a:t>
            </a:r>
            <a:r>
              <a:rPr lang="en-US" sz="1800" b="1" dirty="0">
                <a:solidFill>
                  <a:schemeClr val="tx1"/>
                </a:solidFill>
              </a:rPr>
              <a:t>” folder to initialize the git repository.</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venv</a:t>
            </a:r>
            <a:r>
              <a:rPr lang="en-US" sz="1800" b="1" dirty="0">
                <a:solidFill>
                  <a:schemeClr val="tx1"/>
                </a:solidFill>
              </a:rPr>
              <a:t>) … &gt; git </a:t>
            </a:r>
            <a:r>
              <a:rPr lang="en-US" sz="1800" b="1" dirty="0" err="1">
                <a:solidFill>
                  <a:schemeClr val="tx1"/>
                </a:solidFill>
              </a:rPr>
              <a:t>init</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Tree>
    <p:extLst>
      <p:ext uri="{BB962C8B-B14F-4D97-AF65-F5344CB8AC3E}">
        <p14:creationId xmlns:p14="http://schemas.microsoft.com/office/powerpoint/2010/main" val="337355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Autofit/>
          </a:bodyPr>
          <a:lstStyle/>
          <a:p>
            <a:pPr algn="l"/>
            <a:r>
              <a:rPr lang="en-US" altLang="zh-TW" sz="3200" b="1" dirty="0">
                <a:solidFill>
                  <a:srgbClr val="FFFF00"/>
                </a:solidFill>
              </a:rPr>
              <a:t>1 Virtual Environment</a:t>
            </a:r>
            <a:endParaRPr lang="zh-TW" altLang="en-US" sz="3200" b="1" dirty="0">
              <a:solidFill>
                <a:srgbClr val="FFFF00"/>
              </a:solidFill>
            </a:endParaRPr>
          </a:p>
        </p:txBody>
      </p:sp>
      <p:sp>
        <p:nvSpPr>
          <p:cNvPr id="3" name="副標題 2"/>
          <p:cNvSpPr>
            <a:spLocks noGrp="1"/>
          </p:cNvSpPr>
          <p:nvPr>
            <p:ph type="subTitle" idx="1"/>
          </p:nvPr>
        </p:nvSpPr>
        <p:spPr>
          <a:xfrm>
            <a:off x="467544" y="1268759"/>
            <a:ext cx="8352928"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Why do we need the Virtual Environment?</a:t>
            </a:r>
          </a:p>
          <a:p>
            <a:pPr marL="342900" indent="-342900" algn="l">
              <a:buClr>
                <a:srgbClr val="0070C0"/>
              </a:buClr>
              <a:buSzPct val="80000"/>
              <a:buFont typeface="Wingdings" pitchFamily="2" charset="2"/>
              <a:buChar char="u"/>
            </a:pPr>
            <a:r>
              <a:rPr lang="en-US" sz="1800" dirty="0">
                <a:solidFill>
                  <a:schemeClr val="tx1"/>
                </a:solidFill>
              </a:rPr>
              <a:t>For example, we have several Django versions for several projects. Each project uses one particular Django version. When we switch the project, we want to use that particular version of Django and other frameworks for that project. That is why the virtual environment comes in.</a:t>
            </a:r>
          </a:p>
          <a:p>
            <a:pPr marL="342900" indent="-342900" algn="l">
              <a:buClr>
                <a:srgbClr val="0070C0"/>
              </a:buClr>
              <a:buSzPct val="80000"/>
              <a:buFont typeface="Wingdings" pitchFamily="2" charset="2"/>
              <a:buChar char="u"/>
            </a:pPr>
            <a:r>
              <a:rPr lang="en-US" sz="1800" dirty="0">
                <a:solidFill>
                  <a:schemeClr val="tx1"/>
                </a:solidFill>
              </a:rPr>
              <a:t>When you use virtual environment, we need the Python 3.3 or higher.</a:t>
            </a:r>
          </a:p>
          <a:p>
            <a:pPr marL="342900" indent="-342900" algn="l">
              <a:buClr>
                <a:srgbClr val="0070C0"/>
              </a:buClr>
              <a:buSzPct val="80000"/>
              <a:buFont typeface="Wingdings" pitchFamily="2" charset="2"/>
              <a:buChar char="u"/>
            </a:pPr>
            <a:r>
              <a:rPr lang="en-US" sz="1800" dirty="0">
                <a:solidFill>
                  <a:schemeClr val="tx1"/>
                </a:solidFill>
              </a:rPr>
              <a:t>Because </a:t>
            </a:r>
            <a:r>
              <a:rPr lang="en-US" sz="1800" dirty="0" err="1">
                <a:solidFill>
                  <a:schemeClr val="tx1"/>
                </a:solidFill>
              </a:rPr>
              <a:t>Tenforflow</a:t>
            </a:r>
            <a:r>
              <a:rPr lang="en-US" sz="1800" dirty="0">
                <a:solidFill>
                  <a:schemeClr val="tx1"/>
                </a:solidFill>
              </a:rPr>
              <a:t> use Python 3.7, we will use Python 3.7 for virtual environment for </a:t>
            </a:r>
            <a:r>
              <a:rPr lang="en-US" sz="1800" dirty="0" err="1">
                <a:solidFill>
                  <a:schemeClr val="tx1"/>
                </a:solidFill>
              </a:rPr>
              <a:t>Tensorflow</a:t>
            </a:r>
            <a:r>
              <a:rPr lang="en-US" sz="1800" dirty="0">
                <a:solidFill>
                  <a:schemeClr val="tx1"/>
                </a:solidFill>
              </a:rPr>
              <a:t> Deep Learning.</a:t>
            </a:r>
          </a:p>
          <a:p>
            <a:pPr marL="342900" indent="-342900" algn="l">
              <a:buClr>
                <a:srgbClr val="0070C0"/>
              </a:buClr>
              <a:buSzPct val="80000"/>
              <a:buFont typeface="Wingdings" pitchFamily="2" charset="2"/>
              <a:buChar char="u"/>
            </a:pPr>
            <a:r>
              <a:rPr lang="en-US" sz="1800" dirty="0">
                <a:solidFill>
                  <a:schemeClr val="tx1"/>
                </a:solidFill>
              </a:rPr>
              <a:t>In the virtual env or pip env, you do not need to install anything.</a:t>
            </a:r>
          </a:p>
          <a:p>
            <a:pPr marL="342900" indent="-342900" algn="l">
              <a:buClr>
                <a:srgbClr val="0070C0"/>
              </a:buClr>
              <a:buSzPct val="80000"/>
              <a:buFont typeface="Wingdings" pitchFamily="2" charset="2"/>
              <a:buChar char="u"/>
            </a:pPr>
            <a:r>
              <a:rPr lang="en-US" sz="1800" dirty="0">
                <a:solidFill>
                  <a:schemeClr val="tx1"/>
                </a:solidFill>
              </a:rPr>
              <a:t>The virtual env and pip env already come with Python standard libraries.</a:t>
            </a:r>
          </a:p>
          <a:p>
            <a:pPr marL="342900" indent="-342900" algn="l">
              <a:buClr>
                <a:srgbClr val="0070C0"/>
              </a:buClr>
              <a:buSzPct val="80000"/>
              <a:buFont typeface="Wingdings" pitchFamily="2" charset="2"/>
              <a:buChar char="u"/>
            </a:pPr>
            <a:r>
              <a:rPr lang="en-US" sz="1800" dirty="0">
                <a:solidFill>
                  <a:schemeClr val="tx1"/>
                </a:solidFill>
              </a:rPr>
              <a:t>The following example show there is a problem in Python and </a:t>
            </a:r>
            <a:r>
              <a:rPr lang="en-US" sz="1800" dirty="0" err="1">
                <a:solidFill>
                  <a:schemeClr val="tx1"/>
                </a:solidFill>
              </a:rPr>
              <a:t>Tensorflow</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84011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36967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Environment</a:t>
            </a:r>
          </a:p>
          <a:p>
            <a:pPr marL="342900" indent="-342900" algn="l">
              <a:buClr>
                <a:srgbClr val="0070C0"/>
              </a:buClr>
              <a:buSzPct val="80000"/>
              <a:buFont typeface="Wingdings" pitchFamily="2" charset="2"/>
              <a:buChar char="u"/>
            </a:pPr>
            <a:r>
              <a:rPr lang="en-US" sz="1800" dirty="0">
                <a:solidFill>
                  <a:schemeClr val="tx1"/>
                </a:solidFill>
              </a:rPr>
              <a:t>Check </a:t>
            </a:r>
            <a:r>
              <a:rPr lang="en-US" sz="1800" dirty="0" err="1">
                <a:solidFill>
                  <a:schemeClr val="tx1"/>
                </a:solidFill>
              </a:rPr>
              <a:t>Tensorflow</a:t>
            </a:r>
            <a:r>
              <a:rPr lang="en-US" sz="1800" dirty="0">
                <a:solidFill>
                  <a:schemeClr val="tx1"/>
                </a:solidFill>
              </a:rPr>
              <a:t> folder</a:t>
            </a:r>
          </a:p>
          <a:p>
            <a:pPr marL="342900" indent="-342900" algn="l">
              <a:buClr>
                <a:srgbClr val="0070C0"/>
              </a:buClr>
              <a:buSzPct val="80000"/>
              <a:buFont typeface="Wingdings" pitchFamily="2" charset="2"/>
              <a:buChar char="u"/>
            </a:pPr>
            <a:r>
              <a:rPr lang="en-US" sz="1800" dirty="0">
                <a:solidFill>
                  <a:schemeClr val="tx1"/>
                </a:solidFill>
                <a:hlinkClick r:id="rId2">
                  <a:extLst>
                    <a:ext uri="{A12FA001-AC4F-418D-AE19-62706E023703}">
                      <ahyp:hlinkClr xmlns:ahyp="http://schemas.microsoft.com/office/drawing/2018/hyperlinkcolor" val="tx"/>
                    </a:ext>
                  </a:extLst>
                </a:hlinkClick>
              </a:rPr>
              <a:t>https://www.google.com/</a:t>
            </a:r>
            <a:r>
              <a:rPr lang="en-US" sz="1800" dirty="0" err="1">
                <a:solidFill>
                  <a:schemeClr val="tx1"/>
                </a:solidFill>
                <a:hlinkClick r:id="rId2">
                  <a:extLst>
                    <a:ext uri="{A12FA001-AC4F-418D-AE19-62706E023703}">
                      <ahyp:hlinkClr xmlns:ahyp="http://schemas.microsoft.com/office/drawing/2018/hyperlinkcolor" val="tx"/>
                    </a:ext>
                  </a:extLst>
                </a:hlinkClick>
              </a:rPr>
              <a:t>search?q</a:t>
            </a:r>
            <a:r>
              <a:rPr lang="en-US" sz="1800" dirty="0">
                <a:solidFill>
                  <a:schemeClr val="tx1"/>
                </a:solidFill>
                <a:hlinkClick r:id="rId2">
                  <a:extLst>
                    <a:ext uri="{A12FA001-AC4F-418D-AE19-62706E023703}">
                      <ahyp:hlinkClr xmlns:ahyp="http://schemas.microsoft.com/office/drawing/2018/hyperlinkcolor" val="tx"/>
                    </a:ext>
                  </a:extLst>
                </a:hlinkClick>
              </a:rPr>
              <a:t>=</a:t>
            </a:r>
            <a:r>
              <a:rPr lang="en-US" sz="1800" dirty="0" err="1">
                <a:solidFill>
                  <a:schemeClr val="tx1"/>
                </a:solidFill>
                <a:hlinkClick r:id="rId2">
                  <a:extLst>
                    <a:ext uri="{A12FA001-AC4F-418D-AE19-62706E023703}">
                      <ahyp:hlinkClr xmlns:ahyp="http://schemas.microsoft.com/office/drawing/2018/hyperlinkcolor" val="tx"/>
                    </a:ext>
                  </a:extLst>
                </a:hlinkClick>
              </a:rPr>
              <a:t>which+python+version+work+with+tensorflow&amp;rlz</a:t>
            </a:r>
            <a:r>
              <a:rPr lang="en-US" sz="1800" dirty="0">
                <a:solidFill>
                  <a:schemeClr val="tx1"/>
                </a:solidFill>
                <a:hlinkClick r:id="rId2">
                  <a:extLst>
                    <a:ext uri="{A12FA001-AC4F-418D-AE19-62706E023703}">
                      <ahyp:hlinkClr xmlns:ahyp="http://schemas.microsoft.com/office/drawing/2018/hyperlinkcolor" val="tx"/>
                    </a:ext>
                  </a:extLst>
                </a:hlinkClick>
              </a:rPr>
              <a:t>=1C1KDEC_enUS826US826&amp;oq=</a:t>
            </a:r>
            <a:r>
              <a:rPr lang="en-US" sz="1800" dirty="0" err="1">
                <a:solidFill>
                  <a:schemeClr val="tx1"/>
                </a:solidFill>
                <a:hlinkClick r:id="rId2">
                  <a:extLst>
                    <a:ext uri="{A12FA001-AC4F-418D-AE19-62706E023703}">
                      <ahyp:hlinkClr xmlns:ahyp="http://schemas.microsoft.com/office/drawing/2018/hyperlinkcolor" val="tx"/>
                    </a:ext>
                  </a:extLst>
                </a:hlinkClick>
              </a:rPr>
              <a:t>which+python+version+work+with+tensorflow&amp;aqs</a:t>
            </a:r>
            <a:r>
              <a:rPr lang="en-US" sz="1800" dirty="0">
                <a:solidFill>
                  <a:schemeClr val="tx1"/>
                </a:solidFill>
                <a:hlinkClick r:id="rId2">
                  <a:extLst>
                    <a:ext uri="{A12FA001-AC4F-418D-AE19-62706E023703}">
                      <ahyp:hlinkClr xmlns:ahyp="http://schemas.microsoft.com/office/drawing/2018/hyperlinkcolor" val="tx"/>
                    </a:ext>
                  </a:extLst>
                </a:hlinkClick>
              </a:rPr>
              <a:t>=chrome..69i57.15367j0j4&amp;sourceid=</a:t>
            </a:r>
            <a:r>
              <a:rPr lang="en-US" sz="1800" dirty="0" err="1">
                <a:solidFill>
                  <a:schemeClr val="tx1"/>
                </a:solidFill>
                <a:hlinkClick r:id="rId2">
                  <a:extLst>
                    <a:ext uri="{A12FA001-AC4F-418D-AE19-62706E023703}">
                      <ahyp:hlinkClr xmlns:ahyp="http://schemas.microsoft.com/office/drawing/2018/hyperlinkcolor" val="tx"/>
                    </a:ext>
                  </a:extLst>
                </a:hlinkClick>
              </a:rPr>
              <a:t>chrome&amp;ie</a:t>
            </a:r>
            <a:r>
              <a:rPr lang="en-US" sz="1800" dirty="0">
                <a:solidFill>
                  <a:schemeClr val="tx1"/>
                </a:solidFill>
                <a:hlinkClick r:id="rId2">
                  <a:extLst>
                    <a:ext uri="{A12FA001-AC4F-418D-AE19-62706E023703}">
                      <ahyp:hlinkClr xmlns:ahyp="http://schemas.microsoft.com/office/drawing/2018/hyperlinkcolor" val="tx"/>
                    </a:ext>
                  </a:extLst>
                </a:hlinkClick>
              </a:rPr>
              <a:t>=UTF-8</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Note: </a:t>
            </a:r>
            <a:r>
              <a:rPr lang="en-US" sz="1800" b="1" dirty="0">
                <a:solidFill>
                  <a:schemeClr val="tx1"/>
                </a:solidFill>
              </a:rPr>
              <a:t>TensorFlow</a:t>
            </a:r>
            <a:r>
              <a:rPr lang="en-US" sz="1800" dirty="0">
                <a:solidFill>
                  <a:schemeClr val="tx1"/>
                </a:solidFill>
              </a:rPr>
              <a:t> supports </a:t>
            </a:r>
            <a:r>
              <a:rPr lang="en-US" sz="1800" b="1" dirty="0">
                <a:solidFill>
                  <a:schemeClr val="tx1"/>
                </a:solidFill>
              </a:rPr>
              <a:t>Python</a:t>
            </a:r>
            <a:r>
              <a:rPr lang="en-US" sz="1800" dirty="0">
                <a:solidFill>
                  <a:schemeClr val="tx1"/>
                </a:solidFill>
              </a:rPr>
              <a:t> 3.5, 3.6 and 3.7 on Windows 10. Although </a:t>
            </a:r>
            <a:r>
              <a:rPr lang="en-US" sz="1800" b="1" dirty="0">
                <a:solidFill>
                  <a:schemeClr val="tx1"/>
                </a:solidFill>
              </a:rPr>
              <a:t>TensorFlow</a:t>
            </a:r>
            <a:r>
              <a:rPr lang="en-US" sz="1800" dirty="0">
                <a:solidFill>
                  <a:schemeClr val="tx1"/>
                </a:solidFill>
              </a:rPr>
              <a:t> 2.1 will be the final </a:t>
            </a:r>
            <a:r>
              <a:rPr lang="en-US" sz="1800" b="1" dirty="0">
                <a:solidFill>
                  <a:schemeClr val="tx1"/>
                </a:solidFill>
              </a:rPr>
              <a:t>version</a:t>
            </a:r>
            <a:r>
              <a:rPr lang="en-US" sz="1800" dirty="0">
                <a:solidFill>
                  <a:schemeClr val="tx1"/>
                </a:solidFill>
              </a:rPr>
              <a:t> of </a:t>
            </a:r>
            <a:r>
              <a:rPr lang="en-US" sz="1800" b="1" dirty="0">
                <a:solidFill>
                  <a:schemeClr val="tx1"/>
                </a:solidFill>
              </a:rPr>
              <a:t>TensorFlow</a:t>
            </a:r>
            <a:r>
              <a:rPr lang="en-US" sz="1800" dirty="0">
                <a:solidFill>
                  <a:schemeClr val="tx1"/>
                </a:solidFill>
              </a:rPr>
              <a:t> that will support </a:t>
            </a:r>
            <a:r>
              <a:rPr lang="en-US" sz="1800" b="1" dirty="0">
                <a:solidFill>
                  <a:schemeClr val="tx1"/>
                </a:solidFill>
              </a:rPr>
              <a:t>Python</a:t>
            </a:r>
            <a:r>
              <a:rPr lang="en-US" sz="1800" dirty="0">
                <a:solidFill>
                  <a:schemeClr val="tx1"/>
                </a:solidFill>
              </a:rPr>
              <a:t> 2 (regardless of OS).</a:t>
            </a:r>
          </a:p>
          <a:p>
            <a:pPr marL="342900" indent="-342900" algn="l">
              <a:buClr>
                <a:srgbClr val="0070C0"/>
              </a:buClr>
              <a:buSzPct val="80000"/>
              <a:buFont typeface="Wingdings" pitchFamily="2" charset="2"/>
              <a:buChar char="u"/>
            </a:pPr>
            <a:r>
              <a:rPr lang="en-US" sz="1800" dirty="0">
                <a:solidFill>
                  <a:schemeClr val="tx1"/>
                </a:solidFill>
              </a:rPr>
              <a:t>Note: </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tensorflow</a:t>
            </a:r>
            <a:r>
              <a:rPr lang="en-US" sz="1800" dirty="0">
                <a:solidFill>
                  <a:schemeClr val="tx1"/>
                </a:solidFill>
              </a:rPr>
              <a:t> ==&gt; OK</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keras</a:t>
            </a:r>
            <a:r>
              <a:rPr lang="en-US" sz="1800" dirty="0">
                <a:solidFill>
                  <a:schemeClr val="tx1"/>
                </a:solidFill>
              </a:rPr>
              <a:t>  ==&gt; OK</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theano</a:t>
            </a:r>
            <a:r>
              <a:rPr lang="en-US" sz="1800" dirty="0">
                <a:solidFill>
                  <a:schemeClr val="tx1"/>
                </a:solidFill>
              </a:rPr>
              <a:t> ==&gt; NG</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https://www.youtube.com/watch?v=APOPm01BVrk</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9D20838E-B475-48C9-A448-A8F74C5C5168}"/>
              </a:ext>
            </a:extLst>
          </p:cNvPr>
          <p:cNvPicPr>
            <a:picLocks noChangeAspect="1"/>
          </p:cNvPicPr>
          <p:nvPr/>
        </p:nvPicPr>
        <p:blipFill>
          <a:blip r:embed="rId4"/>
          <a:stretch>
            <a:fillRect/>
          </a:stretch>
        </p:blipFill>
        <p:spPr>
          <a:xfrm>
            <a:off x="612068" y="5037184"/>
            <a:ext cx="7919864" cy="1247481"/>
          </a:xfrm>
          <a:prstGeom prst="rect">
            <a:avLst/>
          </a:prstGeom>
          <a:ln>
            <a:solidFill>
              <a:srgbClr val="C00000"/>
            </a:solidFill>
          </a:ln>
        </p:spPr>
      </p:pic>
    </p:spTree>
    <p:extLst>
      <p:ext uri="{BB962C8B-B14F-4D97-AF65-F5344CB8AC3E}">
        <p14:creationId xmlns:p14="http://schemas.microsoft.com/office/powerpoint/2010/main" val="158572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1.1 Create Virtual Environment</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3145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Create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4752528"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a:t>
            </a:r>
          </a:p>
          <a:p>
            <a:pPr marL="342900" indent="-342900" algn="l">
              <a:buClr>
                <a:srgbClr val="0070C0"/>
              </a:buClr>
              <a:buSzPct val="80000"/>
              <a:buFont typeface="Wingdings" pitchFamily="2" charset="2"/>
              <a:buChar char="u"/>
            </a:pPr>
            <a:r>
              <a:rPr lang="en-US" sz="1800" dirty="0">
                <a:solidFill>
                  <a:schemeClr val="tx1"/>
                </a:solidFill>
              </a:rPr>
              <a:t>&gt; python --version</a:t>
            </a:r>
          </a:p>
          <a:p>
            <a:pPr marL="342900" indent="-342900" algn="l">
              <a:buClr>
                <a:srgbClr val="0070C0"/>
              </a:buClr>
              <a:buSzPct val="80000"/>
              <a:buFont typeface="Wingdings" pitchFamily="2" charset="2"/>
              <a:buChar char="u"/>
            </a:pPr>
            <a:r>
              <a:rPr lang="en-US" sz="1800" dirty="0">
                <a:solidFill>
                  <a:schemeClr val="tx1"/>
                </a:solidFill>
              </a:rPr>
              <a:t>python 3.7.x</a:t>
            </a:r>
          </a:p>
          <a:p>
            <a:pPr marL="342900" indent="-342900" algn="l">
              <a:buClr>
                <a:srgbClr val="0070C0"/>
              </a:buClr>
              <a:buSzPct val="80000"/>
              <a:buFont typeface="Wingdings" pitchFamily="2" charset="2"/>
              <a:buChar char="u"/>
            </a:pPr>
            <a:r>
              <a:rPr lang="en-US" sz="1800" dirty="0">
                <a:solidFill>
                  <a:schemeClr val="tx1"/>
                </a:solidFill>
              </a:rPr>
              <a:t>&gt; cd \Work\06_DL\03_env</a:t>
            </a:r>
          </a:p>
          <a:p>
            <a:pPr marL="342900" indent="-342900" algn="l">
              <a:buClr>
                <a:srgbClr val="0070C0"/>
              </a:buClr>
              <a:buSzPct val="80000"/>
              <a:buFont typeface="Wingdings" pitchFamily="2" charset="2"/>
              <a:buChar char="u"/>
            </a:pPr>
            <a:r>
              <a:rPr lang="en-US" sz="1800" dirty="0">
                <a:solidFill>
                  <a:schemeClr val="tx1"/>
                </a:solidFill>
              </a:rPr>
              <a:t>&gt; pip list</a:t>
            </a:r>
          </a:p>
          <a:p>
            <a:pPr marL="342900" indent="-342900" algn="l">
              <a:buClr>
                <a:srgbClr val="0070C0"/>
              </a:buClr>
              <a:buSzPct val="80000"/>
              <a:buFont typeface="Wingdings" pitchFamily="2" charset="2"/>
              <a:buChar char="u"/>
            </a:pPr>
            <a:r>
              <a:rPr lang="en-US" sz="1800" dirty="0">
                <a:solidFill>
                  <a:schemeClr val="tx1"/>
                </a:solidFill>
              </a:rPr>
              <a:t>We can see packages installed on our system.</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D2EF9B7D-EEE6-4824-BA56-73BB3DAD94DF}"/>
              </a:ext>
            </a:extLst>
          </p:cNvPr>
          <p:cNvPicPr>
            <a:picLocks noChangeAspect="1"/>
          </p:cNvPicPr>
          <p:nvPr/>
        </p:nvPicPr>
        <p:blipFill>
          <a:blip r:embed="rId3"/>
          <a:stretch>
            <a:fillRect/>
          </a:stretch>
        </p:blipFill>
        <p:spPr>
          <a:xfrm>
            <a:off x="5545639" y="1207284"/>
            <a:ext cx="3152775" cy="4905375"/>
          </a:xfrm>
          <a:prstGeom prst="rect">
            <a:avLst/>
          </a:prstGeom>
          <a:ln>
            <a:solidFill>
              <a:srgbClr val="C00000"/>
            </a:solidFill>
          </a:ln>
        </p:spPr>
      </p:pic>
    </p:spTree>
    <p:extLst>
      <p:ext uri="{BB962C8B-B14F-4D97-AF65-F5344CB8AC3E}">
        <p14:creationId xmlns:p14="http://schemas.microsoft.com/office/powerpoint/2010/main" val="348300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Create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a:t>
            </a:r>
          </a:p>
          <a:p>
            <a:pPr marL="342900" indent="-342900" algn="l">
              <a:buClr>
                <a:srgbClr val="0070C0"/>
              </a:buClr>
              <a:buSzPct val="80000"/>
              <a:buFont typeface="Wingdings" pitchFamily="2" charset="2"/>
              <a:buChar char="u"/>
            </a:pPr>
            <a:r>
              <a:rPr lang="en-US" sz="1800" dirty="0">
                <a:solidFill>
                  <a:schemeClr val="tx1"/>
                </a:solidFill>
              </a:rPr>
              <a:t>To create a project for virtual environment, the syntax is as follow:</a:t>
            </a:r>
          </a:p>
          <a:p>
            <a:pPr marL="342900" indent="-342900" algn="l">
              <a:buClr>
                <a:srgbClr val="0070C0"/>
              </a:buClr>
              <a:buSzPct val="80000"/>
              <a:buFont typeface="Wingdings" pitchFamily="2" charset="2"/>
              <a:buChar char="u"/>
            </a:pPr>
            <a:r>
              <a:rPr lang="en-US" sz="1800" dirty="0">
                <a:solidFill>
                  <a:schemeClr val="tx1"/>
                </a:solidFill>
              </a:rPr>
              <a:t>python -m </a:t>
            </a:r>
            <a:r>
              <a:rPr lang="en-US" sz="1800" dirty="0" err="1">
                <a:solidFill>
                  <a:schemeClr val="tx1"/>
                </a:solidFill>
              </a:rPr>
              <a:t>venv</a:t>
            </a:r>
            <a:r>
              <a:rPr lang="en-US" sz="1800" dirty="0">
                <a:solidFill>
                  <a:schemeClr val="tx1"/>
                </a:solidFill>
              </a:rPr>
              <a:t> &lt;</a:t>
            </a:r>
            <a:r>
              <a:rPr lang="en-US" sz="1800" dirty="0" err="1">
                <a:solidFill>
                  <a:schemeClr val="tx1"/>
                </a:solidFill>
              </a:rPr>
              <a:t>project_name</a:t>
            </a:r>
            <a:r>
              <a:rPr lang="en-US" sz="1800" dirty="0">
                <a:solidFill>
                  <a:schemeClr val="tx1"/>
                </a:solidFill>
              </a:rPr>
              <a:t>&gt;</a:t>
            </a:r>
          </a:p>
          <a:p>
            <a:pPr marL="342900" indent="-342900" algn="l">
              <a:buClr>
                <a:srgbClr val="0070C0"/>
              </a:buClr>
              <a:buSzPct val="80000"/>
              <a:buFont typeface="Wingdings" pitchFamily="2" charset="2"/>
              <a:buChar char="u"/>
            </a:pPr>
            <a:r>
              <a:rPr lang="en-US" sz="1800" dirty="0">
                <a:solidFill>
                  <a:schemeClr val="tx1"/>
                </a:solidFill>
              </a:rPr>
              <a:t>&gt; python -m </a:t>
            </a:r>
            <a:r>
              <a:rPr lang="en-US" sz="1800" dirty="0" err="1">
                <a:solidFill>
                  <a:schemeClr val="tx1"/>
                </a:solidFill>
              </a:rPr>
              <a:t>venv</a:t>
            </a:r>
            <a:r>
              <a:rPr lang="en-US" sz="1800" dirty="0">
                <a:solidFill>
                  <a:schemeClr val="tx1"/>
                </a:solidFill>
              </a:rPr>
              <a:t> </a:t>
            </a:r>
            <a:r>
              <a:rPr lang="en-US" sz="1800" dirty="0" err="1">
                <a:solidFill>
                  <a:schemeClr val="tx1"/>
                </a:solidFill>
              </a:rPr>
              <a:t>project_env</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create a module (-m) </a:t>
            </a:r>
            <a:r>
              <a:rPr lang="en-US" sz="1800" dirty="0" err="1">
                <a:solidFill>
                  <a:schemeClr val="tx1"/>
                </a:solidFill>
              </a:rPr>
              <a:t>venv</a:t>
            </a:r>
            <a:r>
              <a:rPr lang="en-US" sz="1800" dirty="0">
                <a:solidFill>
                  <a:schemeClr val="tx1"/>
                </a:solidFill>
              </a:rPr>
              <a:t> for you under the </a:t>
            </a:r>
            <a:r>
              <a:rPr lang="en-US" sz="1800" dirty="0" err="1">
                <a:solidFill>
                  <a:schemeClr val="tx1"/>
                </a:solidFill>
              </a:rPr>
              <a:t>project_env</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8BBE4C7D-16BF-4274-BD4C-AF1BAF900D84}"/>
              </a:ext>
            </a:extLst>
          </p:cNvPr>
          <p:cNvPicPr>
            <a:picLocks noChangeAspect="1"/>
          </p:cNvPicPr>
          <p:nvPr/>
        </p:nvPicPr>
        <p:blipFill>
          <a:blip r:embed="rId3"/>
          <a:stretch>
            <a:fillRect/>
          </a:stretch>
        </p:blipFill>
        <p:spPr>
          <a:xfrm>
            <a:off x="3059832" y="3140967"/>
            <a:ext cx="5791200" cy="2314575"/>
          </a:xfrm>
          <a:prstGeom prst="rect">
            <a:avLst/>
          </a:prstGeom>
          <a:ln>
            <a:solidFill>
              <a:srgbClr val="C00000"/>
            </a:solidFill>
          </a:ln>
        </p:spPr>
      </p:pic>
    </p:spTree>
    <p:extLst>
      <p:ext uri="{BB962C8B-B14F-4D97-AF65-F5344CB8AC3E}">
        <p14:creationId xmlns:p14="http://schemas.microsoft.com/office/powerpoint/2010/main" val="182857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Create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24089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a:t>
            </a:r>
          </a:p>
          <a:p>
            <a:pPr marL="342900" indent="-342900" algn="l">
              <a:buClr>
                <a:srgbClr val="0070C0"/>
              </a:buClr>
              <a:buSzPct val="80000"/>
              <a:buFont typeface="Wingdings" pitchFamily="2" charset="2"/>
              <a:buChar char="u"/>
            </a:pPr>
            <a:r>
              <a:rPr lang="en-US" sz="1800" dirty="0">
                <a:solidFill>
                  <a:schemeClr val="tx1"/>
                </a:solidFill>
              </a:rPr>
              <a:t>Activate the project environment</a:t>
            </a:r>
          </a:p>
          <a:p>
            <a:pPr marL="342900" indent="-342900" algn="l">
              <a:buClr>
                <a:srgbClr val="0070C0"/>
              </a:buClr>
              <a:buSzPct val="80000"/>
              <a:buFont typeface="Wingdings" pitchFamily="2" charset="2"/>
              <a:buChar char="u"/>
            </a:pPr>
            <a:r>
              <a:rPr lang="en-US" sz="1800" dirty="0">
                <a:solidFill>
                  <a:schemeClr val="tx1"/>
                </a:solidFill>
              </a:rPr>
              <a:t>&gt; .\Scripts\activate.bat</a:t>
            </a:r>
          </a:p>
          <a:p>
            <a:pPr marL="342900" indent="-342900" algn="l">
              <a:buClr>
                <a:srgbClr val="0070C0"/>
              </a:buClr>
              <a:buSzPct val="80000"/>
              <a:buFont typeface="Wingdings" pitchFamily="2" charset="2"/>
              <a:buChar char="u"/>
            </a:pPr>
            <a:r>
              <a:rPr lang="en-US" sz="1800" dirty="0">
                <a:solidFill>
                  <a:schemeClr val="tx1"/>
                </a:solidFill>
              </a:rPr>
              <a:t>(</a:t>
            </a:r>
            <a:r>
              <a:rPr lang="en-US" sz="1800" dirty="0" err="1">
                <a:solidFill>
                  <a:schemeClr val="tx1"/>
                </a:solidFill>
              </a:rPr>
              <a:t>project_env</a:t>
            </a:r>
            <a:r>
              <a:rPr lang="en-US" sz="1800" dirty="0">
                <a:solidFill>
                  <a:schemeClr val="tx1"/>
                </a:solidFill>
              </a:rPr>
              <a:t>) C:\ …&gt; where python</a:t>
            </a:r>
          </a:p>
          <a:p>
            <a:pPr marL="342900" indent="-342900" algn="l">
              <a:buClr>
                <a:srgbClr val="0070C0"/>
              </a:buClr>
              <a:buSzPct val="80000"/>
              <a:buFont typeface="Wingdings" pitchFamily="2" charset="2"/>
              <a:buChar char="u"/>
            </a:pPr>
            <a:r>
              <a:rPr lang="en-US" sz="1800" dirty="0">
                <a:solidFill>
                  <a:schemeClr val="tx1"/>
                </a:solidFill>
              </a:rPr>
              <a:t>…\Script\python.exe</a:t>
            </a:r>
          </a:p>
          <a:p>
            <a:pPr marL="342900" indent="-342900" algn="l">
              <a:buClr>
                <a:srgbClr val="0070C0"/>
              </a:buClr>
              <a:buSzPct val="80000"/>
              <a:buFont typeface="Wingdings" pitchFamily="2" charset="2"/>
              <a:buChar char="u"/>
            </a:pP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Python version we used is in the </a:t>
            </a:r>
            <a:r>
              <a:rPr lang="en-US" sz="1800" b="1" dirty="0" err="1">
                <a:solidFill>
                  <a:srgbClr val="C00000"/>
                </a:solidFill>
              </a:rPr>
              <a:t>project_env</a:t>
            </a:r>
            <a:r>
              <a:rPr lang="en-US" sz="1800" b="1" dirty="0">
                <a:solidFill>
                  <a:srgbClr val="C00000"/>
                </a:solidFill>
              </a:rPr>
              <a:t>\Scripts </a:t>
            </a:r>
            <a:r>
              <a:rPr lang="en-US" sz="1800" dirty="0">
                <a:solidFill>
                  <a:schemeClr val="tx1"/>
                </a:solidFill>
              </a:rPr>
              <a:t>folder.</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FC4837D0-A691-4925-8DEE-3DC20C6E18AA}"/>
              </a:ext>
            </a:extLst>
          </p:cNvPr>
          <p:cNvPicPr>
            <a:picLocks noChangeAspect="1"/>
          </p:cNvPicPr>
          <p:nvPr/>
        </p:nvPicPr>
        <p:blipFill>
          <a:blip r:embed="rId3"/>
          <a:stretch>
            <a:fillRect/>
          </a:stretch>
        </p:blipFill>
        <p:spPr>
          <a:xfrm>
            <a:off x="1835696" y="4042796"/>
            <a:ext cx="4991100" cy="1276350"/>
          </a:xfrm>
          <a:prstGeom prst="rect">
            <a:avLst/>
          </a:prstGeom>
          <a:ln>
            <a:solidFill>
              <a:srgbClr val="C00000"/>
            </a:solidFill>
          </a:ln>
        </p:spPr>
      </p:pic>
    </p:spTree>
    <p:extLst>
      <p:ext uri="{BB962C8B-B14F-4D97-AF65-F5344CB8AC3E}">
        <p14:creationId xmlns:p14="http://schemas.microsoft.com/office/powerpoint/2010/main" val="65958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Create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a:t>
            </a:r>
          </a:p>
          <a:p>
            <a:pPr marL="342900" indent="-342900" algn="l">
              <a:buClr>
                <a:srgbClr val="0070C0"/>
              </a:buClr>
              <a:buSzPct val="80000"/>
              <a:buFont typeface="Wingdings" pitchFamily="2" charset="2"/>
              <a:buChar char="u"/>
            </a:pPr>
            <a:r>
              <a:rPr lang="en-US" sz="1800" dirty="0">
                <a:solidFill>
                  <a:schemeClr val="tx1"/>
                </a:solidFill>
              </a:rPr>
              <a:t>Then, we do a pip list again.</a:t>
            </a:r>
          </a:p>
          <a:p>
            <a:pPr marL="342900" indent="-342900" algn="l">
              <a:buClr>
                <a:srgbClr val="0070C0"/>
              </a:buClr>
              <a:buSzPct val="80000"/>
              <a:buFont typeface="Wingdings" pitchFamily="2" charset="2"/>
              <a:buChar char="u"/>
            </a:pPr>
            <a:r>
              <a:rPr lang="en-US" sz="1800" dirty="0">
                <a:solidFill>
                  <a:schemeClr val="tx1"/>
                </a:solidFill>
              </a:rPr>
              <a:t>&gt; pip list</a:t>
            </a:r>
          </a:p>
          <a:p>
            <a:pPr marL="342900" indent="-342900" algn="l">
              <a:buClr>
                <a:srgbClr val="0070C0"/>
              </a:buClr>
              <a:buSzPct val="80000"/>
              <a:buFont typeface="Wingdings" pitchFamily="2" charset="2"/>
              <a:buChar char="u"/>
            </a:pPr>
            <a:r>
              <a:rPr lang="en-US" sz="1800" dirty="0">
                <a:solidFill>
                  <a:schemeClr val="tx1"/>
                </a:solidFill>
              </a:rPr>
              <a:t>We only see the pip and </a:t>
            </a:r>
            <a:r>
              <a:rPr lang="en-US" sz="1800" dirty="0" err="1">
                <a:solidFill>
                  <a:schemeClr val="tx1"/>
                </a:solidFill>
              </a:rPr>
              <a:t>setuptools</a:t>
            </a:r>
            <a:r>
              <a:rPr lang="en-US" sz="1800" dirty="0">
                <a:solidFill>
                  <a:schemeClr val="tx1"/>
                </a:solidFill>
              </a:rPr>
              <a:t> only.</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2AFBFA1A-199D-4FE1-A088-75AFE67C67B1}"/>
              </a:ext>
            </a:extLst>
          </p:cNvPr>
          <p:cNvPicPr>
            <a:picLocks noChangeAspect="1"/>
          </p:cNvPicPr>
          <p:nvPr/>
        </p:nvPicPr>
        <p:blipFill>
          <a:blip r:embed="rId3"/>
          <a:stretch>
            <a:fillRect/>
          </a:stretch>
        </p:blipFill>
        <p:spPr>
          <a:xfrm>
            <a:off x="1366837" y="2852120"/>
            <a:ext cx="6410325" cy="1400175"/>
          </a:xfrm>
          <a:prstGeom prst="rect">
            <a:avLst/>
          </a:prstGeom>
          <a:ln>
            <a:solidFill>
              <a:srgbClr val="C00000"/>
            </a:solidFill>
          </a:ln>
        </p:spPr>
      </p:pic>
    </p:spTree>
    <p:extLst>
      <p:ext uri="{BB962C8B-B14F-4D97-AF65-F5344CB8AC3E}">
        <p14:creationId xmlns:p14="http://schemas.microsoft.com/office/powerpoint/2010/main" val="191830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Create Virtual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Virtual Environment</a:t>
            </a:r>
          </a:p>
          <a:p>
            <a:pPr marL="342900" indent="-342900" algn="l">
              <a:buClr>
                <a:srgbClr val="0070C0"/>
              </a:buClr>
              <a:buSzPct val="80000"/>
              <a:buFont typeface="Wingdings" pitchFamily="2" charset="2"/>
              <a:buChar char="u"/>
            </a:pPr>
            <a:r>
              <a:rPr lang="en-US" sz="1800" dirty="0">
                <a:solidFill>
                  <a:schemeClr val="tx1"/>
                </a:solidFill>
              </a:rPr>
              <a:t>Assume our project need ‘requests’ and ‘</a:t>
            </a:r>
            <a:r>
              <a:rPr lang="en-US" sz="1800" dirty="0" err="1">
                <a:solidFill>
                  <a:schemeClr val="tx1"/>
                </a:solidFill>
              </a:rPr>
              <a:t>pytz</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pip install requests</a:t>
            </a:r>
          </a:p>
          <a:p>
            <a:pPr marL="342900" indent="-342900" algn="l">
              <a:buClr>
                <a:srgbClr val="0070C0"/>
              </a:buClr>
              <a:buSzPct val="80000"/>
              <a:buFont typeface="Wingdings" pitchFamily="2" charset="2"/>
              <a:buChar char="u"/>
            </a:pPr>
            <a:r>
              <a:rPr lang="en-US" sz="1800" dirty="0">
                <a:solidFill>
                  <a:schemeClr val="tx1"/>
                </a:solidFill>
              </a:rPr>
              <a:t>&gt; pip list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https://www.youtube.com/watch?v=3TqO5FfhV28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CD9AE7F5-7520-4CC8-A18A-A3FFD04A6070}"/>
              </a:ext>
            </a:extLst>
          </p:cNvPr>
          <p:cNvPicPr>
            <a:picLocks noChangeAspect="1"/>
          </p:cNvPicPr>
          <p:nvPr/>
        </p:nvPicPr>
        <p:blipFill>
          <a:blip r:embed="rId3"/>
          <a:stretch>
            <a:fillRect/>
          </a:stretch>
        </p:blipFill>
        <p:spPr>
          <a:xfrm>
            <a:off x="1763688" y="2773323"/>
            <a:ext cx="5154778" cy="3749901"/>
          </a:xfrm>
          <a:prstGeom prst="rect">
            <a:avLst/>
          </a:prstGeom>
          <a:ln>
            <a:solidFill>
              <a:srgbClr val="C00000"/>
            </a:solidFill>
          </a:ln>
        </p:spPr>
      </p:pic>
    </p:spTree>
    <p:extLst>
      <p:ext uri="{BB962C8B-B14F-4D97-AF65-F5344CB8AC3E}">
        <p14:creationId xmlns:p14="http://schemas.microsoft.com/office/powerpoint/2010/main" val="36090777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TotalTime>
  <Words>1051</Words>
  <Application>Microsoft Office PowerPoint</Application>
  <PresentationFormat>On-screen Show (4:3)</PresentationFormat>
  <Paragraphs>150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 Virtual Environment</vt:lpstr>
      <vt:lpstr>1 Virtual Environment</vt:lpstr>
      <vt:lpstr>1 Virtual Environment</vt:lpstr>
      <vt:lpstr>1.1 Create Virtual Environment</vt:lpstr>
      <vt:lpstr>1.1 Create Virtual Environment</vt:lpstr>
      <vt:lpstr>1.1 Create Virtual Environment</vt:lpstr>
      <vt:lpstr>1.1 Create Virtual Environment</vt:lpstr>
      <vt:lpstr>1.1 Create Virtual Environment</vt:lpstr>
      <vt:lpstr>1.1 Create Virtual Environment</vt:lpstr>
      <vt:lpstr>1.1 Create Virtual Environment</vt:lpstr>
      <vt:lpstr>3.2 Create Venv by require.txt</vt:lpstr>
      <vt:lpstr>3.2 Create Venv by require.txt</vt:lpstr>
      <vt:lpstr>3.3 Create Venv by require.txt</vt:lpstr>
      <vt:lpstr>3.3 Create Venv by require.txt</vt:lpstr>
      <vt:lpstr>3.3 Create Venv by require.txt</vt:lpstr>
      <vt:lpstr>3.3 Create Venv by require.txt</vt:lpstr>
      <vt:lpstr>3.3 Create Venv by require.txt</vt:lpstr>
      <vt:lpstr>3.3 Create Venv by require.txt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415</cp:revision>
  <dcterms:created xsi:type="dcterms:W3CDTF">2018-09-28T16:40:41Z</dcterms:created>
  <dcterms:modified xsi:type="dcterms:W3CDTF">2020-05-02T22:38:38Z</dcterms:modified>
</cp:coreProperties>
</file>