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84" r:id="rId4"/>
    <p:sldId id="285" r:id="rId5"/>
    <p:sldId id="287" r:id="rId6"/>
    <p:sldId id="286" r:id="rId7"/>
    <p:sldId id="288" r:id="rId8"/>
    <p:sldId id="289" r:id="rId9"/>
    <p:sldId id="290" r:id="rId10"/>
    <p:sldId id="291" r:id="rId11"/>
    <p:sldId id="283"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1" d="100"/>
          <a:sy n="81" d="100"/>
        </p:scale>
        <p:origin x="102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2019/7/14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AWS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58417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Recap:</a:t>
            </a:r>
          </a:p>
          <a:p>
            <a:pPr marL="465138" indent="-465138" algn="l">
              <a:buClr>
                <a:srgbClr val="0070C0"/>
              </a:buClr>
              <a:buFont typeface="Wingdings" pitchFamily="2" charset="2"/>
              <a:buChar char="u"/>
            </a:pPr>
            <a:r>
              <a:rPr lang="en-US" sz="1800" dirty="0">
                <a:solidFill>
                  <a:schemeClr val="tx1"/>
                </a:solidFill>
              </a:rPr>
              <a:t>A </a:t>
            </a:r>
            <a:r>
              <a:rPr lang="en-US" sz="1800" b="1" dirty="0">
                <a:solidFill>
                  <a:srgbClr val="FF0000"/>
                </a:solidFill>
              </a:rPr>
              <a:t>Virtual Private Cloud </a:t>
            </a:r>
            <a:r>
              <a:rPr lang="en-US" sz="1800" dirty="0">
                <a:solidFill>
                  <a:schemeClr val="tx1"/>
                </a:solidFill>
              </a:rPr>
              <a:t>is your private section of AWS, where you can place AWS resources, and allow/restrict access to them.</a:t>
            </a:r>
          </a:p>
          <a:p>
            <a:pPr marL="465138" indent="-465138" algn="l">
              <a:buClr>
                <a:srgbClr val="0070C0"/>
              </a:buClr>
              <a:buFont typeface="Wingdings" pitchFamily="2" charset="2"/>
              <a:buChar char="u"/>
            </a:pPr>
            <a:r>
              <a:rPr lang="en-US" sz="1800" dirty="0">
                <a:solidFill>
                  <a:schemeClr val="tx1"/>
                </a:solidFill>
              </a:rPr>
              <a:t>Whenever you think of VPC, you can think Facebook example. </a:t>
            </a:r>
          </a:p>
          <a:p>
            <a:pPr marL="465138" indent="-465138" algn="l">
              <a:buClr>
                <a:srgbClr val="0070C0"/>
              </a:buClr>
              <a:buFont typeface="Wingdings" pitchFamily="2" charset="2"/>
              <a:buChar char="u"/>
            </a:pPr>
            <a:r>
              <a:rPr lang="en-US" sz="1800" dirty="0">
                <a:solidFill>
                  <a:schemeClr val="tx1"/>
                </a:solidFill>
              </a:rPr>
              <a:t>Next section will discuss EC2 </a:t>
            </a:r>
            <a:r>
              <a:rPr lang="en-US" sz="1800">
                <a:solidFill>
                  <a:schemeClr val="tx1"/>
                </a:solidFill>
              </a:rPr>
              <a:t>(Compute Power), </a:t>
            </a:r>
            <a:r>
              <a:rPr lang="en-US" sz="1800" dirty="0">
                <a:solidFill>
                  <a:schemeClr val="tx1"/>
                </a:solidFill>
              </a:rPr>
              <a:t>S3 </a:t>
            </a:r>
            <a:r>
              <a:rPr lang="en-US" sz="1800">
                <a:solidFill>
                  <a:schemeClr val="tx1"/>
                </a:solidFill>
              </a:rPr>
              <a:t>(Storage), </a:t>
            </a:r>
            <a:r>
              <a:rPr lang="en-US" sz="1800" dirty="0">
                <a:solidFill>
                  <a:schemeClr val="tx1"/>
                </a:solidFill>
              </a:rPr>
              <a:t>and RDS </a:t>
            </a:r>
            <a:r>
              <a:rPr lang="en-US" sz="1800">
                <a:solidFill>
                  <a:schemeClr val="tx1"/>
                </a:solidFill>
              </a:rPr>
              <a:t>(database).</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7809044C-47B0-4D55-946E-6EC044D24A6A}"/>
              </a:ext>
            </a:extLst>
          </p:cNvPr>
          <p:cNvPicPr>
            <a:picLocks noChangeAspect="1"/>
          </p:cNvPicPr>
          <p:nvPr/>
        </p:nvPicPr>
        <p:blipFill>
          <a:blip r:embed="rId3"/>
          <a:stretch>
            <a:fillRect/>
          </a:stretch>
        </p:blipFill>
        <p:spPr>
          <a:xfrm>
            <a:off x="1835696" y="3308349"/>
            <a:ext cx="6172200" cy="3048000"/>
          </a:xfrm>
          <a:prstGeom prst="rect">
            <a:avLst/>
          </a:prstGeom>
          <a:ln>
            <a:solidFill>
              <a:srgbClr val="C00000"/>
            </a:solidFill>
          </a:ln>
        </p:spPr>
      </p:pic>
    </p:spTree>
    <p:extLst>
      <p:ext uri="{BB962C8B-B14F-4D97-AF65-F5344CB8AC3E}">
        <p14:creationId xmlns:p14="http://schemas.microsoft.com/office/powerpoint/2010/main" val="15921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What is Cloud?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31781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3006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This is very common diagram for AWS architecture.</a:t>
            </a:r>
          </a:p>
          <a:p>
            <a:pPr marL="465138" indent="-465138" algn="l">
              <a:buClr>
                <a:srgbClr val="0070C0"/>
              </a:buClr>
              <a:buFont typeface="Wingdings" pitchFamily="2" charset="2"/>
              <a:buChar char="u"/>
            </a:pPr>
            <a:r>
              <a:rPr lang="en-US" sz="1800" dirty="0">
                <a:solidFill>
                  <a:schemeClr val="tx1"/>
                </a:solidFill>
              </a:rPr>
              <a:t>First, you are the user tries to access AWS right through an internet connection.</a:t>
            </a:r>
          </a:p>
          <a:p>
            <a:pPr marL="465138" indent="-465138" algn="l">
              <a:buClr>
                <a:srgbClr val="0070C0"/>
              </a:buClr>
              <a:buFont typeface="Wingdings" pitchFamily="2" charset="2"/>
              <a:buChar char="u"/>
            </a:pPr>
            <a:r>
              <a:rPr lang="en-US" sz="1800" dirty="0">
                <a:solidFill>
                  <a:schemeClr val="tx1"/>
                </a:solidFill>
              </a:rPr>
              <a:t>AWS is as a whole or the entirely of AWS and then things that are inside of AWS.</a:t>
            </a:r>
          </a:p>
          <a:p>
            <a:pPr marL="465138" indent="-465138" algn="l">
              <a:buClr>
                <a:srgbClr val="0070C0"/>
              </a:buClr>
              <a:buFont typeface="Wingdings" pitchFamily="2" charset="2"/>
              <a:buChar char="u"/>
            </a:pPr>
            <a:r>
              <a:rPr lang="en-US" sz="1800" dirty="0">
                <a:solidFill>
                  <a:schemeClr val="tx1"/>
                </a:solidFill>
              </a:rPr>
              <a:t>Now, inside the AWS,  you have services you have networking architecture you have a lot of different things that are going on. </a:t>
            </a:r>
          </a:p>
          <a:p>
            <a:pPr marL="465138" indent="-465138" algn="l">
              <a:buClr>
                <a:srgbClr val="0070C0"/>
              </a:buClr>
              <a:buFont typeface="Wingdings" pitchFamily="2" charset="2"/>
              <a:buChar char="u"/>
            </a:pPr>
            <a:r>
              <a:rPr lang="en-US" sz="1800" dirty="0">
                <a:solidFill>
                  <a:schemeClr val="tx1"/>
                </a:solidFill>
              </a:rPr>
              <a:t>We are going to talk about VPCs and what is this box means?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EEC3D45-78EC-439E-98B4-4E8FE70A2E95}"/>
              </a:ext>
            </a:extLst>
          </p:cNvPr>
          <p:cNvPicPr>
            <a:picLocks noChangeAspect="1"/>
          </p:cNvPicPr>
          <p:nvPr/>
        </p:nvPicPr>
        <p:blipFill>
          <a:blip r:embed="rId3"/>
          <a:stretch>
            <a:fillRect/>
          </a:stretch>
        </p:blipFill>
        <p:spPr>
          <a:xfrm>
            <a:off x="1524000" y="3481386"/>
            <a:ext cx="6115050" cy="3057525"/>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1051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Let’s take everything for now and understand that VPC is short for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284E38BF-2AB5-43AA-A715-F7607642825C}"/>
              </a:ext>
            </a:extLst>
          </p:cNvPr>
          <p:cNvPicPr>
            <a:picLocks noChangeAspect="1"/>
          </p:cNvPicPr>
          <p:nvPr/>
        </p:nvPicPr>
        <p:blipFill>
          <a:blip r:embed="rId3"/>
          <a:stretch>
            <a:fillRect/>
          </a:stretch>
        </p:blipFill>
        <p:spPr>
          <a:xfrm>
            <a:off x="1403648" y="2708920"/>
            <a:ext cx="6067425" cy="3019425"/>
          </a:xfrm>
          <a:prstGeom prst="rect">
            <a:avLst/>
          </a:prstGeom>
          <a:ln>
            <a:solidFill>
              <a:srgbClr val="C00000"/>
            </a:solidFill>
          </a:ln>
        </p:spPr>
      </p:pic>
    </p:spTree>
    <p:extLst>
      <p:ext uri="{BB962C8B-B14F-4D97-AF65-F5344CB8AC3E}">
        <p14:creationId xmlns:p14="http://schemas.microsoft.com/office/powerpoint/2010/main" val="260444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890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is Virtual Private Cloud and what is that mean for us?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31C1E15-1A47-4694-864B-7F303B71F60E}"/>
              </a:ext>
            </a:extLst>
          </p:cNvPr>
          <p:cNvPicPr>
            <a:picLocks noChangeAspect="1"/>
          </p:cNvPicPr>
          <p:nvPr/>
        </p:nvPicPr>
        <p:blipFill>
          <a:blip r:embed="rId3"/>
          <a:stretch>
            <a:fillRect/>
          </a:stretch>
        </p:blipFill>
        <p:spPr>
          <a:xfrm>
            <a:off x="1500187" y="2382760"/>
            <a:ext cx="6143625" cy="3009900"/>
          </a:xfrm>
          <a:prstGeom prst="rect">
            <a:avLst/>
          </a:prstGeom>
          <a:ln>
            <a:solidFill>
              <a:srgbClr val="C00000"/>
            </a:solidFill>
          </a:ln>
        </p:spPr>
      </p:pic>
    </p:spTree>
    <p:extLst>
      <p:ext uri="{BB962C8B-B14F-4D97-AF65-F5344CB8AC3E}">
        <p14:creationId xmlns:p14="http://schemas.microsoft.com/office/powerpoint/2010/main" val="70464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We are going to use Facebook as a Frame of reference for what a VPC is.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9565BC7A-6242-4765-B5D3-D38198A9606A}"/>
              </a:ext>
            </a:extLst>
          </p:cNvPr>
          <p:cNvPicPr>
            <a:picLocks noChangeAspect="1"/>
          </p:cNvPicPr>
          <p:nvPr/>
        </p:nvPicPr>
        <p:blipFill>
          <a:blip r:embed="rId3"/>
          <a:stretch>
            <a:fillRect/>
          </a:stretch>
        </p:blipFill>
        <p:spPr>
          <a:xfrm>
            <a:off x="2267744" y="2317081"/>
            <a:ext cx="4000500" cy="1905000"/>
          </a:xfrm>
          <a:prstGeom prst="rect">
            <a:avLst/>
          </a:prstGeom>
          <a:ln>
            <a:solidFill>
              <a:srgbClr val="C00000"/>
            </a:solidFill>
          </a:ln>
        </p:spPr>
      </p:pic>
    </p:spTree>
    <p:extLst>
      <p:ext uri="{BB962C8B-B14F-4D97-AF65-F5344CB8AC3E}">
        <p14:creationId xmlns:p14="http://schemas.microsoft.com/office/powerpoint/2010/main" val="68244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2413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Facebook is a oversimplification but it give us a good conceptual understanding.</a:t>
            </a:r>
          </a:p>
          <a:p>
            <a:pPr marL="465138" indent="-465138" algn="l">
              <a:buClr>
                <a:srgbClr val="0070C0"/>
              </a:buClr>
              <a:buFont typeface="Wingdings" pitchFamily="2" charset="2"/>
              <a:buChar char="u"/>
            </a:pPr>
            <a:r>
              <a:rPr lang="en-US" sz="1800" dirty="0">
                <a:solidFill>
                  <a:schemeClr val="tx1"/>
                </a:solidFill>
              </a:rPr>
              <a:t>We are the user access the Facebook. </a:t>
            </a:r>
          </a:p>
          <a:p>
            <a:pPr marL="465138" indent="-465138" algn="l">
              <a:buClr>
                <a:srgbClr val="0070C0"/>
              </a:buClr>
              <a:buFont typeface="Wingdings" pitchFamily="2" charset="2"/>
              <a:buChar char="u"/>
            </a:pPr>
            <a:r>
              <a:rPr lang="en-US" sz="1800" dirty="0">
                <a:solidFill>
                  <a:schemeClr val="tx1"/>
                </a:solidFill>
              </a:rPr>
              <a:t>Within Facebook, you have your home page, I have my home page, friends have their home pages.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3C1CF7F6-C005-45E5-ADB4-06C38E0C454B}"/>
              </a:ext>
            </a:extLst>
          </p:cNvPr>
          <p:cNvPicPr>
            <a:picLocks noChangeAspect="1"/>
          </p:cNvPicPr>
          <p:nvPr/>
        </p:nvPicPr>
        <p:blipFill>
          <a:blip r:embed="rId3"/>
          <a:stretch>
            <a:fillRect/>
          </a:stretch>
        </p:blipFill>
        <p:spPr>
          <a:xfrm>
            <a:off x="1485900" y="2953396"/>
            <a:ext cx="6172200" cy="3048000"/>
          </a:xfrm>
          <a:prstGeom prst="rect">
            <a:avLst/>
          </a:prstGeom>
          <a:ln>
            <a:solidFill>
              <a:srgbClr val="C00000"/>
            </a:solidFill>
          </a:ln>
        </p:spPr>
      </p:pic>
    </p:spTree>
    <p:extLst>
      <p:ext uri="{BB962C8B-B14F-4D97-AF65-F5344CB8AC3E}">
        <p14:creationId xmlns:p14="http://schemas.microsoft.com/office/powerpoint/2010/main" val="226562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There are millions of other home pages. Now, your homepage is your own private section of Facebook where you can do things like insert your posts, photos, and your videos. </a:t>
            </a:r>
          </a:p>
          <a:p>
            <a:pPr marL="465138" indent="-465138" algn="l">
              <a:buClr>
                <a:srgbClr val="0070C0"/>
              </a:buClr>
              <a:buFont typeface="Wingdings" pitchFamily="2" charset="2"/>
              <a:buChar char="u"/>
            </a:pPr>
            <a:r>
              <a:rPr lang="en-US" sz="1800" dirty="0">
                <a:solidFill>
                  <a:schemeClr val="tx1"/>
                </a:solidFill>
              </a:rPr>
              <a:t>If you want, you even have a level of security on top in terms of who you allow to view your post videos or photos depending on who you allow to be your friend. So your own private section of Facebook in which you can put your important information you want to share with other people. Different people have different private sections of Facebook for them to put phots and videos.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C340952-8F6C-43F3-B89E-4F96C52A140D}"/>
              </a:ext>
            </a:extLst>
          </p:cNvPr>
          <p:cNvPicPr>
            <a:picLocks noChangeAspect="1"/>
          </p:cNvPicPr>
          <p:nvPr/>
        </p:nvPicPr>
        <p:blipFill>
          <a:blip r:embed="rId3"/>
          <a:stretch>
            <a:fillRect/>
          </a:stretch>
        </p:blipFill>
        <p:spPr>
          <a:xfrm>
            <a:off x="1907704" y="3702049"/>
            <a:ext cx="6134100" cy="3019425"/>
          </a:xfrm>
          <a:prstGeom prst="rect">
            <a:avLst/>
          </a:prstGeom>
          <a:ln>
            <a:solidFill>
              <a:srgbClr val="C00000"/>
            </a:solidFill>
          </a:ln>
        </p:spPr>
      </p:pic>
    </p:spTree>
    <p:extLst>
      <p:ext uri="{BB962C8B-B14F-4D97-AF65-F5344CB8AC3E}">
        <p14:creationId xmlns:p14="http://schemas.microsoft.com/office/powerpoint/2010/main" val="50326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0811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Now, look at AWS, you have your VPC, My VPC, and friends’ VPC.</a:t>
            </a:r>
          </a:p>
          <a:p>
            <a:pPr marL="465138" indent="-465138" algn="l">
              <a:buClr>
                <a:srgbClr val="0070C0"/>
              </a:buClr>
              <a:buFont typeface="Wingdings" pitchFamily="2" charset="2"/>
              <a:buChar char="u"/>
            </a:pPr>
            <a:r>
              <a:rPr lang="en-US" sz="1800" dirty="0">
                <a:solidFill>
                  <a:schemeClr val="tx1"/>
                </a:solidFill>
              </a:rPr>
              <a:t>Your VPC have your own EC2 and RDS. You are able to put your own items your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B3C14FB6-611B-4D1C-ADFF-34BB6E05BE0A}"/>
              </a:ext>
            </a:extLst>
          </p:cNvPr>
          <p:cNvPicPr>
            <a:picLocks noChangeAspect="1"/>
          </p:cNvPicPr>
          <p:nvPr/>
        </p:nvPicPr>
        <p:blipFill>
          <a:blip r:embed="rId3"/>
          <a:stretch>
            <a:fillRect/>
          </a:stretch>
        </p:blipFill>
        <p:spPr>
          <a:xfrm>
            <a:off x="1519237" y="2588867"/>
            <a:ext cx="6105525" cy="3000375"/>
          </a:xfrm>
          <a:prstGeom prst="rect">
            <a:avLst/>
          </a:prstGeom>
          <a:ln>
            <a:solidFill>
              <a:srgbClr val="C00000"/>
            </a:solidFill>
          </a:ln>
        </p:spPr>
      </p:pic>
    </p:spTree>
    <p:extLst>
      <p:ext uri="{BB962C8B-B14F-4D97-AF65-F5344CB8AC3E}">
        <p14:creationId xmlns:p14="http://schemas.microsoft.com/office/powerpoint/2010/main" val="139705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088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You can put your resources, your profiles, your information you want to use AWS and you can put a level of security in your VPC just like Facebook does.</a:t>
            </a:r>
          </a:p>
          <a:p>
            <a:pPr marL="465138" indent="-465138" algn="l">
              <a:buClr>
                <a:srgbClr val="0070C0"/>
              </a:buClr>
              <a:buFont typeface="Wingdings" pitchFamily="2" charset="2"/>
              <a:buChar char="u"/>
            </a:pPr>
            <a:r>
              <a:rPr lang="en-US" sz="1800" dirty="0">
                <a:solidFill>
                  <a:schemeClr val="tx1"/>
                </a:solidFill>
              </a:rPr>
              <a:t>In AWS, you can put your own resources in ad either allow or restrict access.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38939172-E8FF-4B64-B295-6F5AAD93BB03}"/>
              </a:ext>
            </a:extLst>
          </p:cNvPr>
          <p:cNvPicPr>
            <a:picLocks noChangeAspect="1"/>
          </p:cNvPicPr>
          <p:nvPr/>
        </p:nvPicPr>
        <p:blipFill>
          <a:blip r:embed="rId3"/>
          <a:stretch>
            <a:fillRect/>
          </a:stretch>
        </p:blipFill>
        <p:spPr>
          <a:xfrm>
            <a:off x="1476375" y="2684598"/>
            <a:ext cx="6143625" cy="3048000"/>
          </a:xfrm>
          <a:prstGeom prst="rect">
            <a:avLst/>
          </a:prstGeom>
          <a:ln>
            <a:solidFill>
              <a:srgbClr val="C00000"/>
            </a:solidFill>
          </a:ln>
        </p:spPr>
      </p:pic>
    </p:spTree>
    <p:extLst>
      <p:ext uri="{BB962C8B-B14F-4D97-AF65-F5344CB8AC3E}">
        <p14:creationId xmlns:p14="http://schemas.microsoft.com/office/powerpoint/2010/main" val="15582759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702</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3 AWS Introduction</vt:lpstr>
      <vt:lpstr>2 AWS Introduction</vt:lpstr>
      <vt:lpstr>2 AWS Introduction</vt:lpstr>
      <vt:lpstr>2 AWS Introduction</vt:lpstr>
      <vt:lpstr>2 AWS Introduction</vt:lpstr>
      <vt:lpstr>2 AWS Introduction</vt:lpstr>
      <vt:lpstr>2 AWS Introduction</vt:lpstr>
      <vt:lpstr>2 AWS Introduction</vt:lpstr>
      <vt:lpstr>2 AWS Introduction</vt:lpstr>
      <vt:lpstr>2 AWS Introduction</vt:lpstr>
      <vt:lpstr>2.1 What is Cloud?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594</cp:revision>
  <dcterms:created xsi:type="dcterms:W3CDTF">2018-09-28T16:40:41Z</dcterms:created>
  <dcterms:modified xsi:type="dcterms:W3CDTF">2019-07-14T17:07:17Z</dcterms:modified>
</cp:coreProperties>
</file>