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83" r:id="rId4"/>
    <p:sldId id="264" r:id="rId5"/>
    <p:sldId id="265" r:id="rId6"/>
    <p:sldId id="266" r:id="rId7"/>
    <p:sldId id="268" r:id="rId8"/>
    <p:sldId id="267" r:id="rId9"/>
    <p:sldId id="269" r:id="rId10"/>
    <p:sldId id="271" r:id="rId11"/>
    <p:sldId id="284" r:id="rId12"/>
    <p:sldId id="272" r:id="rId13"/>
    <p:sldId id="285" r:id="rId14"/>
    <p:sldId id="270" r:id="rId15"/>
    <p:sldId id="273" r:id="rId16"/>
    <p:sldId id="274" r:id="rId17"/>
    <p:sldId id="275" r:id="rId18"/>
    <p:sldId id="286" r:id="rId19"/>
    <p:sldId id="276" r:id="rId20"/>
    <p:sldId id="277" r:id="rId21"/>
    <p:sldId id="278" r:id="rId22"/>
    <p:sldId id="287" r:id="rId23"/>
    <p:sldId id="279" r:id="rId24"/>
    <p:sldId id="288" r:id="rId25"/>
    <p:sldId id="280" r:id="rId26"/>
    <p:sldId id="281" r:id="rId27"/>
    <p:sldId id="282"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75" d="100"/>
          <a:sy n="75" d="100"/>
        </p:scale>
        <p:origin x="1170"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2019/7/13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2019/7/13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2019/7/13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2019/7/13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2019/7/13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AWS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What is Cloud?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4186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What cloud allows you to do specifically for an individual is backup and sharing.</a:t>
            </a:r>
          </a:p>
          <a:p>
            <a:pPr marL="465138" indent="-465138" algn="l">
              <a:buClr>
                <a:srgbClr val="0070C0"/>
              </a:buClr>
              <a:buFont typeface="Wingdings" pitchFamily="2" charset="2"/>
              <a:buChar char="u"/>
            </a:pPr>
            <a:r>
              <a:rPr lang="en-US" sz="1800" dirty="0">
                <a:solidFill>
                  <a:schemeClr val="tx1"/>
                </a:solidFill>
              </a:rPr>
              <a:t>You use iCloud or Dropbox as an additional backup for the pictures that you have from vacations or some documents that you have or music or videos that you want to save. </a:t>
            </a:r>
          </a:p>
          <a:p>
            <a:pPr marL="465138" indent="-465138" algn="l">
              <a:buClr>
                <a:srgbClr val="0070C0"/>
              </a:buClr>
              <a:buFont typeface="Wingdings" pitchFamily="2" charset="2"/>
              <a:buChar char="u"/>
            </a:pPr>
            <a:r>
              <a:rPr lang="en-US" sz="1800" dirty="0">
                <a:solidFill>
                  <a:schemeClr val="tx1"/>
                </a:solidFill>
              </a:rPr>
              <a:t>On your hard drive of your home computer, there is always a risk that your hard drive will fail. </a:t>
            </a:r>
          </a:p>
          <a:p>
            <a:pPr marL="465138" indent="-465138" algn="l">
              <a:buClr>
                <a:srgbClr val="0070C0"/>
              </a:buClr>
              <a:buFont typeface="Wingdings" pitchFamily="2" charset="2"/>
              <a:buChar char="u"/>
            </a:pPr>
            <a:r>
              <a:rPr lang="en-US" sz="1800" dirty="0">
                <a:solidFill>
                  <a:schemeClr val="tx1"/>
                </a:solidFill>
              </a:rPr>
              <a:t>You use the cloud for backup.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4657627F-0B05-4B58-BEBF-B5D14A6FDCE1}"/>
              </a:ext>
            </a:extLst>
          </p:cNvPr>
          <p:cNvPicPr>
            <a:picLocks noChangeAspect="1"/>
          </p:cNvPicPr>
          <p:nvPr/>
        </p:nvPicPr>
        <p:blipFill>
          <a:blip r:embed="rId3"/>
          <a:stretch>
            <a:fillRect/>
          </a:stretch>
        </p:blipFill>
        <p:spPr>
          <a:xfrm>
            <a:off x="3995936" y="3820816"/>
            <a:ext cx="4824536" cy="2645983"/>
          </a:xfrm>
          <a:prstGeom prst="rect">
            <a:avLst/>
          </a:prstGeom>
          <a:ln>
            <a:solidFill>
              <a:srgbClr val="C00000"/>
            </a:solidFill>
          </a:ln>
        </p:spPr>
      </p:pic>
      <p:sp>
        <p:nvSpPr>
          <p:cNvPr id="9" name="副標題 2">
            <a:extLst>
              <a:ext uri="{FF2B5EF4-FFF2-40B4-BE49-F238E27FC236}">
                <a16:creationId xmlns:a16="http://schemas.microsoft.com/office/drawing/2014/main" id="{D215191B-B116-486B-BB54-202D2B48F2C3}"/>
              </a:ext>
            </a:extLst>
          </p:cNvPr>
          <p:cNvSpPr txBox="1">
            <a:spLocks/>
          </p:cNvSpPr>
          <p:nvPr/>
        </p:nvSpPr>
        <p:spPr>
          <a:xfrm>
            <a:off x="440567" y="3820816"/>
            <a:ext cx="3051313" cy="17684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800" dirty="0">
                <a:solidFill>
                  <a:schemeClr val="tx1"/>
                </a:solidFill>
              </a:rPr>
              <a:t>Cloud is also great for sharing. Sharing is not only to share the files to pictures to other people, it also crosses the devices. </a:t>
            </a:r>
          </a:p>
        </p:txBody>
      </p:sp>
    </p:spTree>
    <p:extLst>
      <p:ext uri="{BB962C8B-B14F-4D97-AF65-F5344CB8AC3E}">
        <p14:creationId xmlns:p14="http://schemas.microsoft.com/office/powerpoint/2010/main" val="169445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2.2 High Availability and Fault Tolerant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extLst>
      <p:ext uri="{BB962C8B-B14F-4D97-AF65-F5344CB8AC3E}">
        <p14:creationId xmlns:p14="http://schemas.microsoft.com/office/powerpoint/2010/main" val="248839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High Availability and Fault Tolerant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20515"/>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You can access the same files on your mobile devices. It means that your files will be available anywhere and access with any type of devices.</a:t>
            </a:r>
          </a:p>
          <a:p>
            <a:pPr marL="465138" indent="-465138" algn="l">
              <a:buClr>
                <a:srgbClr val="0070C0"/>
              </a:buClr>
              <a:buFont typeface="Wingdings" pitchFamily="2" charset="2"/>
              <a:buChar char="u"/>
            </a:pPr>
            <a:r>
              <a:rPr lang="en-US" sz="1800" dirty="0">
                <a:solidFill>
                  <a:schemeClr val="tx1"/>
                </a:solidFill>
              </a:rPr>
              <a:t>With that, we have two terminologies, one is “</a:t>
            </a:r>
            <a:r>
              <a:rPr lang="en-US" sz="1800" b="1" dirty="0">
                <a:solidFill>
                  <a:srgbClr val="FF0000"/>
                </a:solidFill>
              </a:rPr>
              <a:t>High Availability</a:t>
            </a:r>
            <a:r>
              <a:rPr lang="en-US" sz="1800" dirty="0">
                <a:solidFill>
                  <a:schemeClr val="tx1"/>
                </a:solidFill>
              </a:rPr>
              <a:t>” and the other is “</a:t>
            </a:r>
            <a:r>
              <a:rPr lang="en-US" sz="1800" b="1" dirty="0">
                <a:solidFill>
                  <a:srgbClr val="FF0000"/>
                </a:solidFill>
              </a:rPr>
              <a:t>Fault Tolerant</a:t>
            </a:r>
            <a:r>
              <a:rPr lang="en-US" sz="1800" dirty="0">
                <a:solidFill>
                  <a:schemeClr val="tx1"/>
                </a:solidFill>
              </a:rPr>
              <a:t>”.</a:t>
            </a:r>
          </a:p>
          <a:p>
            <a:pPr marL="465138" indent="-465138" algn="l">
              <a:buClr>
                <a:srgbClr val="0070C0"/>
              </a:buClr>
              <a:buFont typeface="Wingdings" pitchFamily="2" charset="2"/>
              <a:buChar char="u"/>
            </a:pPr>
            <a:r>
              <a:rPr lang="en-US" sz="1800" dirty="0">
                <a:solidFill>
                  <a:schemeClr val="tx1"/>
                </a:solidFill>
              </a:rPr>
              <a:t>The “High Availability” means that you can access any type of devices and computers as long as you have internet connection.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10" name="Picture 9">
            <a:extLst>
              <a:ext uri="{FF2B5EF4-FFF2-40B4-BE49-F238E27FC236}">
                <a16:creationId xmlns:a16="http://schemas.microsoft.com/office/drawing/2014/main" id="{4F2CFB28-4BCB-4925-8862-9B4263693F56}"/>
              </a:ext>
            </a:extLst>
          </p:cNvPr>
          <p:cNvPicPr>
            <a:picLocks noChangeAspect="1"/>
          </p:cNvPicPr>
          <p:nvPr/>
        </p:nvPicPr>
        <p:blipFill>
          <a:blip r:embed="rId3"/>
          <a:stretch>
            <a:fillRect/>
          </a:stretch>
        </p:blipFill>
        <p:spPr>
          <a:xfrm>
            <a:off x="4067944" y="3475627"/>
            <a:ext cx="4752528" cy="2515613"/>
          </a:xfrm>
          <a:prstGeom prst="rect">
            <a:avLst/>
          </a:prstGeom>
          <a:ln>
            <a:solidFill>
              <a:srgbClr val="C00000"/>
            </a:solidFill>
          </a:ln>
        </p:spPr>
      </p:pic>
      <p:sp>
        <p:nvSpPr>
          <p:cNvPr id="12" name="副標題 2">
            <a:extLst>
              <a:ext uri="{FF2B5EF4-FFF2-40B4-BE49-F238E27FC236}">
                <a16:creationId xmlns:a16="http://schemas.microsoft.com/office/drawing/2014/main" id="{8EA907C6-C543-405B-9CDC-31678AD19BEC}"/>
              </a:ext>
            </a:extLst>
          </p:cNvPr>
          <p:cNvSpPr txBox="1">
            <a:spLocks/>
          </p:cNvSpPr>
          <p:nvPr/>
        </p:nvSpPr>
        <p:spPr>
          <a:xfrm>
            <a:off x="457200" y="3485790"/>
            <a:ext cx="3483361" cy="220685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800" dirty="0">
                <a:solidFill>
                  <a:schemeClr val="tx1"/>
                </a:solidFill>
              </a:rPr>
              <a:t>The “Fault Tolerance” means that you files is on the cloud is always backup on multiples services. You always have the ability or retrieve that file.</a:t>
            </a:r>
          </a:p>
          <a:p>
            <a:pPr marL="465138" indent="-465138" algn="l">
              <a:buClr>
                <a:srgbClr val="0070C0"/>
              </a:buClr>
              <a:buFont typeface="Wingdings" pitchFamily="2" charset="2"/>
              <a:buChar char="u"/>
            </a:pPr>
            <a:r>
              <a:rPr lang="en-US" sz="1800" dirty="0">
                <a:solidFill>
                  <a:schemeClr val="tx1"/>
                </a:solidFill>
              </a:rPr>
              <a:t>You files are always available across multiple devices.</a:t>
            </a:r>
          </a:p>
        </p:txBody>
      </p:sp>
    </p:spTree>
    <p:extLst>
      <p:ext uri="{BB962C8B-B14F-4D97-AF65-F5344CB8AC3E}">
        <p14:creationId xmlns:p14="http://schemas.microsoft.com/office/powerpoint/2010/main" val="340852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On-Premise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extLst>
      <p:ext uri="{BB962C8B-B14F-4D97-AF65-F5344CB8AC3E}">
        <p14:creationId xmlns:p14="http://schemas.microsoft.com/office/powerpoint/2010/main" val="72448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On-Premise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43251"/>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This is a common example of software company. If this company is not using the cloud services that means they are currently using On-Premise (in-house) Servers</a:t>
            </a:r>
          </a:p>
          <a:p>
            <a:pPr marL="465138" indent="-465138" algn="l">
              <a:buClr>
                <a:srgbClr val="0070C0"/>
              </a:buClr>
              <a:buFont typeface="Wingdings" pitchFamily="2" charset="2"/>
              <a:buChar char="u"/>
            </a:pPr>
            <a:r>
              <a:rPr lang="en-US" sz="1800" dirty="0">
                <a:solidFill>
                  <a:schemeClr val="tx1"/>
                </a:solidFill>
              </a:rPr>
              <a:t>They have server computer which are used to store their data, handling their code, or when customers use their software they are accessing the software on the company servers. </a:t>
            </a:r>
          </a:p>
          <a:p>
            <a:pPr marL="465138" indent="-465138" algn="l">
              <a:buClr>
                <a:srgbClr val="0070C0"/>
              </a:buClr>
              <a:buFont typeface="Wingdings" pitchFamily="2" charset="2"/>
              <a:buChar char="u"/>
            </a:pPr>
            <a:r>
              <a:rPr lang="en-US" sz="1800" dirty="0">
                <a:solidFill>
                  <a:schemeClr val="tx1"/>
                </a:solidFill>
              </a:rPr>
              <a:t>In 2016, the company has 1000 users which takes three servers to power the software for 1000 users.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14" name="Picture 13">
            <a:extLst>
              <a:ext uri="{FF2B5EF4-FFF2-40B4-BE49-F238E27FC236}">
                <a16:creationId xmlns:a16="http://schemas.microsoft.com/office/drawing/2014/main" id="{94FD62B3-CDF1-49F3-9896-891CE1550764}"/>
              </a:ext>
            </a:extLst>
          </p:cNvPr>
          <p:cNvPicPr>
            <a:picLocks noChangeAspect="1"/>
          </p:cNvPicPr>
          <p:nvPr/>
        </p:nvPicPr>
        <p:blipFill>
          <a:blip r:embed="rId3"/>
          <a:stretch>
            <a:fillRect/>
          </a:stretch>
        </p:blipFill>
        <p:spPr>
          <a:xfrm>
            <a:off x="3000697" y="3609417"/>
            <a:ext cx="5819775" cy="2914650"/>
          </a:xfrm>
          <a:prstGeom prst="rect">
            <a:avLst/>
          </a:prstGeom>
          <a:ln>
            <a:solidFill>
              <a:srgbClr val="C00000"/>
            </a:solidFill>
          </a:ln>
        </p:spPr>
      </p:pic>
    </p:spTree>
    <p:extLst>
      <p:ext uri="{BB962C8B-B14F-4D97-AF65-F5344CB8AC3E}">
        <p14:creationId xmlns:p14="http://schemas.microsoft.com/office/powerpoint/2010/main" val="333861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On-Premise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85765"/>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 2017, the company have grow and going to have 5000 users. They are going to add three additional servers to handle the load of having users but in order to add three additional servers to their on-premise data center, they are going to have one have the size and space to these servers into their data center.</a:t>
            </a:r>
          </a:p>
          <a:p>
            <a:pPr marL="465138" indent="-465138" algn="l">
              <a:buClr>
                <a:srgbClr val="0070C0"/>
              </a:buClr>
              <a:buFont typeface="Wingdings" pitchFamily="2" charset="2"/>
              <a:buChar char="u"/>
            </a:pPr>
            <a:r>
              <a:rPr lang="en-US" sz="1800" dirty="0">
                <a:solidFill>
                  <a:schemeClr val="tx1"/>
                </a:solidFill>
              </a:rPr>
              <a:t>They also need to have research what type of servers they need and need significant money to wait for delivery which cannot be anywhere between several weeks for several they are going to have to set them up and test them after installed and operation.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912D3E5C-89F0-48B6-938F-65B036A03C07}"/>
              </a:ext>
            </a:extLst>
          </p:cNvPr>
          <p:cNvPicPr>
            <a:picLocks noChangeAspect="1"/>
          </p:cNvPicPr>
          <p:nvPr/>
        </p:nvPicPr>
        <p:blipFill>
          <a:blip r:embed="rId3"/>
          <a:stretch>
            <a:fillRect/>
          </a:stretch>
        </p:blipFill>
        <p:spPr>
          <a:xfrm>
            <a:off x="3419872" y="3696968"/>
            <a:ext cx="5400600" cy="2779462"/>
          </a:xfrm>
          <a:prstGeom prst="rect">
            <a:avLst/>
          </a:prstGeom>
          <a:ln>
            <a:solidFill>
              <a:srgbClr val="C00000"/>
            </a:solidFill>
          </a:ln>
        </p:spPr>
      </p:pic>
      <p:sp>
        <p:nvSpPr>
          <p:cNvPr id="10" name="副標題 2">
            <a:extLst>
              <a:ext uri="{FF2B5EF4-FFF2-40B4-BE49-F238E27FC236}">
                <a16:creationId xmlns:a16="http://schemas.microsoft.com/office/drawing/2014/main" id="{70EA1DF5-C614-4E03-938D-47901CD0437C}"/>
              </a:ext>
            </a:extLst>
          </p:cNvPr>
          <p:cNvSpPr txBox="1">
            <a:spLocks/>
          </p:cNvSpPr>
          <p:nvPr/>
        </p:nvSpPr>
        <p:spPr>
          <a:xfrm>
            <a:off x="467544" y="3896741"/>
            <a:ext cx="2808312" cy="11164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800" dirty="0">
                <a:solidFill>
                  <a:schemeClr val="tx1"/>
                </a:solidFill>
              </a:rPr>
              <a:t>They will take a lot of time to increase three servers into 6 servers.</a:t>
            </a:r>
          </a:p>
        </p:txBody>
      </p:sp>
    </p:spTree>
    <p:extLst>
      <p:ext uri="{BB962C8B-B14F-4D97-AF65-F5344CB8AC3E}">
        <p14:creationId xmlns:p14="http://schemas.microsoft.com/office/powerpoint/2010/main" val="203248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On-Premise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 2018, the company estimates 20,000 users. Now, they need to add additional 15 servers. </a:t>
            </a:r>
          </a:p>
          <a:p>
            <a:pPr marL="465138" indent="-465138" algn="l">
              <a:buClr>
                <a:srgbClr val="0070C0"/>
              </a:buClr>
              <a:buFont typeface="Wingdings" pitchFamily="2" charset="2"/>
              <a:buChar char="u"/>
            </a:pPr>
            <a:r>
              <a:rPr lang="en-US" sz="1800" dirty="0">
                <a:solidFill>
                  <a:schemeClr val="tx1"/>
                </a:solidFill>
              </a:rPr>
              <a:t>They are going to repeat the process of money, time, test, operation, again and again.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6BDC98EB-CC24-4301-B6FA-D64307249047}"/>
              </a:ext>
            </a:extLst>
          </p:cNvPr>
          <p:cNvPicPr>
            <a:picLocks noChangeAspect="1"/>
          </p:cNvPicPr>
          <p:nvPr/>
        </p:nvPicPr>
        <p:blipFill>
          <a:blip r:embed="rId3"/>
          <a:stretch>
            <a:fillRect/>
          </a:stretch>
        </p:blipFill>
        <p:spPr>
          <a:xfrm>
            <a:off x="2110590" y="2998740"/>
            <a:ext cx="4905375" cy="2444698"/>
          </a:xfrm>
          <a:prstGeom prst="rect">
            <a:avLst/>
          </a:prstGeom>
          <a:ln>
            <a:solidFill>
              <a:srgbClr val="C00000"/>
            </a:solidFill>
          </a:ln>
        </p:spPr>
      </p:pic>
    </p:spTree>
    <p:extLst>
      <p:ext uri="{BB962C8B-B14F-4D97-AF65-F5344CB8AC3E}">
        <p14:creationId xmlns:p14="http://schemas.microsoft.com/office/powerpoint/2010/main" val="119923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On-Premise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7363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What happened their estimation is wrong in 2018?</a:t>
            </a:r>
          </a:p>
          <a:p>
            <a:pPr marL="465138" indent="-465138" algn="l">
              <a:buClr>
                <a:srgbClr val="0070C0"/>
              </a:buClr>
              <a:buFont typeface="Wingdings" pitchFamily="2" charset="2"/>
              <a:buChar char="u"/>
            </a:pPr>
            <a:r>
              <a:rPr lang="en-US" sz="1800" dirty="0">
                <a:solidFill>
                  <a:schemeClr val="tx1"/>
                </a:solidFill>
              </a:rPr>
              <a:t>They only need 7000 users. They waste the resources, money, and effort.</a:t>
            </a:r>
          </a:p>
          <a:p>
            <a:pPr marL="465138" indent="-465138" algn="l">
              <a:buClr>
                <a:srgbClr val="0070C0"/>
              </a:buClr>
              <a:buFont typeface="Wingdings" pitchFamily="2" charset="2"/>
              <a:buChar char="u"/>
            </a:pPr>
            <a:r>
              <a:rPr lang="en-US" sz="1800" dirty="0">
                <a:solidFill>
                  <a:schemeClr val="tx1"/>
                </a:solidFill>
              </a:rPr>
              <a:t>The resources are not used and have to sell the servers or just let them sit there until the users base were to increase.</a:t>
            </a:r>
          </a:p>
          <a:p>
            <a:pPr marL="465138" indent="-465138" algn="l">
              <a:buClr>
                <a:srgbClr val="0070C0"/>
              </a:buClr>
              <a:buFont typeface="Wingdings" pitchFamily="2" charset="2"/>
              <a:buChar char="u"/>
            </a:pPr>
            <a:r>
              <a:rPr lang="en-US" sz="1800" dirty="0">
                <a:solidFill>
                  <a:schemeClr val="tx1"/>
                </a:solidFill>
              </a:rPr>
              <a:t>For a specific growing company, spending the tens of thousands of dollars on these servers may be a big investment and if they did not get user base to back that up. It can be a major loss for the company, this is a problem with on-premise data centers.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EFC575EE-9C8D-4DA5-94EE-845D53290707}"/>
              </a:ext>
            </a:extLst>
          </p:cNvPr>
          <p:cNvPicPr>
            <a:picLocks noChangeAspect="1"/>
          </p:cNvPicPr>
          <p:nvPr/>
        </p:nvPicPr>
        <p:blipFill>
          <a:blip r:embed="rId3"/>
          <a:stretch>
            <a:fillRect/>
          </a:stretch>
        </p:blipFill>
        <p:spPr>
          <a:xfrm>
            <a:off x="1979712" y="3997351"/>
            <a:ext cx="5791200" cy="2343150"/>
          </a:xfrm>
          <a:prstGeom prst="rect">
            <a:avLst/>
          </a:prstGeom>
          <a:ln>
            <a:solidFill>
              <a:srgbClr val="C00000"/>
            </a:solidFill>
          </a:ln>
        </p:spPr>
      </p:pic>
    </p:spTree>
    <p:extLst>
      <p:ext uri="{BB962C8B-B14F-4D97-AF65-F5344CB8AC3E}">
        <p14:creationId xmlns:p14="http://schemas.microsoft.com/office/powerpoint/2010/main" val="61421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Cloud Provider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extLst>
      <p:ext uri="{BB962C8B-B14F-4D97-AF65-F5344CB8AC3E}">
        <p14:creationId xmlns:p14="http://schemas.microsoft.com/office/powerpoint/2010/main" val="168016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Cloud Provider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Now, we take a lot at the same scenario using a cloud service provider, such as, AWS.</a:t>
            </a:r>
          </a:p>
          <a:p>
            <a:pPr marL="465138" indent="-465138" algn="l">
              <a:buClr>
                <a:srgbClr val="0070C0"/>
              </a:buClr>
              <a:buFont typeface="Wingdings" pitchFamily="2" charset="2"/>
              <a:buChar char="u"/>
            </a:pPr>
            <a:r>
              <a:rPr lang="en-US" sz="1800" dirty="0">
                <a:solidFill>
                  <a:schemeClr val="tx1"/>
                </a:solidFill>
              </a:rPr>
              <a:t>In 2016, company has 1000 users. We have 2 servers in the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C3471CFC-545B-4765-9E4C-78F8B4CDA90E}"/>
              </a:ext>
            </a:extLst>
          </p:cNvPr>
          <p:cNvPicPr>
            <a:picLocks noChangeAspect="1"/>
          </p:cNvPicPr>
          <p:nvPr/>
        </p:nvPicPr>
        <p:blipFill>
          <a:blip r:embed="rId3"/>
          <a:stretch>
            <a:fillRect/>
          </a:stretch>
        </p:blipFill>
        <p:spPr>
          <a:xfrm>
            <a:off x="1423987" y="2779034"/>
            <a:ext cx="6296025" cy="3200400"/>
          </a:xfrm>
          <a:prstGeom prst="rect">
            <a:avLst/>
          </a:prstGeom>
          <a:ln>
            <a:solidFill>
              <a:srgbClr val="C00000"/>
            </a:solidFill>
          </a:ln>
        </p:spPr>
      </p:pic>
    </p:spTree>
    <p:extLst>
      <p:ext uri="{BB962C8B-B14F-4D97-AF65-F5344CB8AC3E}">
        <p14:creationId xmlns:p14="http://schemas.microsoft.com/office/powerpoint/2010/main" val="182474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AWS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36815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Introduction to AWS</a:t>
            </a:r>
          </a:p>
          <a:p>
            <a:pPr marL="922338" lvl="1" indent="-465138" algn="l">
              <a:buClr>
                <a:srgbClr val="0070C0"/>
              </a:buClr>
              <a:buFont typeface="Wingdings" pitchFamily="2" charset="2"/>
              <a:buChar char="u"/>
            </a:pPr>
            <a:r>
              <a:rPr lang="en-US" sz="1800" dirty="0">
                <a:solidFill>
                  <a:schemeClr val="tx1"/>
                </a:solidFill>
              </a:rPr>
              <a:t>This is a high level introduction</a:t>
            </a:r>
          </a:p>
          <a:p>
            <a:pPr marL="922338" lvl="1" indent="-465138" algn="l">
              <a:buClr>
                <a:srgbClr val="0070C0"/>
              </a:buClr>
              <a:buFont typeface="Wingdings" pitchFamily="2" charset="2"/>
              <a:buChar char="u"/>
            </a:pPr>
            <a:r>
              <a:rPr lang="en-US" sz="1800" dirty="0">
                <a:solidFill>
                  <a:schemeClr val="tx1"/>
                </a:solidFill>
              </a:rPr>
              <a:t>This is an over simplified concept</a:t>
            </a:r>
          </a:p>
          <a:p>
            <a:pPr marL="922338" lvl="1" indent="-465138" algn="l">
              <a:buClr>
                <a:srgbClr val="0070C0"/>
              </a:buClr>
              <a:buFont typeface="Wingdings" pitchFamily="2" charset="2"/>
              <a:buChar char="u"/>
            </a:pPr>
            <a:r>
              <a:rPr lang="en-US" sz="1800" dirty="0">
                <a:solidFill>
                  <a:schemeClr val="tx1"/>
                </a:solidFill>
              </a:rPr>
              <a:t>The purpose is to provide a frame of Reference for move forward.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88686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Cloud Provider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6145"/>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 2017, we add 4000 users with total 6 servers.</a:t>
            </a:r>
          </a:p>
          <a:p>
            <a:pPr marL="465138" indent="-465138" algn="l">
              <a:buClr>
                <a:srgbClr val="0070C0"/>
              </a:buClr>
              <a:buFont typeface="Wingdings" pitchFamily="2" charset="2"/>
              <a:buChar char="u"/>
            </a:pPr>
            <a:r>
              <a:rPr lang="en-US" sz="1800" dirty="0">
                <a:solidFill>
                  <a:schemeClr val="tx1"/>
                </a:solidFill>
              </a:rPr>
              <a:t>We no longer need to estimate how many servers. We do not need to take several weeks to purchase computers, install operating systems, test, and etc.</a:t>
            </a:r>
          </a:p>
          <a:p>
            <a:pPr marL="465138" indent="-465138" algn="l">
              <a:buClr>
                <a:srgbClr val="0070C0"/>
              </a:buClr>
              <a:buFont typeface="Wingdings" pitchFamily="2" charset="2"/>
              <a:buChar char="u"/>
            </a:pPr>
            <a:r>
              <a:rPr lang="en-US" sz="1800" dirty="0">
                <a:solidFill>
                  <a:schemeClr val="tx1"/>
                </a:solidFill>
              </a:rPr>
              <a:t>The company just need several minutes to use a cloud service provider.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EC8ADDA3-BEB7-4BD9-B5DD-D15CDC70CA82}"/>
              </a:ext>
            </a:extLst>
          </p:cNvPr>
          <p:cNvPicPr>
            <a:picLocks noChangeAspect="1"/>
          </p:cNvPicPr>
          <p:nvPr/>
        </p:nvPicPr>
        <p:blipFill>
          <a:blip r:embed="rId3"/>
          <a:stretch>
            <a:fillRect/>
          </a:stretch>
        </p:blipFill>
        <p:spPr>
          <a:xfrm>
            <a:off x="1593273" y="2737810"/>
            <a:ext cx="6276975" cy="3171825"/>
          </a:xfrm>
          <a:prstGeom prst="rect">
            <a:avLst/>
          </a:prstGeom>
          <a:ln>
            <a:solidFill>
              <a:srgbClr val="C00000"/>
            </a:solidFill>
          </a:ln>
        </p:spPr>
      </p:pic>
    </p:spTree>
    <p:extLst>
      <p:ext uri="{BB962C8B-B14F-4D97-AF65-F5344CB8AC3E}">
        <p14:creationId xmlns:p14="http://schemas.microsoft.com/office/powerpoint/2010/main" val="3813151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Cloud Provider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 2018, the company drop to 3000 users with three servers.</a:t>
            </a:r>
          </a:p>
          <a:p>
            <a:pPr marL="465138" indent="-465138" algn="l">
              <a:buClr>
                <a:srgbClr val="0070C0"/>
              </a:buClr>
              <a:buFont typeface="Wingdings" pitchFamily="2" charset="2"/>
              <a:buChar char="u"/>
            </a:pPr>
            <a:r>
              <a:rPr lang="en-US" sz="1800" dirty="0">
                <a:solidFill>
                  <a:schemeClr val="tx1"/>
                </a:solidFill>
              </a:rPr>
              <a:t>We service provider, we only need to lease the hardware on demand base on your users.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54E55C36-67B7-4FAE-8EB4-9F3C0D166FBB}"/>
              </a:ext>
            </a:extLst>
          </p:cNvPr>
          <p:cNvPicPr>
            <a:picLocks noChangeAspect="1"/>
          </p:cNvPicPr>
          <p:nvPr/>
        </p:nvPicPr>
        <p:blipFill>
          <a:blip r:embed="rId3"/>
          <a:stretch>
            <a:fillRect/>
          </a:stretch>
        </p:blipFill>
        <p:spPr>
          <a:xfrm>
            <a:off x="1331640" y="2561431"/>
            <a:ext cx="6248400" cy="3171825"/>
          </a:xfrm>
          <a:prstGeom prst="rect">
            <a:avLst/>
          </a:prstGeom>
          <a:ln>
            <a:solidFill>
              <a:srgbClr val="C00000"/>
            </a:solidFill>
          </a:ln>
        </p:spPr>
      </p:pic>
    </p:spTree>
    <p:extLst>
      <p:ext uri="{BB962C8B-B14F-4D97-AF65-F5344CB8AC3E}">
        <p14:creationId xmlns:p14="http://schemas.microsoft.com/office/powerpoint/2010/main" val="3818077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Scalability and Elasticity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extLst>
      <p:ext uri="{BB962C8B-B14F-4D97-AF65-F5344CB8AC3E}">
        <p14:creationId xmlns:p14="http://schemas.microsoft.com/office/powerpoint/2010/main" val="217354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2.5 Scalability and Elasticity</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7281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We have two more terminologies, </a:t>
            </a:r>
            <a:r>
              <a:rPr lang="en-US" sz="1800" b="1" dirty="0">
                <a:solidFill>
                  <a:srgbClr val="FF0000"/>
                </a:solidFill>
              </a:rPr>
              <a:t>Scalability</a:t>
            </a:r>
            <a:r>
              <a:rPr lang="en-US" sz="1800" dirty="0">
                <a:solidFill>
                  <a:schemeClr val="tx1"/>
                </a:solidFill>
              </a:rPr>
              <a:t> and </a:t>
            </a:r>
            <a:r>
              <a:rPr lang="en-US" sz="1800" b="1" dirty="0">
                <a:solidFill>
                  <a:srgbClr val="FF0000"/>
                </a:solidFill>
              </a:rPr>
              <a:t>Elasticity</a:t>
            </a:r>
            <a:r>
              <a:rPr lang="en-US" sz="1800" dirty="0">
                <a:solidFill>
                  <a:schemeClr val="tx1"/>
                </a:solidFill>
              </a:rPr>
              <a:t>.</a:t>
            </a:r>
          </a:p>
          <a:p>
            <a:pPr marL="465138" indent="-465138" algn="l">
              <a:buClr>
                <a:srgbClr val="0070C0"/>
              </a:buClr>
              <a:buFont typeface="Wingdings" pitchFamily="2" charset="2"/>
              <a:buChar char="u"/>
            </a:pPr>
            <a:r>
              <a:rPr lang="en-US" sz="1800" dirty="0">
                <a:solidFill>
                  <a:schemeClr val="tx1"/>
                </a:solidFill>
              </a:rPr>
              <a:t>Scalability means the user base grows. You have ability to quickly and easily add more servers. You can scale up extremely easily.</a:t>
            </a:r>
          </a:p>
          <a:p>
            <a:pPr marL="465138" indent="-465138" algn="l">
              <a:buClr>
                <a:srgbClr val="0070C0"/>
              </a:buClr>
              <a:buFont typeface="Wingdings" pitchFamily="2" charset="2"/>
              <a:buChar char="u"/>
            </a:pPr>
            <a:r>
              <a:rPr lang="en-US" sz="1800" dirty="0">
                <a:solidFill>
                  <a:schemeClr val="tx1"/>
                </a:solidFill>
              </a:rPr>
              <a:t>Elasticity means that you can grow but you can also shrink.  You can grow from 1000 users but you can drop down to three users. You can go back to three servers like a rubber band.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5885BE35-11BF-42F0-97E5-C4FE871BE6F5}"/>
              </a:ext>
            </a:extLst>
          </p:cNvPr>
          <p:cNvPicPr>
            <a:picLocks noChangeAspect="1"/>
          </p:cNvPicPr>
          <p:nvPr/>
        </p:nvPicPr>
        <p:blipFill>
          <a:blip r:embed="rId3"/>
          <a:stretch>
            <a:fillRect/>
          </a:stretch>
        </p:blipFill>
        <p:spPr>
          <a:xfrm>
            <a:off x="1524000" y="3429000"/>
            <a:ext cx="6286500" cy="3228975"/>
          </a:xfrm>
          <a:prstGeom prst="rect">
            <a:avLst/>
          </a:prstGeom>
          <a:ln>
            <a:solidFill>
              <a:srgbClr val="C00000"/>
            </a:solidFill>
          </a:ln>
        </p:spPr>
      </p:pic>
    </p:spTree>
    <p:extLst>
      <p:ext uri="{BB962C8B-B14F-4D97-AF65-F5344CB8AC3E}">
        <p14:creationId xmlns:p14="http://schemas.microsoft.com/office/powerpoint/2010/main" val="246530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Recap</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extLst>
      <p:ext uri="{BB962C8B-B14F-4D97-AF65-F5344CB8AC3E}">
        <p14:creationId xmlns:p14="http://schemas.microsoft.com/office/powerpoint/2010/main" val="1874061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Recap</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1051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Let’s recap: We have four terminologies: High availability, Fault Tolerant, Scalability, and Elasticity.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25</a:t>
            </a:fld>
            <a:endParaRPr lang="zh-TW" altLang="en-US"/>
          </a:p>
        </p:txBody>
      </p:sp>
      <p:pic>
        <p:nvPicPr>
          <p:cNvPr id="8" name="Picture 7">
            <a:extLst>
              <a:ext uri="{FF2B5EF4-FFF2-40B4-BE49-F238E27FC236}">
                <a16:creationId xmlns:a16="http://schemas.microsoft.com/office/drawing/2014/main" id="{95838E37-761E-4D79-906D-FB2719B26BD4}"/>
              </a:ext>
            </a:extLst>
          </p:cNvPr>
          <p:cNvPicPr>
            <a:picLocks noChangeAspect="1"/>
          </p:cNvPicPr>
          <p:nvPr/>
        </p:nvPicPr>
        <p:blipFill>
          <a:blip r:embed="rId3"/>
          <a:stretch>
            <a:fillRect/>
          </a:stretch>
        </p:blipFill>
        <p:spPr>
          <a:xfrm>
            <a:off x="1907704" y="2276872"/>
            <a:ext cx="5019675" cy="3095625"/>
          </a:xfrm>
          <a:prstGeom prst="rect">
            <a:avLst/>
          </a:prstGeom>
          <a:ln>
            <a:solidFill>
              <a:srgbClr val="C00000"/>
            </a:solidFill>
          </a:ln>
        </p:spPr>
      </p:pic>
    </p:spTree>
    <p:extLst>
      <p:ext uri="{BB962C8B-B14F-4D97-AF65-F5344CB8AC3E}">
        <p14:creationId xmlns:p14="http://schemas.microsoft.com/office/powerpoint/2010/main" val="2712622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Recap</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94406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What is next?</a:t>
            </a:r>
          </a:p>
          <a:p>
            <a:pPr marL="465138" indent="-465138" algn="l">
              <a:buClr>
                <a:srgbClr val="0070C0"/>
              </a:buClr>
              <a:buFont typeface="Wingdings" pitchFamily="2" charset="2"/>
              <a:buChar char="u"/>
            </a:pPr>
            <a:r>
              <a:rPr lang="en-US" sz="1800" dirty="0">
                <a:solidFill>
                  <a:schemeClr val="tx1"/>
                </a:solidFill>
              </a:rPr>
              <a:t>We are going to see the architecture in the next section.</a:t>
            </a:r>
          </a:p>
          <a:p>
            <a:pPr marL="465138" indent="-465138" algn="l">
              <a:buClr>
                <a:srgbClr val="0070C0"/>
              </a:buClr>
              <a:buFont typeface="Wingdings" pitchFamily="2" charset="2"/>
              <a:buChar char="u"/>
            </a:pPr>
            <a:r>
              <a:rPr lang="en-US" sz="1800" dirty="0">
                <a:solidFill>
                  <a:schemeClr val="tx1"/>
                </a:solidFill>
              </a:rPr>
              <a:t>It looks this this albeit (although) probably a lot more complicated than this.</a:t>
            </a:r>
          </a:p>
          <a:p>
            <a:pPr marL="465138" indent="-465138" algn="l">
              <a:buClr>
                <a:srgbClr val="0070C0"/>
              </a:buClr>
              <a:buFont typeface="Wingdings" pitchFamily="2" charset="2"/>
              <a:buChar char="u"/>
            </a:pPr>
            <a:r>
              <a:rPr lang="en-US" sz="1800" dirty="0">
                <a:solidFill>
                  <a:schemeClr val="tx1"/>
                </a:solidFill>
              </a:rPr>
              <a:t>This is a very simple diagram of AWS architecture. </a:t>
            </a:r>
          </a:p>
          <a:p>
            <a:pPr marL="465138" indent="-465138" algn="l">
              <a:buClr>
                <a:srgbClr val="0070C0"/>
              </a:buClr>
              <a:buFont typeface="Wingdings" pitchFamily="2" charset="2"/>
              <a:buChar char="u"/>
            </a:pPr>
            <a:r>
              <a:rPr lang="en-US" sz="1800" dirty="0">
                <a:solidFill>
                  <a:schemeClr val="tx1"/>
                </a:solidFill>
              </a:rPr>
              <a:t>AWS includes S3 storage and VPC (Virtual Private Cloud). </a:t>
            </a:r>
          </a:p>
          <a:p>
            <a:pPr marL="465138" indent="-465138" algn="l">
              <a:buClr>
                <a:srgbClr val="0070C0"/>
              </a:buClr>
              <a:buFont typeface="Wingdings" pitchFamily="2" charset="2"/>
              <a:buChar char="u"/>
            </a:pPr>
            <a:r>
              <a:rPr lang="en-US" sz="1800" dirty="0">
                <a:solidFill>
                  <a:schemeClr val="tx1"/>
                </a:solidFill>
              </a:rPr>
              <a:t>The VPC includes the EC2 and RDS (database).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758DCD39-7AAA-48CC-A181-128E92DBA918}"/>
              </a:ext>
            </a:extLst>
          </p:cNvPr>
          <p:cNvPicPr>
            <a:picLocks noChangeAspect="1"/>
          </p:cNvPicPr>
          <p:nvPr/>
        </p:nvPicPr>
        <p:blipFill>
          <a:blip r:embed="rId3"/>
          <a:stretch>
            <a:fillRect/>
          </a:stretch>
        </p:blipFill>
        <p:spPr>
          <a:xfrm>
            <a:off x="1763688" y="3469278"/>
            <a:ext cx="6096000" cy="3086100"/>
          </a:xfrm>
          <a:prstGeom prst="rect">
            <a:avLst/>
          </a:prstGeom>
          <a:ln>
            <a:solidFill>
              <a:srgbClr val="C00000"/>
            </a:solidFill>
          </a:ln>
        </p:spPr>
      </p:pic>
    </p:spTree>
    <p:extLst>
      <p:ext uri="{BB962C8B-B14F-4D97-AF65-F5344CB8AC3E}">
        <p14:creationId xmlns:p14="http://schemas.microsoft.com/office/powerpoint/2010/main" val="2013378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2.6 Recap</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72008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Netflix is the number one AWS users.</a:t>
            </a:r>
          </a:p>
          <a:p>
            <a:pPr marL="465138" indent="-465138" algn="l">
              <a:buClr>
                <a:srgbClr val="0070C0"/>
              </a:buClr>
              <a:buFont typeface="Wingdings" pitchFamily="2" charset="2"/>
              <a:buChar char="u"/>
            </a:pPr>
            <a:r>
              <a:rPr lang="en-US" sz="1800" dirty="0">
                <a:solidFill>
                  <a:schemeClr val="tx1"/>
                </a:solidFill>
              </a:rPr>
              <a:t>We will look at how Netflix use the AWS in the next section.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2E0CE87E-57F8-4221-A1ED-2C8FE59127A5}"/>
              </a:ext>
            </a:extLst>
          </p:cNvPr>
          <p:cNvPicPr>
            <a:picLocks noChangeAspect="1"/>
          </p:cNvPicPr>
          <p:nvPr/>
        </p:nvPicPr>
        <p:blipFill>
          <a:blip r:embed="rId3"/>
          <a:stretch>
            <a:fillRect/>
          </a:stretch>
        </p:blipFill>
        <p:spPr>
          <a:xfrm>
            <a:off x="1476375" y="2304566"/>
            <a:ext cx="6143625" cy="3019425"/>
          </a:xfrm>
          <a:prstGeom prst="rect">
            <a:avLst/>
          </a:prstGeom>
          <a:ln>
            <a:solidFill>
              <a:srgbClr val="C00000"/>
            </a:solidFill>
          </a:ln>
        </p:spPr>
      </p:pic>
    </p:spTree>
    <p:extLst>
      <p:ext uri="{BB962C8B-B14F-4D97-AF65-F5344CB8AC3E}">
        <p14:creationId xmlns:p14="http://schemas.microsoft.com/office/powerpoint/2010/main" val="394462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What is Cloud?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extLst>
      <p:ext uri="{BB962C8B-B14F-4D97-AF65-F5344CB8AC3E}">
        <p14:creationId xmlns:p14="http://schemas.microsoft.com/office/powerpoint/2010/main" val="31781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What is Cloud?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08112"/>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What is cloud?</a:t>
            </a:r>
          </a:p>
          <a:p>
            <a:pPr marL="465138" indent="-465138" algn="l">
              <a:buClr>
                <a:srgbClr val="0070C0"/>
              </a:buClr>
              <a:buFont typeface="Wingdings" pitchFamily="2" charset="2"/>
              <a:buChar char="u"/>
            </a:pPr>
            <a:r>
              <a:rPr lang="en-US" sz="1600" dirty="0">
                <a:solidFill>
                  <a:schemeClr val="tx1"/>
                </a:solidFill>
              </a:rPr>
              <a:t>When you are using a iPhone for communication. </a:t>
            </a:r>
          </a:p>
          <a:p>
            <a:pPr marL="465138" indent="-465138" algn="l">
              <a:buClr>
                <a:srgbClr val="0070C0"/>
              </a:buClr>
              <a:buFont typeface="Wingdings" pitchFamily="2" charset="2"/>
              <a:buChar char="u"/>
            </a:pPr>
            <a:r>
              <a:rPr lang="en-US" sz="1600" dirty="0">
                <a:solidFill>
                  <a:schemeClr val="tx1"/>
                </a:solidFill>
              </a:rPr>
              <a:t>When you use computer to store data</a:t>
            </a:r>
            <a:r>
              <a:rPr lang="en-US" sz="1800"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789F9AB-8D5E-4D9C-AA85-ABF6B31DF8A4}"/>
              </a:ext>
            </a:extLst>
          </p:cNvPr>
          <p:cNvPicPr>
            <a:picLocks noChangeAspect="1"/>
          </p:cNvPicPr>
          <p:nvPr/>
        </p:nvPicPr>
        <p:blipFill>
          <a:blip r:embed="rId3"/>
          <a:stretch>
            <a:fillRect/>
          </a:stretch>
        </p:blipFill>
        <p:spPr>
          <a:xfrm>
            <a:off x="1187624" y="3091693"/>
            <a:ext cx="6267450" cy="2809875"/>
          </a:xfrm>
          <a:prstGeom prst="rect">
            <a:avLst/>
          </a:prstGeom>
          <a:ln>
            <a:solidFill>
              <a:srgbClr val="C00000"/>
            </a:solidFill>
          </a:ln>
        </p:spPr>
      </p:pic>
    </p:spTree>
    <p:extLst>
      <p:ext uri="{BB962C8B-B14F-4D97-AF65-F5344CB8AC3E}">
        <p14:creationId xmlns:p14="http://schemas.microsoft.com/office/powerpoint/2010/main" val="97075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What is Cloud?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1051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You use a computer via the internet connection in somewhere that you utilize the storage and the processing in the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1594FDBD-70B2-43D5-A9EF-2B15B08B8A4B}"/>
              </a:ext>
            </a:extLst>
          </p:cNvPr>
          <p:cNvPicPr>
            <a:picLocks noChangeAspect="1"/>
          </p:cNvPicPr>
          <p:nvPr/>
        </p:nvPicPr>
        <p:blipFill>
          <a:blip r:embed="rId3"/>
          <a:stretch>
            <a:fillRect/>
          </a:stretch>
        </p:blipFill>
        <p:spPr>
          <a:xfrm>
            <a:off x="1886386" y="2791846"/>
            <a:ext cx="5758434" cy="1892316"/>
          </a:xfrm>
          <a:prstGeom prst="rect">
            <a:avLst/>
          </a:prstGeom>
          <a:ln>
            <a:solidFill>
              <a:srgbClr val="C00000"/>
            </a:solidFill>
          </a:ln>
        </p:spPr>
      </p:pic>
    </p:spTree>
    <p:extLst>
      <p:ext uri="{BB962C8B-B14F-4D97-AF65-F5344CB8AC3E}">
        <p14:creationId xmlns:p14="http://schemas.microsoft.com/office/powerpoint/2010/main" val="114225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What is Cloud?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57896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 cloud is not a computer, it is a data center that contains a lot (rows and rows) of computers.</a:t>
            </a:r>
          </a:p>
          <a:p>
            <a:pPr marL="465138" indent="-465138" algn="l">
              <a:buClr>
                <a:srgbClr val="0070C0"/>
              </a:buClr>
              <a:buFont typeface="Wingdings" pitchFamily="2" charset="2"/>
              <a:buChar char="u"/>
            </a:pPr>
            <a:r>
              <a:rPr lang="en-US" sz="1800" dirty="0">
                <a:solidFill>
                  <a:schemeClr val="tx1"/>
                </a:solidFill>
              </a:rPr>
              <a:t>In the iCloud, Dropbox, or Amazon Web Services, you files are stored in one of these racks in the data center.</a:t>
            </a:r>
          </a:p>
          <a:p>
            <a:pPr marL="465138" indent="-465138" algn="l">
              <a:buClr>
                <a:srgbClr val="0070C0"/>
              </a:buClr>
              <a:buFont typeface="Wingdings" pitchFamily="2" charset="2"/>
              <a:buChar char="u"/>
            </a:pPr>
            <a:r>
              <a:rPr lang="en-US" sz="1800" dirty="0">
                <a:solidFill>
                  <a:schemeClr val="tx1"/>
                </a:solidFill>
              </a:rPr>
              <a:t>There are many data centers that all around the worlds.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10" name="Picture 9">
            <a:extLst>
              <a:ext uri="{FF2B5EF4-FFF2-40B4-BE49-F238E27FC236}">
                <a16:creationId xmlns:a16="http://schemas.microsoft.com/office/drawing/2014/main" id="{0FDD65E4-46BD-4F2B-8251-A88D19F5277E}"/>
              </a:ext>
            </a:extLst>
          </p:cNvPr>
          <p:cNvPicPr>
            <a:picLocks noChangeAspect="1"/>
          </p:cNvPicPr>
          <p:nvPr/>
        </p:nvPicPr>
        <p:blipFill>
          <a:blip r:embed="rId3"/>
          <a:stretch>
            <a:fillRect/>
          </a:stretch>
        </p:blipFill>
        <p:spPr>
          <a:xfrm>
            <a:off x="1728787" y="3032509"/>
            <a:ext cx="5686425" cy="2047875"/>
          </a:xfrm>
          <a:prstGeom prst="rect">
            <a:avLst/>
          </a:prstGeom>
          <a:ln>
            <a:solidFill>
              <a:srgbClr val="C00000"/>
            </a:solidFill>
          </a:ln>
        </p:spPr>
      </p:pic>
    </p:spTree>
    <p:extLst>
      <p:ext uri="{BB962C8B-B14F-4D97-AF65-F5344CB8AC3E}">
        <p14:creationId xmlns:p14="http://schemas.microsoft.com/office/powerpoint/2010/main" val="121792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What is Cloud?</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29614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The Amazon Web Services or AWS is a cloud services provider and that is as known as an IaaS (Infrastructure as a Services).</a:t>
            </a:r>
          </a:p>
          <a:p>
            <a:pPr marL="465138" indent="-465138" algn="l">
              <a:buClr>
                <a:srgbClr val="0070C0"/>
              </a:buClr>
              <a:buFont typeface="Wingdings" pitchFamily="2" charset="2"/>
              <a:buChar char="u"/>
            </a:pPr>
            <a:r>
              <a:rPr lang="en-US" sz="1800" dirty="0">
                <a:solidFill>
                  <a:schemeClr val="tx1"/>
                </a:solidFill>
              </a:rPr>
              <a:t>Commonly, people refer to cloud server providers. They think about storage, computing power, and databases.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B18FCD48-D72A-456B-9B30-C53EC148215D}"/>
              </a:ext>
            </a:extLst>
          </p:cNvPr>
          <p:cNvPicPr>
            <a:picLocks noChangeAspect="1"/>
          </p:cNvPicPr>
          <p:nvPr/>
        </p:nvPicPr>
        <p:blipFill>
          <a:blip r:embed="rId3"/>
          <a:stretch>
            <a:fillRect/>
          </a:stretch>
        </p:blipFill>
        <p:spPr>
          <a:xfrm>
            <a:off x="1676400" y="3065114"/>
            <a:ext cx="5791200" cy="2524125"/>
          </a:xfrm>
          <a:prstGeom prst="rect">
            <a:avLst/>
          </a:prstGeom>
          <a:ln>
            <a:solidFill>
              <a:srgbClr val="C00000"/>
            </a:solidFill>
          </a:ln>
        </p:spPr>
      </p:pic>
    </p:spTree>
    <p:extLst>
      <p:ext uri="{BB962C8B-B14F-4D97-AF65-F5344CB8AC3E}">
        <p14:creationId xmlns:p14="http://schemas.microsoft.com/office/powerpoint/2010/main" val="7418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What is Cloud?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584175"/>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In addition, Amazon Web Services offer a lot more in terms of networking, analytics, developer tools, virtualization, security, and etc.</a:t>
            </a:r>
          </a:p>
          <a:p>
            <a:pPr marL="465138" indent="-465138" algn="l">
              <a:buClr>
                <a:srgbClr val="0070C0"/>
              </a:buClr>
              <a:buFont typeface="Wingdings" pitchFamily="2" charset="2"/>
              <a:buChar char="u"/>
            </a:pPr>
            <a:r>
              <a:rPr lang="en-US" sz="1800" dirty="0">
                <a:solidFill>
                  <a:schemeClr val="tx1"/>
                </a:solidFill>
              </a:rPr>
              <a:t>The iCloud and Dropbox store the videos and documents are only a very small subset of cloud computing.</a:t>
            </a:r>
          </a:p>
          <a:p>
            <a:pPr marL="465138" indent="-465138" algn="l">
              <a:buClr>
                <a:srgbClr val="0070C0"/>
              </a:buClr>
              <a:buFont typeface="Wingdings" pitchFamily="2" charset="2"/>
              <a:buChar char="u"/>
            </a:pPr>
            <a:r>
              <a:rPr lang="en-US" sz="1800" dirty="0">
                <a:solidFill>
                  <a:schemeClr val="tx1"/>
                </a:solidFill>
              </a:rPr>
              <a:t>The AWS is much broader than iCloud and Dropbox.</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60703129-D861-4E2C-9C29-FC03A4F3F5D4}"/>
              </a:ext>
            </a:extLst>
          </p:cNvPr>
          <p:cNvPicPr>
            <a:picLocks noChangeAspect="1"/>
          </p:cNvPicPr>
          <p:nvPr/>
        </p:nvPicPr>
        <p:blipFill>
          <a:blip r:embed="rId3"/>
          <a:stretch>
            <a:fillRect/>
          </a:stretch>
        </p:blipFill>
        <p:spPr>
          <a:xfrm>
            <a:off x="1619672" y="3010546"/>
            <a:ext cx="5695950" cy="2990850"/>
          </a:xfrm>
          <a:prstGeom prst="rect">
            <a:avLst/>
          </a:prstGeom>
          <a:ln>
            <a:solidFill>
              <a:srgbClr val="C00000"/>
            </a:solidFill>
          </a:ln>
        </p:spPr>
      </p:pic>
    </p:spTree>
    <p:extLst>
      <p:ext uri="{BB962C8B-B14F-4D97-AF65-F5344CB8AC3E}">
        <p14:creationId xmlns:p14="http://schemas.microsoft.com/office/powerpoint/2010/main" val="360997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What is Cloud?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Why do individuals and companies use AWS?</a:t>
            </a:r>
          </a:p>
          <a:p>
            <a:pPr marL="465138" indent="-465138" algn="l">
              <a:buClr>
                <a:srgbClr val="0070C0"/>
              </a:buClr>
              <a:buFont typeface="Wingdings" pitchFamily="2" charset="2"/>
              <a:buChar char="u"/>
            </a:pPr>
            <a:r>
              <a:rPr lang="en-US" sz="1800" dirty="0">
                <a:solidFill>
                  <a:schemeClr val="tx1"/>
                </a:solidFill>
              </a:rPr>
              <a:t>What are the benefits?</a:t>
            </a:r>
          </a:p>
          <a:p>
            <a:pPr marL="465138" indent="-465138" algn="l">
              <a:buClr>
                <a:srgbClr val="0070C0"/>
              </a:buClr>
              <a:buFont typeface="Wingdings" pitchFamily="2" charset="2"/>
              <a:buChar char="u"/>
            </a:pPr>
            <a:r>
              <a:rPr lang="en-US" sz="1800" dirty="0">
                <a:solidFill>
                  <a:schemeClr val="tx1"/>
                </a:solidFill>
              </a:rPr>
              <a:t>How is the “Cloud” different from what has been used in the past?</a:t>
            </a:r>
          </a:p>
          <a:p>
            <a:pPr marL="465138" indent="-465138" algn="l">
              <a:buClr>
                <a:srgbClr val="0070C0"/>
              </a:buClr>
              <a:buFont typeface="Wingdings" pitchFamily="2" charset="2"/>
              <a:buChar char="u"/>
            </a:pPr>
            <a:r>
              <a:rPr lang="en-US" sz="1800" dirty="0">
                <a:solidFill>
                  <a:schemeClr val="tx1"/>
                </a:solidFill>
              </a:rPr>
              <a:t>For some common personal uses of cloud services, to think about iCloud, Dropbox, or AWS to a certain extent. </a:t>
            </a:r>
          </a:p>
          <a:p>
            <a:pPr marL="465138" indent="-465138" algn="l">
              <a:buClr>
                <a:srgbClr val="0070C0"/>
              </a:buClr>
              <a:buFont typeface="Wingdings" pitchFamily="2" charset="2"/>
              <a:buChar char="u"/>
            </a:pPr>
            <a:r>
              <a:rPr lang="en-US" sz="1800" dirty="0">
                <a:solidFill>
                  <a:schemeClr val="tx1"/>
                </a:solidFill>
              </a:rPr>
              <a:t>Here is your home computer. You may use iCloud or Dropbox to store videos, pictures or some personal files that you may have.</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a:ln>
            <a:solidFill>
              <a:srgbClr val="C00000"/>
            </a:solidFill>
          </a:ln>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C8F0F1B4-4B19-4DFC-9B39-681604948161}"/>
              </a:ext>
            </a:extLst>
          </p:cNvPr>
          <p:cNvPicPr>
            <a:picLocks noChangeAspect="1"/>
          </p:cNvPicPr>
          <p:nvPr/>
        </p:nvPicPr>
        <p:blipFill>
          <a:blip r:embed="rId3"/>
          <a:stretch>
            <a:fillRect/>
          </a:stretch>
        </p:blipFill>
        <p:spPr>
          <a:xfrm>
            <a:off x="2391367" y="3578101"/>
            <a:ext cx="4143375" cy="3086100"/>
          </a:xfrm>
          <a:prstGeom prst="rect">
            <a:avLst/>
          </a:prstGeom>
          <a:ln>
            <a:solidFill>
              <a:srgbClr val="C00000"/>
            </a:solidFill>
          </a:ln>
        </p:spPr>
      </p:pic>
    </p:spTree>
    <p:extLst>
      <p:ext uri="{BB962C8B-B14F-4D97-AF65-F5344CB8AC3E}">
        <p14:creationId xmlns:p14="http://schemas.microsoft.com/office/powerpoint/2010/main" val="25857158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TotalTime>
  <Words>1793</Words>
  <Application>Microsoft Office PowerPoint</Application>
  <PresentationFormat>On-screen Show (4:3)</PresentationFormat>
  <Paragraphs>167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佈景主題</vt:lpstr>
      <vt:lpstr>2 AWS Introduction</vt:lpstr>
      <vt:lpstr>2 AWS Introduction</vt:lpstr>
      <vt:lpstr>2.1 What is Cloud?</vt:lpstr>
      <vt:lpstr>2.1 What is Cloud?</vt:lpstr>
      <vt:lpstr>2.1 What is Cloud?</vt:lpstr>
      <vt:lpstr>2.1 What is Cloud?</vt:lpstr>
      <vt:lpstr>2.1 What is Cloud?</vt:lpstr>
      <vt:lpstr>2.1 What is Cloud?</vt:lpstr>
      <vt:lpstr>2.1 What is Cloud?</vt:lpstr>
      <vt:lpstr>2.1 What is Cloud?</vt:lpstr>
      <vt:lpstr>2.2 High Availability and Fault Tolerant</vt:lpstr>
      <vt:lpstr>2.2 High Availability and Fault Tolerant</vt:lpstr>
      <vt:lpstr>2.3 On-Premise</vt:lpstr>
      <vt:lpstr>2.3 On-Premise</vt:lpstr>
      <vt:lpstr>2.3 On-Premise</vt:lpstr>
      <vt:lpstr>2.3 On-Premise</vt:lpstr>
      <vt:lpstr>2.3 On-Premise</vt:lpstr>
      <vt:lpstr>2.4 Cloud Provider</vt:lpstr>
      <vt:lpstr>2.4 Cloud Provider</vt:lpstr>
      <vt:lpstr>2.4 Cloud Provider</vt:lpstr>
      <vt:lpstr>2.4 Cloud Provider</vt:lpstr>
      <vt:lpstr>2.5 Scalability and Elasticity</vt:lpstr>
      <vt:lpstr>2.5 Scalability and Elasticity</vt:lpstr>
      <vt:lpstr>2.6 Recap</vt:lpstr>
      <vt:lpstr>2.6 Recap</vt:lpstr>
      <vt:lpstr>2.6 Recap</vt:lpstr>
      <vt:lpstr>2.6 Recap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517</cp:revision>
  <dcterms:created xsi:type="dcterms:W3CDTF">2018-09-28T16:40:41Z</dcterms:created>
  <dcterms:modified xsi:type="dcterms:W3CDTF">2019-07-14T05:42:11Z</dcterms:modified>
</cp:coreProperties>
</file>