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notesViewPr>
    <p:cSldViewPr>
      <p:cViewPr varScale="1">
        <p:scale>
          <a:sx n="75" d="100"/>
          <a:sy n="75" d="100"/>
        </p:scale>
        <p:origin x="161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2B9093-8CC5-4EC8-B2FF-07BD284C10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716FD9-83E8-4028-AB4E-F2F7526377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126B0-B728-4F56-875B-44F02E33ED5E}" type="datetimeFigureOut">
              <a:rPr lang="en-US" smtClean="0"/>
              <a:t>4/30/2019</a:t>
            </a:fld>
            <a:endParaRPr lang="en-US"/>
          </a:p>
        </p:txBody>
      </p:sp>
      <p:sp>
        <p:nvSpPr>
          <p:cNvPr id="4" name="Footer Placeholder 3">
            <a:extLst>
              <a:ext uri="{FF2B5EF4-FFF2-40B4-BE49-F238E27FC236}">
                <a16:creationId xmlns:a16="http://schemas.microsoft.com/office/drawing/2014/main" id="{59AA9150-808C-4731-A23E-B112EDE32F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4E16D8-1445-4333-81C9-BFB13DAC6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AFAEF-15E8-44CC-BE7F-3713F8A7A100}" type="slidenum">
              <a:rPr lang="en-US" smtClean="0"/>
              <a:t>‹#›</a:t>
            </a:fld>
            <a:endParaRPr lang="en-US"/>
          </a:p>
        </p:txBody>
      </p:sp>
    </p:spTree>
    <p:extLst>
      <p:ext uri="{BB962C8B-B14F-4D97-AF65-F5344CB8AC3E}">
        <p14:creationId xmlns:p14="http://schemas.microsoft.com/office/powerpoint/2010/main" val="2672029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OZzxmJVus0&amp;list=PLGibysfsUS7NAbefiaj1V4LbX0glTftDI&amp;index=6"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OZzxmJVus0&amp;list=PLGibysfsUS7NAbefiaj1V4LbX0glTftDI&amp;index=6"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IOZzxmJVus0&amp;list=PLGibysfsUS7NAbefiaj1V4LbX0glTftDI&amp;index=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OZzxmJVus0&amp;list=PLGibysfsUS7NAbefiaj1V4LbX0glTftDI&amp;index=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OZzxmJVus0&amp;list=PLGibysfsUS7NAbefiaj1V4LbX0glTftDI&amp;index=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IOZzxmJVus0&amp;list=PLGibysfsUS7NAbefiaj1V4LbX0glTftDI&amp;index=6"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OZzxmJVus0&amp;list=PLGibysfsUS7NAbefiaj1V4LbX0glTftDI&amp;index=6"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OZzxmJVus0&amp;list=PLGibysfsUS7NAbefiaj1V4LbX0glTftDI&amp;index=6"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IOZzxmJVus0&amp;list=PLGibysfsUS7NAbefiaj1V4LbX0glTftDI&amp;index=6"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Constructor Injection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7A21CF-8CF6-4891-BF0F-BBED71F50785}"/>
              </a:ext>
            </a:extLst>
          </p:cNvPr>
          <p:cNvPicPr>
            <a:picLocks noChangeAspect="1"/>
          </p:cNvPicPr>
          <p:nvPr/>
        </p:nvPicPr>
        <p:blipFill>
          <a:blip r:embed="rId2"/>
          <a:stretch>
            <a:fillRect/>
          </a:stretch>
        </p:blipFill>
        <p:spPr>
          <a:xfrm>
            <a:off x="686370" y="1953634"/>
            <a:ext cx="7915275" cy="31623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Construct with Type and Index</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5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You can specify the type and index to prevent the errors for Spring.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Rectangle 9">
            <a:extLst>
              <a:ext uri="{FF2B5EF4-FFF2-40B4-BE49-F238E27FC236}">
                <a16:creationId xmlns:a16="http://schemas.microsoft.com/office/drawing/2014/main" id="{5C216BB9-053A-440E-9854-134101924483}"/>
              </a:ext>
            </a:extLst>
          </p:cNvPr>
          <p:cNvSpPr/>
          <p:nvPr/>
        </p:nvSpPr>
        <p:spPr>
          <a:xfrm>
            <a:off x="1611106" y="3789040"/>
            <a:ext cx="4401054" cy="10801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08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2708A9-ED04-418A-9F59-3AC2BC9F1A11}"/>
              </a:ext>
            </a:extLst>
          </p:cNvPr>
          <p:cNvPicPr>
            <a:picLocks noChangeAspect="1"/>
          </p:cNvPicPr>
          <p:nvPr/>
        </p:nvPicPr>
        <p:blipFill>
          <a:blip r:embed="rId2"/>
          <a:stretch>
            <a:fillRect/>
          </a:stretch>
        </p:blipFill>
        <p:spPr>
          <a:xfrm>
            <a:off x="827584" y="1923819"/>
            <a:ext cx="7088658" cy="294534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Construct with Type and Index</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5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Run again.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0" name="Rectangle 9">
            <a:extLst>
              <a:ext uri="{FF2B5EF4-FFF2-40B4-BE49-F238E27FC236}">
                <a16:creationId xmlns:a16="http://schemas.microsoft.com/office/drawing/2014/main" id="{5C216BB9-053A-440E-9854-134101924483}"/>
              </a:ext>
            </a:extLst>
          </p:cNvPr>
          <p:cNvSpPr/>
          <p:nvPr/>
        </p:nvSpPr>
        <p:spPr>
          <a:xfrm>
            <a:off x="827584" y="4653136"/>
            <a:ext cx="230425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78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6.3 Summary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extLst>
      <p:ext uri="{BB962C8B-B14F-4D97-AF65-F5344CB8AC3E}">
        <p14:creationId xmlns:p14="http://schemas.microsoft.com/office/powerpoint/2010/main" val="282862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6.3 Summary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5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You can use property or constructor-</a:t>
            </a:r>
            <a:r>
              <a:rPr lang="en-US" altLang="zh-TW" sz="1800" dirty="0" err="1">
                <a:solidFill>
                  <a:schemeClr val="tx1"/>
                </a:solidFill>
              </a:rPr>
              <a:t>arg</a:t>
            </a:r>
            <a:r>
              <a:rPr lang="en-US" altLang="zh-TW" sz="1800" dirty="0">
                <a:solidFill>
                  <a:schemeClr val="tx1"/>
                </a:solidFill>
              </a:rPr>
              <a:t> to set the variables inside the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75859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Constructor Injection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167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In this section, we use Constructor Injection to Add the property.</a:t>
            </a:r>
          </a:p>
          <a:p>
            <a:pPr marL="342900" indent="-342900" algn="l">
              <a:buClr>
                <a:srgbClr val="0070C0"/>
              </a:buClr>
              <a:buSzPct val="80000"/>
              <a:buFont typeface="Wingdings" pitchFamily="2" charset="2"/>
              <a:buChar char="u"/>
            </a:pPr>
            <a:r>
              <a:rPr lang="en-US" altLang="zh-TW" sz="1800" dirty="0">
                <a:solidFill>
                  <a:schemeClr val="tx1"/>
                </a:solidFill>
              </a:rPr>
              <a:t>RMB: Source &gt; Generate &gt;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3D14D871-AE1C-48E9-BE0E-206197F40639}"/>
              </a:ext>
            </a:extLst>
          </p:cNvPr>
          <p:cNvPicPr>
            <a:picLocks noChangeAspect="1"/>
          </p:cNvPicPr>
          <p:nvPr/>
        </p:nvPicPr>
        <p:blipFill>
          <a:blip r:embed="rId3"/>
          <a:stretch>
            <a:fillRect/>
          </a:stretch>
        </p:blipFill>
        <p:spPr>
          <a:xfrm>
            <a:off x="2267744" y="2396891"/>
            <a:ext cx="4438650" cy="3448050"/>
          </a:xfrm>
          <a:prstGeom prst="rect">
            <a:avLst/>
          </a:prstGeom>
          <a:ln>
            <a:solidFill>
              <a:srgbClr val="C00000"/>
            </a:solidFill>
          </a:ln>
        </p:spPr>
      </p:pic>
      <p:sp>
        <p:nvSpPr>
          <p:cNvPr id="8" name="Rectangle 7">
            <a:extLst>
              <a:ext uri="{FF2B5EF4-FFF2-40B4-BE49-F238E27FC236}">
                <a16:creationId xmlns:a16="http://schemas.microsoft.com/office/drawing/2014/main" id="{FF6E4EE0-D22C-42DB-826D-500381A21F28}"/>
              </a:ext>
            </a:extLst>
          </p:cNvPr>
          <p:cNvSpPr/>
          <p:nvPr/>
        </p:nvSpPr>
        <p:spPr>
          <a:xfrm>
            <a:off x="2843808" y="3356992"/>
            <a:ext cx="2520280"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8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Constructor Injection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err="1">
                <a:solidFill>
                  <a:schemeClr val="tx1"/>
                </a:solidFill>
              </a:rPr>
              <a:t>Control+shift+C</a:t>
            </a:r>
            <a:r>
              <a:rPr lang="en-US" altLang="zh-TW" sz="1800" dirty="0">
                <a:solidFill>
                  <a:schemeClr val="tx1"/>
                </a:solidFill>
              </a:rPr>
              <a:t> to comment out the property.</a:t>
            </a:r>
          </a:p>
          <a:p>
            <a:pPr marL="342900" indent="-342900" algn="l">
              <a:buClr>
                <a:srgbClr val="0070C0"/>
              </a:buClr>
              <a:buSzPct val="80000"/>
              <a:buFont typeface="Wingdings" pitchFamily="2" charset="2"/>
              <a:buChar char="u"/>
            </a:pPr>
            <a:r>
              <a:rPr lang="en-US" altLang="zh-TW" sz="1800" dirty="0">
                <a:solidFill>
                  <a:schemeClr val="tx1"/>
                </a:solidFill>
              </a:rPr>
              <a:t>Add &lt;constructor-</a:t>
            </a:r>
            <a:r>
              <a:rPr lang="en-US" altLang="zh-TW" sz="1800" dirty="0" err="1">
                <a:solidFill>
                  <a:schemeClr val="tx1"/>
                </a:solidFill>
              </a:rPr>
              <a:t>arg</a:t>
            </a:r>
            <a:r>
              <a:rPr lang="en-US" altLang="zh-TW" sz="1800" dirty="0">
                <a:solidFill>
                  <a:schemeClr val="tx1"/>
                </a:solidFill>
              </a:rPr>
              <a:t> value=“Equilateral”/&gt; to add the constructor value.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C3B9DFC7-416B-4347-92C4-C5CDC76F4FF7}"/>
              </a:ext>
            </a:extLst>
          </p:cNvPr>
          <p:cNvPicPr>
            <a:picLocks noChangeAspect="1"/>
          </p:cNvPicPr>
          <p:nvPr/>
        </p:nvPicPr>
        <p:blipFill>
          <a:blip r:embed="rId3"/>
          <a:stretch>
            <a:fillRect/>
          </a:stretch>
        </p:blipFill>
        <p:spPr>
          <a:xfrm>
            <a:off x="748283" y="2116150"/>
            <a:ext cx="7791450" cy="1876425"/>
          </a:xfrm>
          <a:prstGeom prst="rect">
            <a:avLst/>
          </a:prstGeom>
          <a:ln>
            <a:solidFill>
              <a:srgbClr val="C00000"/>
            </a:solidFill>
          </a:ln>
        </p:spPr>
      </p:pic>
      <p:sp>
        <p:nvSpPr>
          <p:cNvPr id="9" name="Rectangle 8">
            <a:extLst>
              <a:ext uri="{FF2B5EF4-FFF2-40B4-BE49-F238E27FC236}">
                <a16:creationId xmlns:a16="http://schemas.microsoft.com/office/drawing/2014/main" id="{1A7A57A8-4632-4E92-9018-4A161D6588D3}"/>
              </a:ext>
            </a:extLst>
          </p:cNvPr>
          <p:cNvSpPr/>
          <p:nvPr/>
        </p:nvSpPr>
        <p:spPr>
          <a:xfrm>
            <a:off x="1691680" y="3344503"/>
            <a:ext cx="2664296" cy="2285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40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F823C3-608D-4F99-81A5-5DA2E52E4018}"/>
              </a:ext>
            </a:extLst>
          </p:cNvPr>
          <p:cNvPicPr>
            <a:picLocks noChangeAspect="1"/>
          </p:cNvPicPr>
          <p:nvPr/>
        </p:nvPicPr>
        <p:blipFill>
          <a:blip r:embed="rId2"/>
          <a:stretch>
            <a:fillRect/>
          </a:stretch>
        </p:blipFill>
        <p:spPr>
          <a:xfrm>
            <a:off x="736928" y="1751215"/>
            <a:ext cx="7970480" cy="418758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Constructor Injection</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3651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Run again with constructor injection.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1A7A57A8-4632-4E92-9018-4A161D6588D3}"/>
              </a:ext>
            </a:extLst>
          </p:cNvPr>
          <p:cNvSpPr/>
          <p:nvPr/>
        </p:nvSpPr>
        <p:spPr>
          <a:xfrm>
            <a:off x="736928" y="5637613"/>
            <a:ext cx="2664296" cy="2285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91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6.1 Construct Height and Get Height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extLst>
      <p:ext uri="{BB962C8B-B14F-4D97-AF65-F5344CB8AC3E}">
        <p14:creationId xmlns:p14="http://schemas.microsoft.com/office/powerpoint/2010/main" val="34139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60"/>
            <a:ext cx="8352928"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Use Constructor to construct height and get height.</a:t>
            </a:r>
          </a:p>
          <a:p>
            <a:pPr marL="342900" indent="-342900" algn="l">
              <a:buClr>
                <a:srgbClr val="0070C0"/>
              </a:buClr>
              <a:buSzPct val="80000"/>
              <a:buFont typeface="Wingdings" pitchFamily="2" charset="2"/>
              <a:buChar char="u"/>
            </a:pPr>
            <a:r>
              <a:rPr lang="en-US" altLang="zh-TW" sz="1800" dirty="0">
                <a:solidFill>
                  <a:schemeClr val="tx1"/>
                </a:solidFill>
              </a:rPr>
              <a:t>Add private int height;</a:t>
            </a:r>
          </a:p>
          <a:p>
            <a:pPr marL="342900" indent="-342900" algn="l">
              <a:buClr>
                <a:srgbClr val="0070C0"/>
              </a:buClr>
              <a:buSzPct val="80000"/>
              <a:buFont typeface="Wingdings" pitchFamily="2" charset="2"/>
              <a:buChar char="u"/>
            </a:pPr>
            <a:r>
              <a:rPr lang="en-US" altLang="zh-TW" sz="1800" dirty="0">
                <a:solidFill>
                  <a:schemeClr val="tx1"/>
                </a:solidFill>
              </a:rPr>
              <a:t>RMB: source &gt; generate &gt; constructor</a:t>
            </a:r>
          </a:p>
          <a:p>
            <a:pPr marL="342900" indent="-342900" algn="l">
              <a:buClr>
                <a:srgbClr val="0070C0"/>
              </a:buClr>
              <a:buSzPct val="80000"/>
              <a:buFont typeface="Wingdings" pitchFamily="2" charset="2"/>
              <a:buChar char="u"/>
            </a:pPr>
            <a:r>
              <a:rPr lang="en-US" altLang="zh-TW" sz="1800" dirty="0">
                <a:solidFill>
                  <a:schemeClr val="tx1"/>
                </a:solidFill>
              </a:rPr>
              <a:t>RMB: source &gt; generate &gt; getter and Setter.</a:t>
            </a:r>
          </a:p>
        </p:txBody>
      </p:sp>
      <p:pic>
        <p:nvPicPr>
          <p:cNvPr id="11" name="Picture 10">
            <a:extLst>
              <a:ext uri="{FF2B5EF4-FFF2-40B4-BE49-F238E27FC236}">
                <a16:creationId xmlns:a16="http://schemas.microsoft.com/office/drawing/2014/main" id="{29D4E5D9-2004-4FF7-93F7-1D793453A88C}"/>
              </a:ext>
            </a:extLst>
          </p:cNvPr>
          <p:cNvPicPr>
            <a:picLocks noChangeAspect="1"/>
          </p:cNvPicPr>
          <p:nvPr/>
        </p:nvPicPr>
        <p:blipFill>
          <a:blip r:embed="rId2"/>
          <a:stretch>
            <a:fillRect/>
          </a:stretch>
        </p:blipFill>
        <p:spPr>
          <a:xfrm>
            <a:off x="4756947" y="2636912"/>
            <a:ext cx="4075487" cy="371943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Construct Height and Get Height</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0" name="Rectangle 9">
            <a:extLst>
              <a:ext uri="{FF2B5EF4-FFF2-40B4-BE49-F238E27FC236}">
                <a16:creationId xmlns:a16="http://schemas.microsoft.com/office/drawing/2014/main" id="{5C216BB9-053A-440E-9854-134101924483}"/>
              </a:ext>
            </a:extLst>
          </p:cNvPr>
          <p:cNvSpPr/>
          <p:nvPr/>
        </p:nvSpPr>
        <p:spPr>
          <a:xfrm>
            <a:off x="5081189" y="3212976"/>
            <a:ext cx="2944022" cy="1440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225D7E-45A2-4362-900F-6C85A4A09BF4}"/>
              </a:ext>
            </a:extLst>
          </p:cNvPr>
          <p:cNvSpPr/>
          <p:nvPr/>
        </p:nvSpPr>
        <p:spPr>
          <a:xfrm>
            <a:off x="7596336" y="5877271"/>
            <a:ext cx="1215464" cy="3842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7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7D7DEA-E24E-45D9-B1FE-B8EB4A185AC0}"/>
              </a:ext>
            </a:extLst>
          </p:cNvPr>
          <p:cNvPicPr>
            <a:picLocks noChangeAspect="1"/>
          </p:cNvPicPr>
          <p:nvPr/>
        </p:nvPicPr>
        <p:blipFill>
          <a:blip r:embed="rId2"/>
          <a:stretch>
            <a:fillRect/>
          </a:stretch>
        </p:blipFill>
        <p:spPr>
          <a:xfrm>
            <a:off x="847725" y="2765585"/>
            <a:ext cx="7839075" cy="19621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Construct Height and Get Height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Add &lt;constructor-</a:t>
            </a:r>
            <a:r>
              <a:rPr lang="en-US" altLang="zh-TW" sz="1800" dirty="0" err="1">
                <a:solidFill>
                  <a:schemeClr val="tx1"/>
                </a:solidFill>
              </a:rPr>
              <a:t>arg</a:t>
            </a:r>
            <a:r>
              <a:rPr lang="en-US" altLang="zh-TW" sz="1800" dirty="0">
                <a:solidFill>
                  <a:schemeClr val="tx1"/>
                </a:solidFill>
              </a:rPr>
              <a:t> value=“10”/&gt;</a:t>
            </a:r>
          </a:p>
          <a:p>
            <a:pPr marL="342900" indent="-342900" algn="l">
              <a:buClr>
                <a:srgbClr val="0070C0"/>
              </a:buClr>
              <a:buSzPct val="80000"/>
              <a:buFont typeface="Wingdings" pitchFamily="2" charset="2"/>
              <a:buChar char="u"/>
            </a:pPr>
            <a:r>
              <a:rPr lang="en-US" altLang="zh-TW" sz="1800" dirty="0">
                <a:solidFill>
                  <a:schemeClr val="tx1"/>
                </a:solidFill>
              </a:rPr>
              <a:t>Both values in Spring are defined in double quote string (“”). Spring will converted the type into String or integer. String takes care of the type conversion depending on the data type in the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Rectangle 9">
            <a:extLst>
              <a:ext uri="{FF2B5EF4-FFF2-40B4-BE49-F238E27FC236}">
                <a16:creationId xmlns:a16="http://schemas.microsoft.com/office/drawing/2014/main" id="{5C216BB9-053A-440E-9854-134101924483}"/>
              </a:ext>
            </a:extLst>
          </p:cNvPr>
          <p:cNvSpPr/>
          <p:nvPr/>
        </p:nvSpPr>
        <p:spPr>
          <a:xfrm>
            <a:off x="1743631" y="4020146"/>
            <a:ext cx="294402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29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508716-0BE7-45FF-A18F-211596EF4080}"/>
              </a:ext>
            </a:extLst>
          </p:cNvPr>
          <p:cNvPicPr>
            <a:picLocks noChangeAspect="1"/>
          </p:cNvPicPr>
          <p:nvPr/>
        </p:nvPicPr>
        <p:blipFill>
          <a:blip r:embed="rId2"/>
          <a:stretch>
            <a:fillRect/>
          </a:stretch>
        </p:blipFill>
        <p:spPr>
          <a:xfrm>
            <a:off x="752058" y="1851381"/>
            <a:ext cx="7639884" cy="315523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Construct Height and Get Height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5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Run Again.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https://www.youtube.com/watch?v=IOZzxmJVus0&amp;list=PLGibysfsUS7NAbefiaj1V4LbX0glTftDI&amp;index=6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Rectangle 9">
            <a:extLst>
              <a:ext uri="{FF2B5EF4-FFF2-40B4-BE49-F238E27FC236}">
                <a16:creationId xmlns:a16="http://schemas.microsoft.com/office/drawing/2014/main" id="{5C216BB9-053A-440E-9854-134101924483}"/>
              </a:ext>
            </a:extLst>
          </p:cNvPr>
          <p:cNvSpPr/>
          <p:nvPr/>
        </p:nvSpPr>
        <p:spPr>
          <a:xfrm>
            <a:off x="752058" y="4646579"/>
            <a:ext cx="294402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54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Construct with Type and Index</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855194" y="3621484"/>
            <a:ext cx="1209675" cy="1038225"/>
          </a:xfrm>
          <a:prstGeom prst="rect">
            <a:avLst/>
          </a:prstGeom>
        </p:spPr>
      </p:pic>
    </p:spTree>
    <p:extLst>
      <p:ext uri="{BB962C8B-B14F-4D97-AF65-F5344CB8AC3E}">
        <p14:creationId xmlns:p14="http://schemas.microsoft.com/office/powerpoint/2010/main" val="24470502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453</Words>
  <Application>Microsoft Office PowerPoint</Application>
  <PresentationFormat>On-screen Show (4:3)</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6 Constructor Injection</vt:lpstr>
      <vt:lpstr>6 Constructor Injection</vt:lpstr>
      <vt:lpstr>6 Constructor Injection</vt:lpstr>
      <vt:lpstr>6 Constructor Injection</vt:lpstr>
      <vt:lpstr>6.1 Construct Height and Get Height</vt:lpstr>
      <vt:lpstr>6.1 Construct Height and Get Height</vt:lpstr>
      <vt:lpstr>6.1 Construct Height and Get Height</vt:lpstr>
      <vt:lpstr>6.1 Construct Height and Get Height</vt:lpstr>
      <vt:lpstr>6.2 Construct with Type and Index</vt:lpstr>
      <vt:lpstr>6.2 Construct with Type and Index</vt:lpstr>
      <vt:lpstr>6.2 Construct with Type and Index</vt:lpstr>
      <vt:lpstr>6.3 Summary</vt:lpstr>
      <vt:lpstr>6.3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520</cp:revision>
  <dcterms:created xsi:type="dcterms:W3CDTF">2018-09-28T16:40:41Z</dcterms:created>
  <dcterms:modified xsi:type="dcterms:W3CDTF">2019-04-30T18:06:09Z</dcterms:modified>
</cp:coreProperties>
</file>