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1" d="100"/>
          <a:sy n="91" d="100"/>
        </p:scale>
        <p:origin x="204"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GB8k2-Egfv0&amp;list=PLGibysfsUS7NAbefiaj1V4LbX0glTftDI"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Dependency Injection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Class Member Variable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extLst>
      <p:ext uri="{BB962C8B-B14F-4D97-AF65-F5344CB8AC3E}">
        <p14:creationId xmlns:p14="http://schemas.microsoft.com/office/powerpoint/2010/main" val="728666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570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are going to need a drawing class. </a:t>
            </a:r>
          </a:p>
          <a:p>
            <a:pPr marL="342900" indent="-342900" algn="l">
              <a:buClr>
                <a:srgbClr val="0070C0"/>
              </a:buClr>
              <a:buSzPct val="80000"/>
              <a:buFont typeface="Wingdings" pitchFamily="2" charset="2"/>
              <a:buChar char="u"/>
            </a:pPr>
            <a:r>
              <a:rPr lang="en-US" altLang="zh-TW" sz="1800" dirty="0">
                <a:solidFill>
                  <a:schemeClr val="tx1"/>
                </a:solidFill>
              </a:rPr>
              <a:t>This drawing class will have a class member variable called shape. </a:t>
            </a:r>
          </a:p>
          <a:p>
            <a:pPr marL="342900" indent="-342900" algn="l">
              <a:buClr>
                <a:srgbClr val="0070C0"/>
              </a:buClr>
              <a:buSzPct val="80000"/>
              <a:buFont typeface="Wingdings" pitchFamily="2" charset="2"/>
              <a:buChar char="u"/>
            </a:pPr>
            <a:r>
              <a:rPr lang="en-US" altLang="zh-TW" sz="1800" dirty="0">
                <a:solidFill>
                  <a:schemeClr val="tx1"/>
                </a:solidFill>
              </a:rPr>
              <a:t>This member variable is not going to be a member variable Triangle and not going to be a member variable of Circle.</a:t>
            </a:r>
          </a:p>
          <a:p>
            <a:pPr marL="342900" indent="-342900" algn="l">
              <a:buClr>
                <a:srgbClr val="0070C0"/>
              </a:buClr>
              <a:buSzPct val="80000"/>
              <a:buFont typeface="Wingdings" pitchFamily="2" charset="2"/>
              <a:buChar char="u"/>
            </a:pPr>
            <a:r>
              <a:rPr lang="en-US" altLang="zh-TW" sz="1800" dirty="0">
                <a:solidFill>
                  <a:schemeClr val="tx1"/>
                </a:solidFill>
              </a:rPr>
              <a:t>Assume we have a code as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Rectangle 8">
            <a:extLst>
              <a:ext uri="{FF2B5EF4-FFF2-40B4-BE49-F238E27FC236}">
                <a16:creationId xmlns:a16="http://schemas.microsoft.com/office/drawing/2014/main" id="{6C5FFCC4-247E-4A18-8B96-30633D7ED279}"/>
              </a:ext>
            </a:extLst>
          </p:cNvPr>
          <p:cNvSpPr/>
          <p:nvPr/>
        </p:nvSpPr>
        <p:spPr>
          <a:xfrm>
            <a:off x="2844788" y="2983199"/>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Tree>
    <p:extLst>
      <p:ext uri="{BB962C8B-B14F-4D97-AF65-F5344CB8AC3E}">
        <p14:creationId xmlns:p14="http://schemas.microsoft.com/office/powerpoint/2010/main" val="1441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1602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have a private Shape object.</a:t>
            </a:r>
          </a:p>
          <a:p>
            <a:pPr marL="342900" indent="-342900" algn="l">
              <a:buClr>
                <a:srgbClr val="0070C0"/>
              </a:buClr>
              <a:buSzPct val="80000"/>
              <a:buFont typeface="Wingdings" pitchFamily="2" charset="2"/>
              <a:buChar char="u"/>
            </a:pPr>
            <a:r>
              <a:rPr lang="en-US" altLang="zh-TW" sz="1800" dirty="0">
                <a:solidFill>
                  <a:schemeClr val="tx1"/>
                </a:solidFill>
              </a:rPr>
              <a:t>Now, we define a public setter here. It takes the Shape object into the private Shape object. The Shape can accept the Circle, can accept the Triangle, can accept the Pentagon, hexagon, and etc.</a:t>
            </a:r>
          </a:p>
          <a:p>
            <a:pPr marL="342900" indent="-342900" algn="l">
              <a:buClr>
                <a:srgbClr val="0070C0"/>
              </a:buClr>
              <a:buSzPct val="80000"/>
              <a:buFont typeface="Wingdings" pitchFamily="2" charset="2"/>
              <a:buChar char="u"/>
            </a:pPr>
            <a:r>
              <a:rPr lang="en-US" altLang="zh-TW" sz="1800" dirty="0">
                <a:solidFill>
                  <a:schemeClr val="tx1"/>
                </a:solidFill>
              </a:rPr>
              <a:t>Then, I have a draw method.</a:t>
            </a:r>
          </a:p>
          <a:p>
            <a:pPr marL="342900" indent="-342900" algn="l">
              <a:buClr>
                <a:srgbClr val="0070C0"/>
              </a:buClr>
              <a:buSzPct val="80000"/>
              <a:buFont typeface="Wingdings" pitchFamily="2" charset="2"/>
              <a:buChar char="u"/>
            </a:pPr>
            <a:r>
              <a:rPr lang="en-US" altLang="zh-TW" sz="1800" dirty="0">
                <a:solidFill>
                  <a:schemeClr val="tx1"/>
                </a:solidFill>
              </a:rPr>
              <a:t>Note: we do not have any initialization here. We do not see any new Triangle() and new Circle() here. The draw() method assume someone is going to instantiate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Rectangle 8">
            <a:extLst>
              <a:ext uri="{FF2B5EF4-FFF2-40B4-BE49-F238E27FC236}">
                <a16:creationId xmlns:a16="http://schemas.microsoft.com/office/drawing/2014/main" id="{6C5FFCC4-247E-4A18-8B96-30633D7ED279}"/>
              </a:ext>
            </a:extLst>
          </p:cNvPr>
          <p:cNvSpPr/>
          <p:nvPr/>
        </p:nvSpPr>
        <p:spPr>
          <a:xfrm>
            <a:off x="2483768" y="3572833"/>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Tree>
    <p:extLst>
      <p:ext uri="{BB962C8B-B14F-4D97-AF65-F5344CB8AC3E}">
        <p14:creationId xmlns:p14="http://schemas.microsoft.com/office/powerpoint/2010/main" val="9101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489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now totally remove the dependency from a triangle or circle.</a:t>
            </a:r>
          </a:p>
          <a:p>
            <a:pPr marL="342900" indent="-342900" algn="l">
              <a:buClr>
                <a:srgbClr val="0070C0"/>
              </a:buClr>
              <a:buSzPct val="80000"/>
              <a:buFont typeface="Wingdings" pitchFamily="2" charset="2"/>
              <a:buChar char="u"/>
            </a:pPr>
            <a:r>
              <a:rPr lang="en-US" altLang="zh-TW" sz="1800" dirty="0">
                <a:solidFill>
                  <a:schemeClr val="tx1"/>
                </a:solidFill>
              </a:rPr>
              <a:t>Whenever you wan to draw a triangle, we need to pass the Shape with Triangle to the </a:t>
            </a:r>
            <a:r>
              <a:rPr lang="en-US" altLang="zh-TW" sz="1800" dirty="0" err="1">
                <a:solidFill>
                  <a:schemeClr val="tx1"/>
                </a:solidFill>
              </a:rPr>
              <a:t>setShape</a:t>
            </a:r>
            <a:r>
              <a:rPr lang="en-US" altLang="zh-TW" sz="1800" dirty="0">
                <a:solidFill>
                  <a:schemeClr val="tx1"/>
                </a:solidFill>
              </a:rPr>
              <a:t> (Triangle), then do the </a:t>
            </a:r>
            <a:r>
              <a:rPr lang="en-US" altLang="zh-TW" sz="1800" dirty="0" err="1">
                <a:solidFill>
                  <a:schemeClr val="tx1"/>
                </a:solidFill>
              </a:rPr>
              <a:t>drawShape</a:t>
            </a:r>
            <a:r>
              <a:rPr lang="en-US" altLang="zh-TW" sz="1800" dirty="0">
                <a:solidFill>
                  <a:schemeClr val="tx1"/>
                </a:solidFill>
              </a:rPr>
              <a:t>() to draw a triangle. For the circle, you pass in the Circle object to the </a:t>
            </a:r>
            <a:r>
              <a:rPr lang="en-US" altLang="zh-TW" sz="1800" dirty="0" err="1">
                <a:solidFill>
                  <a:schemeClr val="tx1"/>
                </a:solidFill>
              </a:rPr>
              <a:t>setShape</a:t>
            </a:r>
            <a:r>
              <a:rPr lang="en-US" altLang="zh-TW" sz="1800" dirty="0">
                <a:solidFill>
                  <a:schemeClr val="tx1"/>
                </a:solidFill>
              </a:rPr>
              <a:t> (Circle) and then </a:t>
            </a:r>
            <a:r>
              <a:rPr lang="en-US" altLang="zh-TW" sz="1800" dirty="0" err="1">
                <a:solidFill>
                  <a:schemeClr val="tx1"/>
                </a:solidFill>
              </a:rPr>
              <a:t>shape.draw</a:t>
            </a:r>
            <a:r>
              <a:rPr lang="en-US" altLang="zh-TW" sz="1800" dirty="0">
                <a:solidFill>
                  <a:schemeClr val="tx1"/>
                </a:solidFill>
              </a:rPr>
              <a:t>() to draw the circle.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Rectangle 8">
            <a:extLst>
              <a:ext uri="{FF2B5EF4-FFF2-40B4-BE49-F238E27FC236}">
                <a16:creationId xmlns:a16="http://schemas.microsoft.com/office/drawing/2014/main" id="{6C5FFCC4-247E-4A18-8B96-30633D7ED279}"/>
              </a:ext>
            </a:extLst>
          </p:cNvPr>
          <p:cNvSpPr/>
          <p:nvPr/>
        </p:nvSpPr>
        <p:spPr>
          <a:xfrm>
            <a:off x="2411760" y="3008903"/>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Tree>
    <p:extLst>
      <p:ext uri="{BB962C8B-B14F-4D97-AF65-F5344CB8AC3E}">
        <p14:creationId xmlns:p14="http://schemas.microsoft.com/office/powerpoint/2010/main" val="29376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6864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For different class, we will do the following:</a:t>
            </a:r>
          </a:p>
          <a:p>
            <a:pPr marL="342900" indent="-342900" algn="l">
              <a:buClr>
                <a:srgbClr val="0070C0"/>
              </a:buClr>
              <a:buSzPct val="80000"/>
              <a:buFont typeface="Wingdings" pitchFamily="2" charset="2"/>
              <a:buChar char="u"/>
            </a:pPr>
            <a:r>
              <a:rPr lang="en-US" altLang="zh-TW" sz="1800" dirty="0">
                <a:solidFill>
                  <a:schemeClr val="tx1"/>
                </a:solidFill>
              </a:rPr>
              <a:t>The whole idea is we do not have to modify the Drawing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Rectangle 8">
            <a:extLst>
              <a:ext uri="{FF2B5EF4-FFF2-40B4-BE49-F238E27FC236}">
                <a16:creationId xmlns:a16="http://schemas.microsoft.com/office/drawing/2014/main" id="{6C5FFCC4-247E-4A18-8B96-30633D7ED279}"/>
              </a:ext>
            </a:extLst>
          </p:cNvPr>
          <p:cNvSpPr/>
          <p:nvPr/>
        </p:nvSpPr>
        <p:spPr>
          <a:xfrm>
            <a:off x="4274107" y="1970691"/>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
        <p:nvSpPr>
          <p:cNvPr id="8" name="Rectangle 7">
            <a:extLst>
              <a:ext uri="{FF2B5EF4-FFF2-40B4-BE49-F238E27FC236}">
                <a16:creationId xmlns:a16="http://schemas.microsoft.com/office/drawing/2014/main" id="{B4B0A5B6-513B-4247-98DC-CD51F7650EA6}"/>
              </a:ext>
            </a:extLst>
          </p:cNvPr>
          <p:cNvSpPr/>
          <p:nvPr/>
        </p:nvSpPr>
        <p:spPr>
          <a:xfrm>
            <a:off x="4255455" y="5003218"/>
            <a:ext cx="4176464" cy="137296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Different Class:</a:t>
            </a:r>
          </a:p>
          <a:p>
            <a:r>
              <a:rPr lang="en-US" dirty="0">
                <a:solidFill>
                  <a:schemeClr val="tx1"/>
                </a:solidFill>
              </a:rPr>
              <a:t>    Triangle </a:t>
            </a:r>
            <a:r>
              <a:rPr lang="en-US" dirty="0" err="1">
                <a:solidFill>
                  <a:schemeClr val="tx1"/>
                </a:solidFill>
              </a:rPr>
              <a:t>myTriagnle</a:t>
            </a:r>
            <a:r>
              <a:rPr lang="en-US" dirty="0">
                <a:solidFill>
                  <a:schemeClr val="tx1"/>
                </a:solidFill>
              </a:rPr>
              <a:t> = new Triangle ();</a:t>
            </a:r>
          </a:p>
          <a:p>
            <a:r>
              <a:rPr lang="en-US" dirty="0">
                <a:solidFill>
                  <a:schemeClr val="tx1"/>
                </a:solidFill>
              </a:rPr>
              <a:t>    </a:t>
            </a:r>
            <a:r>
              <a:rPr lang="en-US" dirty="0" err="1">
                <a:solidFill>
                  <a:schemeClr val="tx1"/>
                </a:solidFill>
              </a:rPr>
              <a:t>drawing.setShape</a:t>
            </a:r>
            <a:r>
              <a:rPr lang="en-US" dirty="0">
                <a:solidFill>
                  <a:schemeClr val="tx1"/>
                </a:solidFill>
              </a:rPr>
              <a:t> (</a:t>
            </a:r>
            <a:r>
              <a:rPr lang="en-US" dirty="0" err="1">
                <a:solidFill>
                  <a:schemeClr val="tx1"/>
                </a:solidFill>
              </a:rPr>
              <a:t>myTriangle</a:t>
            </a:r>
            <a:r>
              <a:rPr lang="en-US" dirty="0">
                <a:solidFill>
                  <a:schemeClr val="tx1"/>
                </a:solidFill>
              </a:rPr>
              <a:t>);</a:t>
            </a:r>
          </a:p>
          <a:p>
            <a:r>
              <a:rPr lang="en-US" dirty="0">
                <a:solidFill>
                  <a:schemeClr val="tx1"/>
                </a:solidFill>
              </a:rPr>
              <a:t>    </a:t>
            </a:r>
            <a:r>
              <a:rPr lang="en-US" dirty="0" err="1">
                <a:solidFill>
                  <a:schemeClr val="tx1"/>
                </a:solidFill>
              </a:rPr>
              <a:t>drawing.drawShape</a:t>
            </a:r>
            <a:r>
              <a:rPr lang="en-US" dirty="0">
                <a:solidFill>
                  <a:schemeClr val="tx1"/>
                </a:solidFill>
              </a:rPr>
              <a:t>();</a:t>
            </a:r>
          </a:p>
          <a:p>
            <a:endParaRPr lang="en-US" dirty="0">
              <a:solidFill>
                <a:schemeClr val="tx1"/>
              </a:solidFill>
            </a:endParaRPr>
          </a:p>
        </p:txBody>
      </p:sp>
      <p:sp>
        <p:nvSpPr>
          <p:cNvPr id="10" name="Rectangle 9">
            <a:extLst>
              <a:ext uri="{FF2B5EF4-FFF2-40B4-BE49-F238E27FC236}">
                <a16:creationId xmlns:a16="http://schemas.microsoft.com/office/drawing/2014/main" id="{6FCA50F2-5E43-41CE-BC7A-4007AE59AF12}"/>
              </a:ext>
            </a:extLst>
          </p:cNvPr>
          <p:cNvSpPr/>
          <p:nvPr/>
        </p:nvSpPr>
        <p:spPr>
          <a:xfrm>
            <a:off x="470444" y="2024176"/>
            <a:ext cx="2693413" cy="12795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A2C39529-A9E5-4259-A451-7146AEF4033F}"/>
              </a:ext>
            </a:extLst>
          </p:cNvPr>
          <p:cNvSpPr/>
          <p:nvPr/>
        </p:nvSpPr>
        <p:spPr>
          <a:xfrm>
            <a:off x="499561" y="2108864"/>
            <a:ext cx="1800200" cy="320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p:txBody>
      </p:sp>
      <p:sp>
        <p:nvSpPr>
          <p:cNvPr id="12" name="Rectangle 11">
            <a:extLst>
              <a:ext uri="{FF2B5EF4-FFF2-40B4-BE49-F238E27FC236}">
                <a16:creationId xmlns:a16="http://schemas.microsoft.com/office/drawing/2014/main" id="{3AF3A7DB-35F0-4C9F-9953-9EF62E909CF0}"/>
              </a:ext>
            </a:extLst>
          </p:cNvPr>
          <p:cNvSpPr/>
          <p:nvPr/>
        </p:nvSpPr>
        <p:spPr>
          <a:xfrm>
            <a:off x="1152805" y="2503096"/>
            <a:ext cx="1470012" cy="60851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drawShape</a:t>
            </a:r>
            <a:endParaRPr lang="en-US" dirty="0">
              <a:solidFill>
                <a:schemeClr val="tx1"/>
              </a:solidFill>
            </a:endParaRPr>
          </a:p>
          <a:p>
            <a:pPr algn="ctr"/>
            <a:r>
              <a:rPr lang="en-US" dirty="0">
                <a:solidFill>
                  <a:schemeClr val="tx1"/>
                </a:solidFill>
              </a:rPr>
              <a:t>draw()</a:t>
            </a:r>
          </a:p>
        </p:txBody>
      </p:sp>
      <p:sp>
        <p:nvSpPr>
          <p:cNvPr id="13" name="Rectangle 12">
            <a:extLst>
              <a:ext uri="{FF2B5EF4-FFF2-40B4-BE49-F238E27FC236}">
                <a16:creationId xmlns:a16="http://schemas.microsoft.com/office/drawing/2014/main" id="{39A558FA-CF4F-4932-B6E2-BACD493B45A2}"/>
              </a:ext>
            </a:extLst>
          </p:cNvPr>
          <p:cNvSpPr/>
          <p:nvPr/>
        </p:nvSpPr>
        <p:spPr>
          <a:xfrm>
            <a:off x="480909" y="5049917"/>
            <a:ext cx="2693413" cy="12795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13">
            <a:extLst>
              <a:ext uri="{FF2B5EF4-FFF2-40B4-BE49-F238E27FC236}">
                <a16:creationId xmlns:a16="http://schemas.microsoft.com/office/drawing/2014/main" id="{39BA83DA-736F-44D9-A3B3-3C1DC280C6D5}"/>
              </a:ext>
            </a:extLst>
          </p:cNvPr>
          <p:cNvSpPr/>
          <p:nvPr/>
        </p:nvSpPr>
        <p:spPr>
          <a:xfrm>
            <a:off x="510026" y="5134605"/>
            <a:ext cx="1800200" cy="320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Different class</a:t>
            </a:r>
          </a:p>
        </p:txBody>
      </p:sp>
      <p:sp>
        <p:nvSpPr>
          <p:cNvPr id="15" name="Rectangle 14">
            <a:extLst>
              <a:ext uri="{FF2B5EF4-FFF2-40B4-BE49-F238E27FC236}">
                <a16:creationId xmlns:a16="http://schemas.microsoft.com/office/drawing/2014/main" id="{34667B2C-67F4-422C-8A53-D2592BA980EC}"/>
              </a:ext>
            </a:extLst>
          </p:cNvPr>
          <p:cNvSpPr/>
          <p:nvPr/>
        </p:nvSpPr>
        <p:spPr>
          <a:xfrm>
            <a:off x="1163270" y="5528837"/>
            <a:ext cx="1470012" cy="60851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Tree>
    <p:extLst>
      <p:ext uri="{BB962C8B-B14F-4D97-AF65-F5344CB8AC3E}">
        <p14:creationId xmlns:p14="http://schemas.microsoft.com/office/powerpoint/2010/main" val="291675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723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If there have something to be modified, we do not have to modify the Drawing class.</a:t>
            </a:r>
          </a:p>
          <a:p>
            <a:pPr marL="342900" indent="-342900" algn="l">
              <a:buClr>
                <a:srgbClr val="0070C0"/>
              </a:buClr>
              <a:buSzPct val="80000"/>
              <a:buFont typeface="Wingdings" pitchFamily="2" charset="2"/>
              <a:buChar char="u"/>
            </a:pPr>
            <a:r>
              <a:rPr lang="en-US" altLang="zh-TW" sz="1800" dirty="0">
                <a:solidFill>
                  <a:schemeClr val="tx1"/>
                </a:solidFill>
              </a:rPr>
              <a:t>You can have the Drawing class draw all kinds of shape without modifying the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5">
            <a:extLst>
              <a:ext uri="{FF2B5EF4-FFF2-40B4-BE49-F238E27FC236}">
                <a16:creationId xmlns:a16="http://schemas.microsoft.com/office/drawing/2014/main" id="{9849719B-1276-42B7-80A3-56F0A5E47524}"/>
              </a:ext>
            </a:extLst>
          </p:cNvPr>
          <p:cNvSpPr/>
          <p:nvPr/>
        </p:nvSpPr>
        <p:spPr>
          <a:xfrm>
            <a:off x="4788024" y="1945960"/>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
        <p:nvSpPr>
          <p:cNvPr id="17" name="Rectangle 16">
            <a:extLst>
              <a:ext uri="{FF2B5EF4-FFF2-40B4-BE49-F238E27FC236}">
                <a16:creationId xmlns:a16="http://schemas.microsoft.com/office/drawing/2014/main" id="{021CA22F-7D83-4CD5-A455-F23980CB18DC}"/>
              </a:ext>
            </a:extLst>
          </p:cNvPr>
          <p:cNvSpPr/>
          <p:nvPr/>
        </p:nvSpPr>
        <p:spPr>
          <a:xfrm>
            <a:off x="4769372" y="4978487"/>
            <a:ext cx="4176464" cy="137296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Different Class:</a:t>
            </a:r>
          </a:p>
          <a:p>
            <a:r>
              <a:rPr lang="en-US" dirty="0">
                <a:solidFill>
                  <a:schemeClr val="tx1"/>
                </a:solidFill>
              </a:rPr>
              <a:t>    Triangle </a:t>
            </a:r>
            <a:r>
              <a:rPr lang="en-US" dirty="0" err="1">
                <a:solidFill>
                  <a:schemeClr val="tx1"/>
                </a:solidFill>
              </a:rPr>
              <a:t>myTriagnle</a:t>
            </a:r>
            <a:r>
              <a:rPr lang="en-US" dirty="0">
                <a:solidFill>
                  <a:schemeClr val="tx1"/>
                </a:solidFill>
              </a:rPr>
              <a:t> = new Triangle ();</a:t>
            </a:r>
          </a:p>
          <a:p>
            <a:r>
              <a:rPr lang="en-US" dirty="0">
                <a:solidFill>
                  <a:schemeClr val="tx1"/>
                </a:solidFill>
              </a:rPr>
              <a:t>    </a:t>
            </a:r>
            <a:r>
              <a:rPr lang="en-US" dirty="0" err="1">
                <a:solidFill>
                  <a:schemeClr val="tx1"/>
                </a:solidFill>
              </a:rPr>
              <a:t>drawing.setShape</a:t>
            </a:r>
            <a:r>
              <a:rPr lang="en-US" dirty="0">
                <a:solidFill>
                  <a:schemeClr val="tx1"/>
                </a:solidFill>
              </a:rPr>
              <a:t> (</a:t>
            </a:r>
            <a:r>
              <a:rPr lang="en-US" dirty="0" err="1">
                <a:solidFill>
                  <a:schemeClr val="tx1"/>
                </a:solidFill>
              </a:rPr>
              <a:t>myTriangle</a:t>
            </a:r>
            <a:r>
              <a:rPr lang="en-US" dirty="0">
                <a:solidFill>
                  <a:schemeClr val="tx1"/>
                </a:solidFill>
              </a:rPr>
              <a:t>);</a:t>
            </a:r>
          </a:p>
          <a:p>
            <a:r>
              <a:rPr lang="en-US" dirty="0">
                <a:solidFill>
                  <a:schemeClr val="tx1"/>
                </a:solidFill>
              </a:rPr>
              <a:t>    </a:t>
            </a:r>
            <a:r>
              <a:rPr lang="en-US" dirty="0" err="1">
                <a:solidFill>
                  <a:schemeClr val="tx1"/>
                </a:solidFill>
              </a:rPr>
              <a:t>drawing.drawShape</a:t>
            </a:r>
            <a:r>
              <a:rPr lang="en-US" dirty="0">
                <a:solidFill>
                  <a:schemeClr val="tx1"/>
                </a:solidFill>
              </a:rPr>
              <a:t>();</a:t>
            </a:r>
          </a:p>
          <a:p>
            <a:endParaRPr lang="en-US" dirty="0">
              <a:solidFill>
                <a:schemeClr val="tx1"/>
              </a:solidFill>
            </a:endParaRPr>
          </a:p>
        </p:txBody>
      </p:sp>
      <p:sp>
        <p:nvSpPr>
          <p:cNvPr id="18" name="副標題 2">
            <a:extLst>
              <a:ext uri="{FF2B5EF4-FFF2-40B4-BE49-F238E27FC236}">
                <a16:creationId xmlns:a16="http://schemas.microsoft.com/office/drawing/2014/main" id="{C376ED4B-715A-4861-94BC-3E606A9FA62E}"/>
              </a:ext>
            </a:extLst>
          </p:cNvPr>
          <p:cNvSpPr txBox="1">
            <a:spLocks/>
          </p:cNvSpPr>
          <p:nvPr/>
        </p:nvSpPr>
        <p:spPr>
          <a:xfrm>
            <a:off x="457200" y="2095714"/>
            <a:ext cx="4114800" cy="425573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dirty="0">
                <a:solidFill>
                  <a:schemeClr val="tx1"/>
                </a:solidFill>
              </a:rPr>
              <a:t>The Dependency of the Drawing class to a shape object does is not own the Drawing class. The Drawing class does not own the relationship. The Drawing class just has a shape. It does not own the relationship of the actual shape that is drawing.</a:t>
            </a:r>
          </a:p>
          <a:p>
            <a:pPr marL="342900" indent="-342900" algn="l">
              <a:buClr>
                <a:srgbClr val="0070C0"/>
              </a:buClr>
              <a:buSzPct val="80000"/>
              <a:buFont typeface="Wingdings" pitchFamily="2" charset="2"/>
              <a:buChar char="u"/>
            </a:pPr>
            <a:r>
              <a:rPr lang="en-US" altLang="zh-TW" sz="1800" dirty="0">
                <a:solidFill>
                  <a:schemeClr val="tx1"/>
                </a:solidFill>
              </a:rPr>
              <a:t>The Drawing Class does not know the Triangle. It does not know the Circle. It just own the Shape.</a:t>
            </a:r>
          </a:p>
          <a:p>
            <a:pPr marL="342900" indent="-342900" algn="l">
              <a:buClr>
                <a:srgbClr val="0070C0"/>
              </a:buClr>
              <a:buSzPct val="80000"/>
              <a:buFont typeface="Wingdings" pitchFamily="2" charset="2"/>
              <a:buChar char="u"/>
            </a:pPr>
            <a:r>
              <a:rPr lang="en-US" altLang="zh-TW" sz="1800" dirty="0">
                <a:solidFill>
                  <a:schemeClr val="tx1"/>
                </a:solidFill>
              </a:rPr>
              <a:t>The Dependency of the Drawing class has the dependency to the triangle is actually injected to the Drawing class. It is injected by a completely Different Class.</a:t>
            </a:r>
          </a:p>
        </p:txBody>
      </p:sp>
    </p:spTree>
    <p:extLst>
      <p:ext uri="{BB962C8B-B14F-4D97-AF65-F5344CB8AC3E}">
        <p14:creationId xmlns:p14="http://schemas.microsoft.com/office/powerpoint/2010/main" val="83009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723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This is the principle of Dependency Injection.</a:t>
            </a:r>
          </a:p>
          <a:p>
            <a:pPr marL="342900" indent="-342900" algn="l">
              <a:buClr>
                <a:srgbClr val="0070C0"/>
              </a:buClr>
              <a:buSzPct val="80000"/>
              <a:buFont typeface="Wingdings" pitchFamily="2" charset="2"/>
              <a:buChar char="u"/>
            </a:pPr>
            <a:r>
              <a:rPr lang="en-US" altLang="zh-TW" sz="1800" dirty="0">
                <a:solidFill>
                  <a:schemeClr val="tx1"/>
                </a:solidFill>
              </a:rPr>
              <a:t>The Different Class injected the Dependency to the Drawing Class.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0" name="Rectangle 9">
            <a:extLst>
              <a:ext uri="{FF2B5EF4-FFF2-40B4-BE49-F238E27FC236}">
                <a16:creationId xmlns:a16="http://schemas.microsoft.com/office/drawing/2014/main" id="{5558D669-21D4-429F-9229-0A558D16A683}"/>
              </a:ext>
            </a:extLst>
          </p:cNvPr>
          <p:cNvSpPr/>
          <p:nvPr/>
        </p:nvSpPr>
        <p:spPr>
          <a:xfrm>
            <a:off x="4788024" y="2085076"/>
            <a:ext cx="3708412" cy="296607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Drawing Class:</a:t>
            </a:r>
          </a:p>
          <a:p>
            <a:r>
              <a:rPr lang="en-US" dirty="0">
                <a:solidFill>
                  <a:schemeClr val="tx1"/>
                </a:solidFill>
              </a:rPr>
              <a:t>    protected class Drawing {</a:t>
            </a:r>
          </a:p>
          <a:p>
            <a:r>
              <a:rPr lang="en-US" dirty="0">
                <a:solidFill>
                  <a:schemeClr val="tx1"/>
                </a:solidFill>
              </a:rPr>
              <a:t>        private Shape </a:t>
            </a:r>
            <a:r>
              <a:rPr lang="en-US" dirty="0" err="1">
                <a:solidFill>
                  <a:schemeClr val="tx1"/>
                </a:solidFill>
              </a:rPr>
              <a:t>shape</a:t>
            </a:r>
            <a:r>
              <a:rPr lang="en-US" dirty="0">
                <a:solidFill>
                  <a:schemeClr val="tx1"/>
                </a:solidFill>
              </a:rPr>
              <a:t>;</a:t>
            </a:r>
          </a:p>
          <a:p>
            <a:r>
              <a:rPr lang="en-US" dirty="0">
                <a:solidFill>
                  <a:schemeClr val="tx1"/>
                </a:solidFill>
              </a:rPr>
              <a:t>        public </a:t>
            </a:r>
            <a:r>
              <a:rPr lang="en-US" dirty="0" err="1">
                <a:solidFill>
                  <a:schemeClr val="tx1"/>
                </a:solidFill>
              </a:rPr>
              <a:t>setShape</a:t>
            </a:r>
            <a:r>
              <a:rPr lang="en-US" dirty="0">
                <a:solidFill>
                  <a:schemeClr val="tx1"/>
                </a:solidFill>
              </a:rPr>
              <a:t> (Shape shape) {</a:t>
            </a:r>
          </a:p>
          <a:p>
            <a:r>
              <a:rPr lang="en-US" dirty="0">
                <a:solidFill>
                  <a:schemeClr val="tx1"/>
                </a:solidFill>
              </a:rPr>
              <a:t>           </a:t>
            </a:r>
            <a:r>
              <a:rPr lang="en-US" dirty="0" err="1">
                <a:solidFill>
                  <a:schemeClr val="tx1"/>
                </a:solidFill>
              </a:rPr>
              <a:t>this.shape</a:t>
            </a:r>
            <a:r>
              <a:rPr lang="en-US" dirty="0">
                <a:solidFill>
                  <a:schemeClr val="tx1"/>
                </a:solidFill>
              </a:rPr>
              <a:t> = shape;</a:t>
            </a:r>
          </a:p>
          <a:p>
            <a:r>
              <a:rPr lang="en-US" dirty="0">
                <a:solidFill>
                  <a:schemeClr val="tx1"/>
                </a:solidFill>
              </a:rPr>
              <a:t>        }</a:t>
            </a:r>
          </a:p>
          <a:p>
            <a:r>
              <a:rPr lang="en-US" dirty="0">
                <a:solidFill>
                  <a:schemeClr val="tx1"/>
                </a:solidFill>
              </a:rPr>
              <a:t>        public </a:t>
            </a:r>
            <a:r>
              <a:rPr lang="en-US" dirty="0" err="1">
                <a:solidFill>
                  <a:schemeClr val="tx1"/>
                </a:solidFill>
              </a:rPr>
              <a:t>drawShape</a:t>
            </a:r>
            <a:r>
              <a:rPr lang="en-US" dirty="0">
                <a:solidFill>
                  <a:schemeClr val="tx1"/>
                </a:solidFill>
              </a:rPr>
              <a:t> () {</a:t>
            </a:r>
          </a:p>
          <a:p>
            <a:r>
              <a:rPr lang="en-US" dirty="0">
                <a:solidFill>
                  <a:schemeClr val="tx1"/>
                </a:solidFill>
              </a:rPr>
              <a:t>             </a:t>
            </a:r>
            <a:r>
              <a:rPr lang="en-US" dirty="0" err="1">
                <a:solidFill>
                  <a:schemeClr val="tx1"/>
                </a:solidFill>
              </a:rPr>
              <a:t>this.shape.draw</a:t>
            </a:r>
            <a:r>
              <a:rPr lang="en-US" dirty="0">
                <a:solidFill>
                  <a:schemeClr val="tx1"/>
                </a:solidFill>
              </a:rPr>
              <a:t>();</a:t>
            </a:r>
          </a:p>
          <a:p>
            <a:r>
              <a:rPr lang="en-US" dirty="0">
                <a:solidFill>
                  <a:schemeClr val="tx1"/>
                </a:solidFill>
              </a:rPr>
              <a:t>        }</a:t>
            </a:r>
          </a:p>
          <a:p>
            <a:r>
              <a:rPr lang="en-US" dirty="0">
                <a:solidFill>
                  <a:schemeClr val="tx1"/>
                </a:solidFill>
              </a:rPr>
              <a:t>    }</a:t>
            </a:r>
          </a:p>
        </p:txBody>
      </p:sp>
      <p:sp>
        <p:nvSpPr>
          <p:cNvPr id="11" name="Rectangle 10">
            <a:extLst>
              <a:ext uri="{FF2B5EF4-FFF2-40B4-BE49-F238E27FC236}">
                <a16:creationId xmlns:a16="http://schemas.microsoft.com/office/drawing/2014/main" id="{E1F16EA1-54B8-4EC8-B8EC-0D765B04E9D2}"/>
              </a:ext>
            </a:extLst>
          </p:cNvPr>
          <p:cNvSpPr/>
          <p:nvPr/>
        </p:nvSpPr>
        <p:spPr>
          <a:xfrm>
            <a:off x="4769372" y="5117603"/>
            <a:ext cx="4176464" cy="137296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Different Class:</a:t>
            </a:r>
          </a:p>
          <a:p>
            <a:r>
              <a:rPr lang="en-US" dirty="0">
                <a:solidFill>
                  <a:schemeClr val="tx1"/>
                </a:solidFill>
              </a:rPr>
              <a:t>    Triangle </a:t>
            </a:r>
            <a:r>
              <a:rPr lang="en-US" dirty="0" err="1">
                <a:solidFill>
                  <a:schemeClr val="tx1"/>
                </a:solidFill>
              </a:rPr>
              <a:t>myTriagnle</a:t>
            </a:r>
            <a:r>
              <a:rPr lang="en-US" dirty="0">
                <a:solidFill>
                  <a:schemeClr val="tx1"/>
                </a:solidFill>
              </a:rPr>
              <a:t> = new Triangle ();</a:t>
            </a:r>
          </a:p>
          <a:p>
            <a:r>
              <a:rPr lang="en-US" dirty="0">
                <a:solidFill>
                  <a:schemeClr val="tx1"/>
                </a:solidFill>
              </a:rPr>
              <a:t>    </a:t>
            </a:r>
            <a:r>
              <a:rPr lang="en-US" dirty="0" err="1">
                <a:solidFill>
                  <a:schemeClr val="tx1"/>
                </a:solidFill>
              </a:rPr>
              <a:t>drawing.setShape</a:t>
            </a:r>
            <a:r>
              <a:rPr lang="en-US" dirty="0">
                <a:solidFill>
                  <a:schemeClr val="tx1"/>
                </a:solidFill>
              </a:rPr>
              <a:t> (</a:t>
            </a:r>
            <a:r>
              <a:rPr lang="en-US" dirty="0" err="1">
                <a:solidFill>
                  <a:schemeClr val="tx1"/>
                </a:solidFill>
              </a:rPr>
              <a:t>myTriangle</a:t>
            </a:r>
            <a:r>
              <a:rPr lang="en-US" dirty="0">
                <a:solidFill>
                  <a:schemeClr val="tx1"/>
                </a:solidFill>
              </a:rPr>
              <a:t>);</a:t>
            </a:r>
          </a:p>
          <a:p>
            <a:r>
              <a:rPr lang="en-US" dirty="0">
                <a:solidFill>
                  <a:schemeClr val="tx1"/>
                </a:solidFill>
              </a:rPr>
              <a:t>    </a:t>
            </a:r>
            <a:r>
              <a:rPr lang="en-US" dirty="0" err="1">
                <a:solidFill>
                  <a:schemeClr val="tx1"/>
                </a:solidFill>
              </a:rPr>
              <a:t>drawing.drawShape</a:t>
            </a:r>
            <a:r>
              <a:rPr lang="en-US" dirty="0">
                <a:solidFill>
                  <a:schemeClr val="tx1"/>
                </a:solidFill>
              </a:rPr>
              <a:t>();</a:t>
            </a:r>
          </a:p>
          <a:p>
            <a:endParaRPr lang="en-US" dirty="0">
              <a:solidFill>
                <a:schemeClr val="tx1"/>
              </a:solidFill>
            </a:endParaRPr>
          </a:p>
        </p:txBody>
      </p:sp>
      <p:sp>
        <p:nvSpPr>
          <p:cNvPr id="12" name="副標題 2">
            <a:extLst>
              <a:ext uri="{FF2B5EF4-FFF2-40B4-BE49-F238E27FC236}">
                <a16:creationId xmlns:a16="http://schemas.microsoft.com/office/drawing/2014/main" id="{510F9592-F7C2-4ACD-BD7B-67C56FFC2931}"/>
              </a:ext>
            </a:extLst>
          </p:cNvPr>
          <p:cNvSpPr txBox="1">
            <a:spLocks/>
          </p:cNvSpPr>
          <p:nvPr/>
        </p:nvSpPr>
        <p:spPr>
          <a:xfrm>
            <a:off x="467544" y="2165645"/>
            <a:ext cx="4176464" cy="43249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dirty="0">
                <a:solidFill>
                  <a:schemeClr val="tx1"/>
                </a:solidFill>
              </a:rPr>
              <a:t>The Different Class injected the actual dependency of the Drawing class. You can inject the dependency of the Drawing class to a triangle and later you can inject the dependency of circle.</a:t>
            </a:r>
          </a:p>
          <a:p>
            <a:pPr marL="342900" indent="-342900" algn="l">
              <a:buClr>
                <a:srgbClr val="0070C0"/>
              </a:buClr>
              <a:buSzPct val="80000"/>
              <a:buFont typeface="Wingdings" pitchFamily="2" charset="2"/>
              <a:buChar char="u"/>
            </a:pPr>
            <a:r>
              <a:rPr lang="en-US" altLang="zh-TW" sz="1800" dirty="0">
                <a:solidFill>
                  <a:schemeClr val="tx1"/>
                </a:solidFill>
              </a:rPr>
              <a:t>The dependency is not hard-coded in the class. The dependency is injected by an entity outside the Drawing class.</a:t>
            </a:r>
          </a:p>
          <a:p>
            <a:pPr marL="342900" indent="-342900" algn="l">
              <a:buClr>
                <a:srgbClr val="0070C0"/>
              </a:buClr>
              <a:buSzPct val="80000"/>
              <a:buFont typeface="Wingdings" pitchFamily="2" charset="2"/>
              <a:buChar char="u"/>
            </a:pPr>
            <a:r>
              <a:rPr lang="en-US" altLang="zh-TW" sz="1800" dirty="0">
                <a:solidFill>
                  <a:schemeClr val="tx1"/>
                </a:solidFill>
              </a:rPr>
              <a:t>This is the whole concept of Dependency Injection and this is the Spring make it very easy to code.</a:t>
            </a:r>
          </a:p>
          <a:p>
            <a:pPr marL="342900" indent="-342900" algn="l">
              <a:buClr>
                <a:srgbClr val="0070C0"/>
              </a:buClr>
              <a:buSzPct val="80000"/>
              <a:buFont typeface="Wingdings" pitchFamily="2" charset="2"/>
              <a:buChar char="u"/>
            </a:pPr>
            <a:r>
              <a:rPr lang="en-US" altLang="zh-TW" sz="1800" dirty="0">
                <a:solidFill>
                  <a:schemeClr val="tx1"/>
                </a:solidFill>
              </a:rPr>
              <a:t>We still need to write different class that instantiate the new triangle and then inject the dependency to the Drawing Class.</a:t>
            </a:r>
          </a:p>
        </p:txBody>
      </p:sp>
    </p:spTree>
    <p:extLst>
      <p:ext uri="{BB962C8B-B14F-4D97-AF65-F5344CB8AC3E}">
        <p14:creationId xmlns:p14="http://schemas.microsoft.com/office/powerpoint/2010/main" val="338119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Class Member Variable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0081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This is a very high level of overview of Dependency Injection.</a:t>
            </a:r>
          </a:p>
          <a:p>
            <a:pPr marL="342900" indent="-342900" algn="l">
              <a:buClr>
                <a:srgbClr val="0070C0"/>
              </a:buClr>
              <a:buSzPct val="80000"/>
              <a:buFont typeface="Wingdings" pitchFamily="2" charset="2"/>
              <a:buChar char="u"/>
            </a:pPr>
            <a:r>
              <a:rPr lang="en-US" altLang="zh-TW" sz="1800" dirty="0">
                <a:solidFill>
                  <a:schemeClr val="tx1"/>
                </a:solidFill>
              </a:rPr>
              <a:t>We will create the Dependency Injection by the Spring with the concept we described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1213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Spring framework is an open source Java platform for Java Application.</a:t>
            </a:r>
          </a:p>
          <a:p>
            <a:pPr marL="342900" indent="-342900" algn="l">
              <a:buClr>
                <a:srgbClr val="0070C0"/>
              </a:buClr>
              <a:buSzPct val="80000"/>
              <a:buFont typeface="Wingdings" pitchFamily="2" charset="2"/>
              <a:buChar char="u"/>
            </a:pPr>
            <a:r>
              <a:rPr lang="en-US" altLang="zh-TW" sz="1800" dirty="0">
                <a:solidFill>
                  <a:schemeClr val="tx1"/>
                </a:solidFill>
              </a:rPr>
              <a:t>What is Spring? Spring Framework is a popular IDE tool primarily for Dependency Injection and others.</a:t>
            </a:r>
          </a:p>
          <a:p>
            <a:pPr marL="342900" indent="-342900" algn="l">
              <a:buClr>
                <a:srgbClr val="0070C0"/>
              </a:buClr>
              <a:buSzPct val="80000"/>
              <a:buFont typeface="Wingdings" pitchFamily="2" charset="2"/>
              <a:buChar char="u"/>
            </a:pPr>
            <a:r>
              <a:rPr lang="en-US" altLang="zh-TW" sz="1800" dirty="0">
                <a:solidFill>
                  <a:schemeClr val="tx1"/>
                </a:solidFill>
              </a:rPr>
              <a:t>What is Dependency Injection? Dependency Injection is sometimes called as Dependency Inversion. The Dependency Injection is the way to decuple the conventional dependency relationships between the objects. For example, you have two objects that are related to each other. One is dependent on the other. The idea is to decouple this dependency so they are not tied to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0084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following example shows what is decouple of dependency injection. We have code that draw different shapes: a triangle, a circle, and a square.</a:t>
            </a:r>
          </a:p>
          <a:p>
            <a:pPr marL="342900" indent="-342900" algn="l">
              <a:buClr>
                <a:srgbClr val="0070C0"/>
              </a:buClr>
              <a:buSzPct val="80000"/>
              <a:buFont typeface="Wingdings" pitchFamily="2" charset="2"/>
              <a:buChar char="u"/>
            </a:pPr>
            <a:r>
              <a:rPr lang="en-US" altLang="zh-TW" sz="1800" dirty="0">
                <a:solidFill>
                  <a:schemeClr val="tx1"/>
                </a:solidFill>
              </a:rPr>
              <a:t>I have a Circle object and Triangle object. Both objects have a draw method to draw.</a:t>
            </a:r>
          </a:p>
          <a:p>
            <a:pPr marL="342900" indent="-342900" algn="l">
              <a:buClr>
                <a:srgbClr val="0070C0"/>
              </a:buClr>
              <a:buSzPct val="80000"/>
              <a:buFont typeface="Wingdings" pitchFamily="2" charset="2"/>
              <a:buChar char="u"/>
            </a:pPr>
            <a:r>
              <a:rPr lang="en-US" altLang="zh-TW" sz="1800" dirty="0">
                <a:solidFill>
                  <a:schemeClr val="tx1"/>
                </a:solidFill>
              </a:rPr>
              <a:t>I can use the Circle Object and Triangle object in order to draw. </a:t>
            </a:r>
          </a:p>
          <a:p>
            <a:pPr marL="342900" indent="-342900" algn="l">
              <a:buClr>
                <a:srgbClr val="0070C0"/>
              </a:buClr>
              <a:buSzPct val="80000"/>
              <a:buFont typeface="Wingdings" pitchFamily="2" charset="2"/>
              <a:buChar char="u"/>
            </a:pPr>
            <a:r>
              <a:rPr lang="en-US" altLang="zh-TW" sz="1800" dirty="0">
                <a:solidFill>
                  <a:schemeClr val="tx1"/>
                </a:solidFill>
              </a:rPr>
              <a:t>If I have a application class. I can instantiate the circle object and triangle object inside the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5B1FD6AA-B310-46BD-B2E4-7F6A05AC30C3}"/>
              </a:ext>
            </a:extLst>
          </p:cNvPr>
          <p:cNvSpPr/>
          <p:nvPr/>
        </p:nvSpPr>
        <p:spPr>
          <a:xfrm>
            <a:off x="1524000" y="3294919"/>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Circle</a:t>
            </a:r>
          </a:p>
          <a:p>
            <a:pPr algn="ctr"/>
            <a:r>
              <a:rPr lang="en-US" dirty="0">
                <a:solidFill>
                  <a:schemeClr val="tx1"/>
                </a:solidFill>
              </a:rPr>
              <a:t>draw()</a:t>
            </a:r>
          </a:p>
        </p:txBody>
      </p:sp>
      <p:sp>
        <p:nvSpPr>
          <p:cNvPr id="8" name="Rectangle 7">
            <a:extLst>
              <a:ext uri="{FF2B5EF4-FFF2-40B4-BE49-F238E27FC236}">
                <a16:creationId xmlns:a16="http://schemas.microsoft.com/office/drawing/2014/main" id="{BAB8D751-838D-4AFE-8A88-E1823578E8CA}"/>
              </a:ext>
            </a:extLst>
          </p:cNvPr>
          <p:cNvSpPr/>
          <p:nvPr/>
        </p:nvSpPr>
        <p:spPr>
          <a:xfrm>
            <a:off x="5292080" y="3294919"/>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
        <p:nvSpPr>
          <p:cNvPr id="9" name="Rectangle 8">
            <a:extLst>
              <a:ext uri="{FF2B5EF4-FFF2-40B4-BE49-F238E27FC236}">
                <a16:creationId xmlns:a16="http://schemas.microsoft.com/office/drawing/2014/main" id="{6C5FFCC4-247E-4A18-8B96-30633D7ED279}"/>
              </a:ext>
            </a:extLst>
          </p:cNvPr>
          <p:cNvSpPr/>
          <p:nvPr/>
        </p:nvSpPr>
        <p:spPr>
          <a:xfrm>
            <a:off x="2051720" y="4240959"/>
            <a:ext cx="4032448" cy="177522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Application class</a:t>
            </a:r>
          </a:p>
          <a:p>
            <a:r>
              <a:rPr lang="en-US" dirty="0">
                <a:solidFill>
                  <a:schemeClr val="tx1"/>
                </a:solidFill>
              </a:rPr>
              <a:t>    Triangle </a:t>
            </a:r>
            <a:r>
              <a:rPr lang="en-US" dirty="0" err="1">
                <a:solidFill>
                  <a:schemeClr val="tx1"/>
                </a:solidFill>
              </a:rPr>
              <a:t>myTriangle</a:t>
            </a:r>
            <a:r>
              <a:rPr lang="en-US" dirty="0">
                <a:solidFill>
                  <a:schemeClr val="tx1"/>
                </a:solidFill>
              </a:rPr>
              <a:t> = new Triangle();</a:t>
            </a:r>
          </a:p>
          <a:p>
            <a:r>
              <a:rPr lang="en-US" dirty="0">
                <a:solidFill>
                  <a:schemeClr val="tx1"/>
                </a:solidFill>
              </a:rPr>
              <a:t>    </a:t>
            </a:r>
            <a:r>
              <a:rPr lang="en-US" dirty="0" err="1">
                <a:solidFill>
                  <a:schemeClr val="tx1"/>
                </a:solidFill>
              </a:rPr>
              <a:t>myTriangle.draw</a:t>
            </a:r>
            <a:r>
              <a:rPr lang="en-US" dirty="0">
                <a:solidFill>
                  <a:schemeClr val="tx1"/>
                </a:solidFill>
              </a:rPr>
              <a:t>();</a:t>
            </a:r>
          </a:p>
          <a:p>
            <a:r>
              <a:rPr lang="en-US" dirty="0">
                <a:solidFill>
                  <a:schemeClr val="tx1"/>
                </a:solidFill>
              </a:rPr>
              <a:t>   </a:t>
            </a:r>
          </a:p>
          <a:p>
            <a:r>
              <a:rPr lang="en-US" dirty="0">
                <a:solidFill>
                  <a:schemeClr val="tx1"/>
                </a:solidFill>
              </a:rPr>
              <a:t>    Circle </a:t>
            </a:r>
            <a:r>
              <a:rPr lang="en-US" dirty="0" err="1">
                <a:solidFill>
                  <a:schemeClr val="tx1"/>
                </a:solidFill>
              </a:rPr>
              <a:t>myCircle</a:t>
            </a:r>
            <a:r>
              <a:rPr lang="en-US" dirty="0">
                <a:solidFill>
                  <a:schemeClr val="tx1"/>
                </a:solidFill>
              </a:rPr>
              <a:t> = new Circle();</a:t>
            </a:r>
          </a:p>
          <a:p>
            <a:r>
              <a:rPr lang="en-US" dirty="0">
                <a:solidFill>
                  <a:schemeClr val="tx1"/>
                </a:solidFill>
              </a:rPr>
              <a:t>    </a:t>
            </a:r>
            <a:r>
              <a:rPr lang="en-US" dirty="0" err="1">
                <a:solidFill>
                  <a:schemeClr val="tx1"/>
                </a:solidFill>
              </a:rPr>
              <a:t>myCircle.draw</a:t>
            </a:r>
            <a:r>
              <a:rPr lang="en-US"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If we do not want the application class to be tied specifically to these objects, we want to use polymorphism. </a:t>
            </a:r>
          </a:p>
          <a:p>
            <a:pPr marL="342900" indent="-342900" algn="l">
              <a:buClr>
                <a:srgbClr val="0070C0"/>
              </a:buClr>
              <a:buSzPct val="80000"/>
              <a:buFont typeface="Wingdings" pitchFamily="2" charset="2"/>
              <a:buChar char="u"/>
            </a:pPr>
            <a:r>
              <a:rPr lang="en-US" altLang="zh-TW" sz="1800" dirty="0">
                <a:solidFill>
                  <a:schemeClr val="tx1"/>
                </a:solidFill>
              </a:rPr>
              <a:t>Now, how do I do polymorphism here?</a:t>
            </a:r>
          </a:p>
          <a:p>
            <a:pPr marL="342900" indent="-342900" algn="l">
              <a:buClr>
                <a:srgbClr val="0070C0"/>
              </a:buClr>
              <a:buSzPct val="80000"/>
              <a:buFont typeface="Wingdings" pitchFamily="2" charset="2"/>
              <a:buChar char="u"/>
            </a:pPr>
            <a:r>
              <a:rPr lang="en-US" altLang="zh-TW" sz="1800" dirty="0">
                <a:solidFill>
                  <a:schemeClr val="tx1"/>
                </a:solidFill>
              </a:rPr>
              <a:t>The whole idea of doing polymorphism is having some kind of </a:t>
            </a:r>
            <a:r>
              <a:rPr lang="en-US" altLang="zh-TW" sz="1800" b="1" dirty="0">
                <a:solidFill>
                  <a:schemeClr val="tx1"/>
                </a:solidFill>
              </a:rPr>
              <a:t>an interface class for a parent class </a:t>
            </a:r>
            <a:r>
              <a:rPr lang="en-US" altLang="zh-TW" sz="1800" dirty="0">
                <a:solidFill>
                  <a:schemeClr val="tx1"/>
                </a:solidFill>
              </a:rPr>
              <a:t>and I use the parent class in order to execute the methods of the class. And then, at the run-time, I supply different children of the method in class and the methods of the child gets executed.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03044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293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modify the code in the implement of polymorphism?</a:t>
            </a:r>
          </a:p>
          <a:p>
            <a:pPr marL="342900" indent="-342900" algn="l">
              <a:buClr>
                <a:srgbClr val="0070C0"/>
              </a:buClr>
              <a:buSzPct val="80000"/>
              <a:buFont typeface="Wingdings" pitchFamily="2" charset="2"/>
              <a:buChar char="u"/>
            </a:pPr>
            <a:r>
              <a:rPr lang="en-US" altLang="zh-TW" sz="1800" dirty="0">
                <a:solidFill>
                  <a:schemeClr val="tx1"/>
                </a:solidFill>
              </a:rPr>
              <a:t>Add a interface Shape class as the parent class.</a:t>
            </a:r>
          </a:p>
          <a:p>
            <a:pPr marL="342900" indent="-342900" algn="l">
              <a:buClr>
                <a:srgbClr val="0070C0"/>
              </a:buClr>
              <a:buSzPct val="80000"/>
              <a:buFont typeface="Wingdings" pitchFamily="2" charset="2"/>
              <a:buChar char="u"/>
            </a:pPr>
            <a:r>
              <a:rPr lang="en-US" altLang="zh-TW" sz="1800" dirty="0">
                <a:solidFill>
                  <a:schemeClr val="tx1"/>
                </a:solidFill>
              </a:rPr>
              <a:t>Make both Circle class and Triangle class inherit from parent Shape class. </a:t>
            </a:r>
          </a:p>
          <a:p>
            <a:pPr marL="342900" indent="-342900" algn="l">
              <a:buClr>
                <a:srgbClr val="0070C0"/>
              </a:buClr>
              <a:buSzPct val="80000"/>
              <a:buFont typeface="Wingdings" pitchFamily="2" charset="2"/>
              <a:buChar char="u"/>
            </a:pPr>
            <a:r>
              <a:rPr lang="en-US" altLang="zh-TW" sz="1800" dirty="0">
                <a:solidFill>
                  <a:schemeClr val="tx1"/>
                </a:solidFill>
              </a:rPr>
              <a:t>Both the Circle and Triangle method draw() will overwrite the parent Shape draw () method. </a:t>
            </a:r>
          </a:p>
          <a:p>
            <a:pPr marL="342900" indent="-342900" algn="l">
              <a:buClr>
                <a:srgbClr val="0070C0"/>
              </a:buClr>
              <a:buSzPct val="80000"/>
              <a:buFont typeface="Wingdings" pitchFamily="2" charset="2"/>
              <a:buChar char="u"/>
            </a:pPr>
            <a:r>
              <a:rPr lang="en-US" altLang="zh-TW" sz="1800" dirty="0">
                <a:solidFill>
                  <a:schemeClr val="tx1"/>
                </a:solidFill>
              </a:rPr>
              <a:t>The child Circle draw() code will overwrite the parent Shape draw(). </a:t>
            </a:r>
          </a:p>
          <a:p>
            <a:pPr marL="342900" indent="-342900" algn="l">
              <a:buClr>
                <a:srgbClr val="0070C0"/>
              </a:buClr>
              <a:buSzPct val="80000"/>
              <a:buFont typeface="Wingdings" pitchFamily="2" charset="2"/>
              <a:buChar char="u"/>
            </a:pPr>
            <a:r>
              <a:rPr lang="en-US" altLang="zh-TW" sz="1800" dirty="0">
                <a:solidFill>
                  <a:schemeClr val="tx1"/>
                </a:solidFill>
              </a:rPr>
              <a:t>The child Triangle draw() will overwrite the Parent Shape draw().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5B1FD6AA-B310-46BD-B2E4-7F6A05AC30C3}"/>
              </a:ext>
            </a:extLst>
          </p:cNvPr>
          <p:cNvSpPr/>
          <p:nvPr/>
        </p:nvSpPr>
        <p:spPr>
          <a:xfrm>
            <a:off x="1336391" y="4983510"/>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Circle</a:t>
            </a:r>
          </a:p>
          <a:p>
            <a:pPr algn="ctr"/>
            <a:r>
              <a:rPr lang="en-US" dirty="0">
                <a:solidFill>
                  <a:schemeClr val="tx1"/>
                </a:solidFill>
              </a:rPr>
              <a:t>draw()</a:t>
            </a:r>
          </a:p>
        </p:txBody>
      </p:sp>
      <p:sp>
        <p:nvSpPr>
          <p:cNvPr id="8" name="Rectangle 7">
            <a:extLst>
              <a:ext uri="{FF2B5EF4-FFF2-40B4-BE49-F238E27FC236}">
                <a16:creationId xmlns:a16="http://schemas.microsoft.com/office/drawing/2014/main" id="{BAB8D751-838D-4AFE-8A88-E1823578E8CA}"/>
              </a:ext>
            </a:extLst>
          </p:cNvPr>
          <p:cNvSpPr/>
          <p:nvPr/>
        </p:nvSpPr>
        <p:spPr>
          <a:xfrm>
            <a:off x="3087289" y="4960691"/>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
        <p:nvSpPr>
          <p:cNvPr id="10" name="Rectangle 9">
            <a:extLst>
              <a:ext uri="{FF2B5EF4-FFF2-40B4-BE49-F238E27FC236}">
                <a16:creationId xmlns:a16="http://schemas.microsoft.com/office/drawing/2014/main" id="{9A1D2C51-4525-42C0-A5BB-4D6571D4D521}"/>
              </a:ext>
            </a:extLst>
          </p:cNvPr>
          <p:cNvSpPr/>
          <p:nvPr/>
        </p:nvSpPr>
        <p:spPr>
          <a:xfrm>
            <a:off x="2295201" y="3733296"/>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Shape</a:t>
            </a:r>
          </a:p>
          <a:p>
            <a:pPr algn="ctr"/>
            <a:r>
              <a:rPr lang="en-US" dirty="0">
                <a:solidFill>
                  <a:schemeClr val="tx1"/>
                </a:solidFill>
              </a:rPr>
              <a:t>draw()</a:t>
            </a:r>
          </a:p>
        </p:txBody>
      </p:sp>
      <p:sp>
        <p:nvSpPr>
          <p:cNvPr id="11" name="Rectangle 10">
            <a:extLst>
              <a:ext uri="{FF2B5EF4-FFF2-40B4-BE49-F238E27FC236}">
                <a16:creationId xmlns:a16="http://schemas.microsoft.com/office/drawing/2014/main" id="{65C8889F-4987-4D29-8AEF-4EDB6770140F}"/>
              </a:ext>
            </a:extLst>
          </p:cNvPr>
          <p:cNvSpPr/>
          <p:nvPr/>
        </p:nvSpPr>
        <p:spPr>
          <a:xfrm>
            <a:off x="4860032" y="3802730"/>
            <a:ext cx="2628389" cy="458746"/>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Add Shape parent class</a:t>
            </a:r>
          </a:p>
        </p:txBody>
      </p:sp>
      <p:cxnSp>
        <p:nvCxnSpPr>
          <p:cNvPr id="13" name="Straight Arrow Connector 12">
            <a:extLst>
              <a:ext uri="{FF2B5EF4-FFF2-40B4-BE49-F238E27FC236}">
                <a16:creationId xmlns:a16="http://schemas.microsoft.com/office/drawing/2014/main" id="{9A9E1566-2332-4254-BDAA-BB566BD926DF}"/>
              </a:ext>
            </a:extLst>
          </p:cNvPr>
          <p:cNvCxnSpPr>
            <a:stCxn id="8" idx="0"/>
            <a:endCxn id="10" idx="2"/>
          </p:cNvCxnSpPr>
          <p:nvPr/>
        </p:nvCxnSpPr>
        <p:spPr>
          <a:xfrm flipH="1" flipV="1">
            <a:off x="3087289" y="4453376"/>
            <a:ext cx="792088" cy="5073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E138496-DF40-4E0A-8FDD-88F11AA85372}"/>
              </a:ext>
            </a:extLst>
          </p:cNvPr>
          <p:cNvCxnSpPr>
            <a:stCxn id="7" idx="0"/>
            <a:endCxn id="10" idx="2"/>
          </p:cNvCxnSpPr>
          <p:nvPr/>
        </p:nvCxnSpPr>
        <p:spPr>
          <a:xfrm flipV="1">
            <a:off x="2128479" y="4453376"/>
            <a:ext cx="958810" cy="5301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9CCFA8D-22DB-4C2E-B40B-C657E30A4C8E}"/>
              </a:ext>
            </a:extLst>
          </p:cNvPr>
          <p:cNvSpPr/>
          <p:nvPr/>
        </p:nvSpPr>
        <p:spPr>
          <a:xfrm>
            <a:off x="4936395" y="4978700"/>
            <a:ext cx="3019981" cy="82656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Make Child Circle class and Triangle class inherit from  Shape parent class</a:t>
            </a:r>
          </a:p>
        </p:txBody>
      </p:sp>
    </p:spTree>
    <p:extLst>
      <p:ext uri="{BB962C8B-B14F-4D97-AF65-F5344CB8AC3E}">
        <p14:creationId xmlns:p14="http://schemas.microsoft.com/office/powerpoint/2010/main" val="155705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9442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Now, we make the Application class. Instead of creating object </a:t>
            </a:r>
            <a:r>
              <a:rPr lang="en-US" altLang="zh-TW" sz="1800" dirty="0" err="1">
                <a:solidFill>
                  <a:schemeClr val="tx1"/>
                </a:solidFill>
              </a:rPr>
              <a:t>myTriangle</a:t>
            </a:r>
            <a:r>
              <a:rPr lang="en-US" altLang="zh-TW" sz="1800" dirty="0">
                <a:solidFill>
                  <a:schemeClr val="tx1"/>
                </a:solidFill>
              </a:rPr>
              <a:t>, we use parent interface to create the reference shape.</a:t>
            </a:r>
          </a:p>
          <a:p>
            <a:pPr marL="342900" indent="-342900" algn="l">
              <a:buClr>
                <a:srgbClr val="0070C0"/>
              </a:buClr>
              <a:buSzPct val="80000"/>
              <a:buFont typeface="Wingdings" pitchFamily="2" charset="2"/>
              <a:buChar char="u"/>
            </a:pPr>
            <a:r>
              <a:rPr lang="en-US" altLang="zh-TW" sz="1800" dirty="0">
                <a:solidFill>
                  <a:schemeClr val="tx1"/>
                </a:solidFill>
              </a:rPr>
              <a:t>We put the Triangle object into the parent Shape reference box.</a:t>
            </a:r>
          </a:p>
          <a:p>
            <a:pPr marL="342900" indent="-342900" algn="l">
              <a:buClr>
                <a:srgbClr val="0070C0"/>
              </a:buClr>
              <a:buSzPct val="80000"/>
              <a:buFont typeface="Wingdings" pitchFamily="2" charset="2"/>
              <a:buChar char="u"/>
            </a:pPr>
            <a:r>
              <a:rPr lang="en-US" altLang="zh-TW" sz="1800" dirty="0">
                <a:solidFill>
                  <a:schemeClr val="tx1"/>
                </a:solidFill>
              </a:rPr>
              <a:t>Similarly, we put the Circle object into the parent interface Shape reference box.</a:t>
            </a:r>
          </a:p>
          <a:p>
            <a:pPr marL="342900" indent="-342900" algn="l">
              <a:buClr>
                <a:srgbClr val="0070C0"/>
              </a:buClr>
              <a:buSzPct val="80000"/>
              <a:buFont typeface="Wingdings" pitchFamily="2" charset="2"/>
              <a:buChar char="u"/>
            </a:pPr>
            <a:r>
              <a:rPr lang="en-US" altLang="zh-TW" sz="1800" dirty="0">
                <a:solidFill>
                  <a:schemeClr val="tx1"/>
                </a:solidFill>
              </a:rPr>
              <a:t>Now, if the shape is Triangle object, it will draw triangle. If the shape is Circle object, it will draw the circle.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5B1FD6AA-B310-46BD-B2E4-7F6A05AC30C3}"/>
              </a:ext>
            </a:extLst>
          </p:cNvPr>
          <p:cNvSpPr/>
          <p:nvPr/>
        </p:nvSpPr>
        <p:spPr>
          <a:xfrm>
            <a:off x="542164" y="4797704"/>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Circle</a:t>
            </a:r>
          </a:p>
          <a:p>
            <a:pPr algn="ctr"/>
            <a:r>
              <a:rPr lang="en-US" dirty="0">
                <a:solidFill>
                  <a:schemeClr val="tx1"/>
                </a:solidFill>
              </a:rPr>
              <a:t>draw()</a:t>
            </a:r>
          </a:p>
        </p:txBody>
      </p:sp>
      <p:sp>
        <p:nvSpPr>
          <p:cNvPr id="8" name="Rectangle 7">
            <a:extLst>
              <a:ext uri="{FF2B5EF4-FFF2-40B4-BE49-F238E27FC236}">
                <a16:creationId xmlns:a16="http://schemas.microsoft.com/office/drawing/2014/main" id="{BAB8D751-838D-4AFE-8A88-E1823578E8CA}"/>
              </a:ext>
            </a:extLst>
          </p:cNvPr>
          <p:cNvSpPr/>
          <p:nvPr/>
        </p:nvSpPr>
        <p:spPr>
          <a:xfrm>
            <a:off x="2293062" y="4774885"/>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
        <p:nvSpPr>
          <p:cNvPr id="9" name="Rectangle 8">
            <a:extLst>
              <a:ext uri="{FF2B5EF4-FFF2-40B4-BE49-F238E27FC236}">
                <a16:creationId xmlns:a16="http://schemas.microsoft.com/office/drawing/2014/main" id="{6C5FFCC4-247E-4A18-8B96-30633D7ED279}"/>
              </a:ext>
            </a:extLst>
          </p:cNvPr>
          <p:cNvSpPr/>
          <p:nvPr/>
        </p:nvSpPr>
        <p:spPr>
          <a:xfrm>
            <a:off x="4355976" y="3645025"/>
            <a:ext cx="4032448" cy="177522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Application class</a:t>
            </a:r>
          </a:p>
          <a:p>
            <a:r>
              <a:rPr lang="en-US" dirty="0">
                <a:solidFill>
                  <a:schemeClr val="tx1"/>
                </a:solidFill>
              </a:rPr>
              <a:t>    Shape </a:t>
            </a:r>
            <a:r>
              <a:rPr lang="en-US" dirty="0" err="1">
                <a:solidFill>
                  <a:schemeClr val="tx1"/>
                </a:solidFill>
              </a:rPr>
              <a:t>shape</a:t>
            </a:r>
            <a:r>
              <a:rPr lang="en-US" dirty="0">
                <a:solidFill>
                  <a:schemeClr val="tx1"/>
                </a:solidFill>
              </a:rPr>
              <a:t> = new Triangle();</a:t>
            </a:r>
          </a:p>
          <a:p>
            <a:r>
              <a:rPr lang="en-US" dirty="0">
                <a:solidFill>
                  <a:schemeClr val="tx1"/>
                </a:solidFill>
              </a:rPr>
              <a:t>    </a:t>
            </a:r>
            <a:r>
              <a:rPr lang="en-US" dirty="0" err="1">
                <a:solidFill>
                  <a:schemeClr val="tx1"/>
                </a:solidFill>
              </a:rPr>
              <a:t>shape.draw</a:t>
            </a:r>
            <a:r>
              <a:rPr lang="en-US" dirty="0">
                <a:solidFill>
                  <a:schemeClr val="tx1"/>
                </a:solidFill>
              </a:rPr>
              <a:t>();</a:t>
            </a:r>
          </a:p>
          <a:p>
            <a:r>
              <a:rPr lang="en-US" dirty="0">
                <a:solidFill>
                  <a:schemeClr val="tx1"/>
                </a:solidFill>
              </a:rPr>
              <a:t>   </a:t>
            </a:r>
          </a:p>
          <a:p>
            <a:r>
              <a:rPr lang="en-US" dirty="0">
                <a:solidFill>
                  <a:schemeClr val="tx1"/>
                </a:solidFill>
              </a:rPr>
              <a:t>    Shape </a:t>
            </a:r>
            <a:r>
              <a:rPr lang="en-US" dirty="0" err="1">
                <a:solidFill>
                  <a:schemeClr val="tx1"/>
                </a:solidFill>
              </a:rPr>
              <a:t>shape</a:t>
            </a:r>
            <a:r>
              <a:rPr lang="en-US" dirty="0">
                <a:solidFill>
                  <a:schemeClr val="tx1"/>
                </a:solidFill>
              </a:rPr>
              <a:t> = new Circle();</a:t>
            </a:r>
          </a:p>
          <a:p>
            <a:r>
              <a:rPr lang="en-US" dirty="0">
                <a:solidFill>
                  <a:schemeClr val="tx1"/>
                </a:solidFill>
              </a:rPr>
              <a:t>    </a:t>
            </a:r>
            <a:r>
              <a:rPr lang="en-US" dirty="0" err="1">
                <a:solidFill>
                  <a:schemeClr val="tx1"/>
                </a:solidFill>
              </a:rPr>
              <a:t>shape.draw</a:t>
            </a:r>
            <a:r>
              <a:rPr lang="en-US" dirty="0">
                <a:solidFill>
                  <a:schemeClr val="tx1"/>
                </a:solidFill>
              </a:rPr>
              <a:t>();</a:t>
            </a:r>
          </a:p>
        </p:txBody>
      </p:sp>
      <p:sp>
        <p:nvSpPr>
          <p:cNvPr id="10" name="Rectangle 9">
            <a:extLst>
              <a:ext uri="{FF2B5EF4-FFF2-40B4-BE49-F238E27FC236}">
                <a16:creationId xmlns:a16="http://schemas.microsoft.com/office/drawing/2014/main" id="{9A1D2C51-4525-42C0-A5BB-4D6571D4D521}"/>
              </a:ext>
            </a:extLst>
          </p:cNvPr>
          <p:cNvSpPr/>
          <p:nvPr/>
        </p:nvSpPr>
        <p:spPr>
          <a:xfrm>
            <a:off x="1500974" y="3547490"/>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Shape</a:t>
            </a:r>
          </a:p>
          <a:p>
            <a:pPr algn="ctr"/>
            <a:r>
              <a:rPr lang="en-US" dirty="0">
                <a:solidFill>
                  <a:schemeClr val="tx1"/>
                </a:solidFill>
              </a:rPr>
              <a:t>draw()</a:t>
            </a:r>
          </a:p>
        </p:txBody>
      </p:sp>
      <p:cxnSp>
        <p:nvCxnSpPr>
          <p:cNvPr id="13" name="Straight Arrow Connector 12">
            <a:extLst>
              <a:ext uri="{FF2B5EF4-FFF2-40B4-BE49-F238E27FC236}">
                <a16:creationId xmlns:a16="http://schemas.microsoft.com/office/drawing/2014/main" id="{9A9E1566-2332-4254-BDAA-BB566BD926DF}"/>
              </a:ext>
            </a:extLst>
          </p:cNvPr>
          <p:cNvCxnSpPr>
            <a:stCxn id="8" idx="0"/>
            <a:endCxn id="10" idx="2"/>
          </p:cNvCxnSpPr>
          <p:nvPr/>
        </p:nvCxnSpPr>
        <p:spPr>
          <a:xfrm flipH="1" flipV="1">
            <a:off x="2293062" y="4267570"/>
            <a:ext cx="792088" cy="5073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E138496-DF40-4E0A-8FDD-88F11AA85372}"/>
              </a:ext>
            </a:extLst>
          </p:cNvPr>
          <p:cNvCxnSpPr>
            <a:stCxn id="7" idx="0"/>
            <a:endCxn id="10" idx="2"/>
          </p:cNvCxnSpPr>
          <p:nvPr/>
        </p:nvCxnSpPr>
        <p:spPr>
          <a:xfrm flipV="1">
            <a:off x="1334252" y="4267570"/>
            <a:ext cx="958810" cy="5301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09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8189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use the polymorphism reference/handle concept, instead of calling the method itself. The parent class can be an abstract class or can be an interface.</a:t>
            </a:r>
          </a:p>
          <a:p>
            <a:pPr marL="342900" indent="-342900" algn="l">
              <a:buClr>
                <a:srgbClr val="0070C0"/>
              </a:buClr>
              <a:buSzPct val="80000"/>
              <a:buFont typeface="Wingdings" pitchFamily="2" charset="2"/>
              <a:buChar char="u"/>
            </a:pPr>
            <a:r>
              <a:rPr lang="en-US" altLang="zh-TW" sz="1800" dirty="0">
                <a:solidFill>
                  <a:schemeClr val="tx1"/>
                </a:solidFill>
              </a:rPr>
              <a:t>The whole idea is that I do not know which object the parent is reference to for a particular shape to draw.</a:t>
            </a:r>
          </a:p>
          <a:p>
            <a:pPr marL="342900" indent="-342900" algn="l">
              <a:buClr>
                <a:srgbClr val="0070C0"/>
              </a:buClr>
              <a:buSzPct val="80000"/>
              <a:buFont typeface="Wingdings" pitchFamily="2" charset="2"/>
              <a:buChar char="u"/>
            </a:pPr>
            <a:r>
              <a:rPr lang="en-US" altLang="zh-TW" sz="1800" dirty="0">
                <a:solidFill>
                  <a:schemeClr val="tx1"/>
                </a:solidFill>
              </a:rPr>
              <a:t>This is very simple of polymorphism. It is not really a polymorphism because we still tying the code to a triangle or a circle. We still instantiating a circle and triangle object inside the application class. </a:t>
            </a:r>
          </a:p>
          <a:p>
            <a:pPr marL="342900" indent="-342900" algn="l">
              <a:buClr>
                <a:srgbClr val="0070C0"/>
              </a:buClr>
              <a:buSzPct val="80000"/>
              <a:buFont typeface="Wingdings" pitchFamily="2" charset="2"/>
              <a:buChar char="u"/>
            </a:pPr>
            <a:r>
              <a:rPr lang="en-US" altLang="zh-TW" sz="1800" dirty="0">
                <a:solidFill>
                  <a:schemeClr val="tx1"/>
                </a:solidFill>
              </a:rPr>
              <a:t>The application class is really know the circle or triangle since they are hard coded inside the application class.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71156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839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need to do a step further.</a:t>
            </a:r>
          </a:p>
          <a:p>
            <a:pPr marL="342900" indent="-342900" algn="l">
              <a:buClr>
                <a:srgbClr val="0070C0"/>
              </a:buClr>
              <a:buSzPct val="80000"/>
              <a:buFont typeface="Wingdings" pitchFamily="2" charset="2"/>
              <a:buChar char="u"/>
            </a:pPr>
            <a:r>
              <a:rPr lang="en-US" altLang="zh-TW" sz="1800" dirty="0">
                <a:solidFill>
                  <a:schemeClr val="tx1"/>
                </a:solidFill>
              </a:rPr>
              <a:t>What do we need to do in the next?</a:t>
            </a:r>
          </a:p>
          <a:p>
            <a:pPr marL="342900" indent="-342900" algn="l">
              <a:buClr>
                <a:srgbClr val="0070C0"/>
              </a:buClr>
              <a:buSzPct val="80000"/>
              <a:buFont typeface="Wingdings" pitchFamily="2" charset="2"/>
              <a:buChar char="u"/>
            </a:pPr>
            <a:r>
              <a:rPr lang="en-US" altLang="zh-TW" sz="1800" dirty="0">
                <a:solidFill>
                  <a:schemeClr val="tx1"/>
                </a:solidFill>
              </a:rPr>
              <a:t>In stead of hard coded, we need a method called “</a:t>
            </a:r>
            <a:r>
              <a:rPr lang="en-US" altLang="zh-TW" sz="1800" dirty="0" err="1">
                <a:solidFill>
                  <a:schemeClr val="tx1"/>
                </a:solidFill>
              </a:rPr>
              <a:t>myDrawMthod</a:t>
            </a:r>
            <a:r>
              <a:rPr lang="en-US" altLang="zh-TW" sz="1800" dirty="0">
                <a:solidFill>
                  <a:schemeClr val="tx1"/>
                </a:solidFill>
              </a:rPr>
              <a:t> (Shape shape)”.</a:t>
            </a:r>
          </a:p>
          <a:p>
            <a:pPr marL="342900" indent="-342900" algn="l">
              <a:buClr>
                <a:srgbClr val="0070C0"/>
              </a:buClr>
              <a:buSzPct val="80000"/>
              <a:buFont typeface="Wingdings" pitchFamily="2" charset="2"/>
              <a:buChar char="u"/>
            </a:pPr>
            <a:r>
              <a:rPr lang="en-US" altLang="zh-TW" sz="1800" dirty="0">
                <a:solidFill>
                  <a:schemeClr val="tx1"/>
                </a:solidFill>
              </a:rPr>
              <a:t>This “shape” can be a circle or can be a triangle. All this method does is call </a:t>
            </a:r>
            <a:r>
              <a:rPr lang="en-US" altLang="zh-TW" sz="1800" dirty="0" err="1">
                <a:solidFill>
                  <a:schemeClr val="tx1"/>
                </a:solidFill>
              </a:rPr>
              <a:t>shape.draw</a:t>
            </a:r>
            <a:r>
              <a:rPr lang="en-US" altLang="zh-TW" sz="1800" dirty="0">
                <a:solidFill>
                  <a:schemeClr val="tx1"/>
                </a:solidFill>
              </a:rPr>
              <a:t>(). We remove the dependency of circle and triangle but still somebody has to pass this object to the </a:t>
            </a:r>
            <a:r>
              <a:rPr lang="en-US" altLang="zh-TW" sz="1800" dirty="0" err="1">
                <a:solidFill>
                  <a:schemeClr val="tx1"/>
                </a:solidFill>
              </a:rPr>
              <a:t>myDrawMethod</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5B1FD6AA-B310-46BD-B2E4-7F6A05AC30C3}"/>
              </a:ext>
            </a:extLst>
          </p:cNvPr>
          <p:cNvSpPr/>
          <p:nvPr/>
        </p:nvSpPr>
        <p:spPr>
          <a:xfrm>
            <a:off x="384586" y="4798252"/>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Circle</a:t>
            </a:r>
          </a:p>
          <a:p>
            <a:pPr algn="ctr"/>
            <a:r>
              <a:rPr lang="en-US" dirty="0">
                <a:solidFill>
                  <a:schemeClr val="tx1"/>
                </a:solidFill>
              </a:rPr>
              <a:t>draw()</a:t>
            </a:r>
          </a:p>
        </p:txBody>
      </p:sp>
      <p:sp>
        <p:nvSpPr>
          <p:cNvPr id="8" name="Rectangle 7">
            <a:extLst>
              <a:ext uri="{FF2B5EF4-FFF2-40B4-BE49-F238E27FC236}">
                <a16:creationId xmlns:a16="http://schemas.microsoft.com/office/drawing/2014/main" id="{BAB8D751-838D-4AFE-8A88-E1823578E8CA}"/>
              </a:ext>
            </a:extLst>
          </p:cNvPr>
          <p:cNvSpPr/>
          <p:nvPr/>
        </p:nvSpPr>
        <p:spPr>
          <a:xfrm>
            <a:off x="2135484" y="4775433"/>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
        <p:nvSpPr>
          <p:cNvPr id="9" name="Rectangle 8">
            <a:extLst>
              <a:ext uri="{FF2B5EF4-FFF2-40B4-BE49-F238E27FC236}">
                <a16:creationId xmlns:a16="http://schemas.microsoft.com/office/drawing/2014/main" id="{6C5FFCC4-247E-4A18-8B96-30633D7ED279}"/>
              </a:ext>
            </a:extLst>
          </p:cNvPr>
          <p:cNvSpPr/>
          <p:nvPr/>
        </p:nvSpPr>
        <p:spPr>
          <a:xfrm>
            <a:off x="4040302" y="3634163"/>
            <a:ext cx="4680520" cy="130700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Application class</a:t>
            </a:r>
          </a:p>
          <a:p>
            <a:r>
              <a:rPr lang="en-US" dirty="0">
                <a:solidFill>
                  <a:schemeClr val="tx1"/>
                </a:solidFill>
              </a:rPr>
              <a:t>    public void </a:t>
            </a:r>
            <a:r>
              <a:rPr lang="en-US" dirty="0" err="1">
                <a:solidFill>
                  <a:schemeClr val="tx1"/>
                </a:solidFill>
              </a:rPr>
              <a:t>myDrawMethod</a:t>
            </a:r>
            <a:r>
              <a:rPr lang="en-US" dirty="0">
                <a:solidFill>
                  <a:schemeClr val="tx1"/>
                </a:solidFill>
              </a:rPr>
              <a:t> (Shape shape) {</a:t>
            </a:r>
          </a:p>
          <a:p>
            <a:r>
              <a:rPr lang="en-US" dirty="0">
                <a:solidFill>
                  <a:schemeClr val="tx1"/>
                </a:solidFill>
              </a:rPr>
              <a:t>        </a:t>
            </a:r>
            <a:r>
              <a:rPr lang="en-US" dirty="0" err="1">
                <a:solidFill>
                  <a:schemeClr val="tx1"/>
                </a:solidFill>
              </a:rPr>
              <a:t>shape.draw</a:t>
            </a:r>
            <a:r>
              <a:rPr lang="en-US" dirty="0">
                <a:solidFill>
                  <a:schemeClr val="tx1"/>
                </a:solidFill>
              </a:rPr>
              <a:t>();</a:t>
            </a:r>
          </a:p>
          <a:p>
            <a:r>
              <a:rPr lang="en-US" dirty="0">
                <a:solidFill>
                  <a:schemeClr val="tx1"/>
                </a:solidFill>
              </a:rPr>
              <a:t>    }</a:t>
            </a:r>
          </a:p>
        </p:txBody>
      </p:sp>
      <p:sp>
        <p:nvSpPr>
          <p:cNvPr id="10" name="Rectangle 9">
            <a:extLst>
              <a:ext uri="{FF2B5EF4-FFF2-40B4-BE49-F238E27FC236}">
                <a16:creationId xmlns:a16="http://schemas.microsoft.com/office/drawing/2014/main" id="{9A1D2C51-4525-42C0-A5BB-4D6571D4D521}"/>
              </a:ext>
            </a:extLst>
          </p:cNvPr>
          <p:cNvSpPr/>
          <p:nvPr/>
        </p:nvSpPr>
        <p:spPr>
          <a:xfrm>
            <a:off x="1343396" y="3548038"/>
            <a:ext cx="1584176" cy="72008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Shape</a:t>
            </a:r>
          </a:p>
          <a:p>
            <a:pPr algn="ctr"/>
            <a:r>
              <a:rPr lang="en-US" dirty="0">
                <a:solidFill>
                  <a:schemeClr val="tx1"/>
                </a:solidFill>
              </a:rPr>
              <a:t>draw()</a:t>
            </a:r>
          </a:p>
        </p:txBody>
      </p:sp>
      <p:cxnSp>
        <p:nvCxnSpPr>
          <p:cNvPr id="13" name="Straight Arrow Connector 12">
            <a:extLst>
              <a:ext uri="{FF2B5EF4-FFF2-40B4-BE49-F238E27FC236}">
                <a16:creationId xmlns:a16="http://schemas.microsoft.com/office/drawing/2014/main" id="{9A9E1566-2332-4254-BDAA-BB566BD926DF}"/>
              </a:ext>
            </a:extLst>
          </p:cNvPr>
          <p:cNvCxnSpPr>
            <a:stCxn id="8" idx="0"/>
            <a:endCxn id="10" idx="2"/>
          </p:cNvCxnSpPr>
          <p:nvPr/>
        </p:nvCxnSpPr>
        <p:spPr>
          <a:xfrm flipH="1" flipV="1">
            <a:off x="2135484" y="4268118"/>
            <a:ext cx="792088" cy="5073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E138496-DF40-4E0A-8FDD-88F11AA85372}"/>
              </a:ext>
            </a:extLst>
          </p:cNvPr>
          <p:cNvCxnSpPr>
            <a:stCxn id="7" idx="0"/>
            <a:endCxn id="10" idx="2"/>
          </p:cNvCxnSpPr>
          <p:nvPr/>
        </p:nvCxnSpPr>
        <p:spPr>
          <a:xfrm flipV="1">
            <a:off x="1176674" y="4268118"/>
            <a:ext cx="958810" cy="5301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07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Dependency Injection</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6816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We need another piece of code which has:</a:t>
            </a:r>
          </a:p>
          <a:p>
            <a:pPr marL="342900" indent="-342900" algn="l">
              <a:buClr>
                <a:srgbClr val="0070C0"/>
              </a:buClr>
              <a:buSzPct val="80000"/>
              <a:buFont typeface="Wingdings" pitchFamily="2" charset="2"/>
              <a:buChar char="u"/>
            </a:pPr>
            <a:r>
              <a:rPr lang="en-US" altLang="zh-TW" sz="1800" dirty="0">
                <a:solidFill>
                  <a:schemeClr val="tx1"/>
                </a:solidFill>
              </a:rPr>
              <a:t>Somebody has to do the initialization of the Shape </a:t>
            </a:r>
            <a:r>
              <a:rPr lang="en-US" altLang="zh-TW" sz="1800" dirty="0" err="1">
                <a:solidFill>
                  <a:schemeClr val="tx1"/>
                </a:solidFill>
              </a:rPr>
              <a:t>shape</a:t>
            </a:r>
            <a:r>
              <a:rPr lang="en-US" altLang="zh-TW" sz="1800" dirty="0">
                <a:solidFill>
                  <a:schemeClr val="tx1"/>
                </a:solidFill>
              </a:rPr>
              <a:t> = new Triangle(); and pass into </a:t>
            </a:r>
            <a:r>
              <a:rPr lang="en-US" altLang="zh-TW" sz="1800" dirty="0" err="1">
                <a:solidFill>
                  <a:schemeClr val="tx1"/>
                </a:solidFill>
              </a:rPr>
              <a:t>myDrawMethod</a:t>
            </a:r>
            <a:r>
              <a:rPr lang="en-US" altLang="zh-TW" sz="1800" dirty="0">
                <a:solidFill>
                  <a:schemeClr val="tx1"/>
                </a:solidFill>
              </a:rPr>
              <a:t> (shape);</a:t>
            </a:r>
          </a:p>
          <a:p>
            <a:pPr marL="342900" indent="-342900" algn="l">
              <a:buClr>
                <a:srgbClr val="0070C0"/>
              </a:buClr>
              <a:buSzPct val="80000"/>
              <a:buFont typeface="Wingdings" pitchFamily="2" charset="2"/>
              <a:buChar char="u"/>
            </a:pPr>
            <a:r>
              <a:rPr lang="en-US" altLang="zh-TW" sz="1800" dirty="0">
                <a:solidFill>
                  <a:schemeClr val="tx1"/>
                </a:solidFill>
              </a:rPr>
              <a:t>Now, the Triangle object is inside the Application class.</a:t>
            </a:r>
          </a:p>
          <a:p>
            <a:pPr marL="342900" indent="-342900" algn="l">
              <a:buClr>
                <a:srgbClr val="0070C0"/>
              </a:buClr>
              <a:buSzPct val="80000"/>
              <a:buFont typeface="Wingdings" pitchFamily="2" charset="2"/>
              <a:buChar char="u"/>
            </a:pPr>
            <a:r>
              <a:rPr lang="en-US" altLang="zh-TW" sz="1800" dirty="0">
                <a:solidFill>
                  <a:schemeClr val="tx1"/>
                </a:solidFill>
              </a:rPr>
              <a:t>How do we setup the passing parameter?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https://www.youtube.com/watch?v=GB8k2-Egfv0&amp;list=PLGibysfsUS7NAbefiaj1V4LbX0glTftDI</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6C5FFCC4-247E-4A18-8B96-30633D7ED279}"/>
              </a:ext>
            </a:extLst>
          </p:cNvPr>
          <p:cNvSpPr/>
          <p:nvPr/>
        </p:nvSpPr>
        <p:spPr>
          <a:xfrm>
            <a:off x="3851920" y="3030413"/>
            <a:ext cx="4680520" cy="130700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Application class</a:t>
            </a:r>
          </a:p>
          <a:p>
            <a:r>
              <a:rPr lang="en-US" dirty="0">
                <a:solidFill>
                  <a:schemeClr val="tx1"/>
                </a:solidFill>
              </a:rPr>
              <a:t>    public void </a:t>
            </a:r>
            <a:r>
              <a:rPr lang="en-US" dirty="0" err="1">
                <a:solidFill>
                  <a:schemeClr val="tx1"/>
                </a:solidFill>
              </a:rPr>
              <a:t>myDrawMethod</a:t>
            </a:r>
            <a:r>
              <a:rPr lang="en-US" dirty="0">
                <a:solidFill>
                  <a:schemeClr val="tx1"/>
                </a:solidFill>
              </a:rPr>
              <a:t> (Shape shape) {</a:t>
            </a:r>
          </a:p>
          <a:p>
            <a:r>
              <a:rPr lang="en-US" dirty="0">
                <a:solidFill>
                  <a:schemeClr val="tx1"/>
                </a:solidFill>
              </a:rPr>
              <a:t>        </a:t>
            </a:r>
            <a:r>
              <a:rPr lang="en-US" dirty="0" err="1">
                <a:solidFill>
                  <a:schemeClr val="tx1"/>
                </a:solidFill>
              </a:rPr>
              <a:t>shape.draw</a:t>
            </a:r>
            <a:r>
              <a:rPr lang="en-US" dirty="0">
                <a:solidFill>
                  <a:schemeClr val="tx1"/>
                </a:solidFill>
              </a:rPr>
              <a:t>();</a:t>
            </a:r>
          </a:p>
          <a:p>
            <a:r>
              <a:rPr lang="en-US" dirty="0">
                <a:solidFill>
                  <a:schemeClr val="tx1"/>
                </a:solidFill>
              </a:rPr>
              <a:t>    }</a:t>
            </a:r>
          </a:p>
        </p:txBody>
      </p:sp>
      <p:sp>
        <p:nvSpPr>
          <p:cNvPr id="14" name="Rectangle 13">
            <a:extLst>
              <a:ext uri="{FF2B5EF4-FFF2-40B4-BE49-F238E27FC236}">
                <a16:creationId xmlns:a16="http://schemas.microsoft.com/office/drawing/2014/main" id="{D38A0609-0235-4DA2-8DE3-A8DFABB021E0}"/>
              </a:ext>
            </a:extLst>
          </p:cNvPr>
          <p:cNvSpPr/>
          <p:nvPr/>
        </p:nvSpPr>
        <p:spPr>
          <a:xfrm>
            <a:off x="3851920" y="4790608"/>
            <a:ext cx="4680520" cy="108445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Somewhere else in the class</a:t>
            </a:r>
          </a:p>
          <a:p>
            <a:r>
              <a:rPr lang="en-US" dirty="0">
                <a:solidFill>
                  <a:schemeClr val="tx1"/>
                </a:solidFill>
              </a:rPr>
              <a:t>    Shape </a:t>
            </a:r>
            <a:r>
              <a:rPr lang="en-US" dirty="0" err="1">
                <a:solidFill>
                  <a:schemeClr val="tx1"/>
                </a:solidFill>
              </a:rPr>
              <a:t>shape</a:t>
            </a:r>
            <a:r>
              <a:rPr lang="en-US" dirty="0">
                <a:solidFill>
                  <a:schemeClr val="tx1"/>
                </a:solidFill>
              </a:rPr>
              <a:t> = new Triangle();</a:t>
            </a:r>
          </a:p>
          <a:p>
            <a:r>
              <a:rPr lang="en-US" dirty="0">
                <a:solidFill>
                  <a:schemeClr val="tx1"/>
                </a:solidFill>
              </a:rPr>
              <a:t>    </a:t>
            </a:r>
            <a:r>
              <a:rPr lang="en-US" dirty="0" err="1">
                <a:solidFill>
                  <a:schemeClr val="tx1"/>
                </a:solidFill>
              </a:rPr>
              <a:t>myDrawMethod</a:t>
            </a:r>
            <a:r>
              <a:rPr lang="en-US" dirty="0">
                <a:solidFill>
                  <a:schemeClr val="tx1"/>
                </a:solidFill>
              </a:rPr>
              <a:t> (shape);</a:t>
            </a:r>
          </a:p>
        </p:txBody>
      </p:sp>
      <p:sp>
        <p:nvSpPr>
          <p:cNvPr id="16" name="Rectangle 15">
            <a:extLst>
              <a:ext uri="{FF2B5EF4-FFF2-40B4-BE49-F238E27FC236}">
                <a16:creationId xmlns:a16="http://schemas.microsoft.com/office/drawing/2014/main" id="{448FC900-1D1D-4500-8400-F8A1D89068B0}"/>
              </a:ext>
            </a:extLst>
          </p:cNvPr>
          <p:cNvSpPr/>
          <p:nvPr/>
        </p:nvSpPr>
        <p:spPr>
          <a:xfrm>
            <a:off x="755576" y="3057849"/>
            <a:ext cx="2693413" cy="12795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4F31AF1B-B328-4FD1-8CCB-BD0F474CC197}"/>
              </a:ext>
            </a:extLst>
          </p:cNvPr>
          <p:cNvSpPr/>
          <p:nvPr/>
        </p:nvSpPr>
        <p:spPr>
          <a:xfrm>
            <a:off x="784693" y="3142537"/>
            <a:ext cx="1800200" cy="320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Application class</a:t>
            </a:r>
            <a:endParaRPr lang="en-US" dirty="0">
              <a:solidFill>
                <a:schemeClr val="tx1"/>
              </a:solidFill>
            </a:endParaRPr>
          </a:p>
        </p:txBody>
      </p:sp>
      <p:sp>
        <p:nvSpPr>
          <p:cNvPr id="17" name="Rectangle 16">
            <a:extLst>
              <a:ext uri="{FF2B5EF4-FFF2-40B4-BE49-F238E27FC236}">
                <a16:creationId xmlns:a16="http://schemas.microsoft.com/office/drawing/2014/main" id="{918EB5DF-F5B6-4877-8C8E-D588FCCE8A34}"/>
              </a:ext>
            </a:extLst>
          </p:cNvPr>
          <p:cNvSpPr/>
          <p:nvPr/>
        </p:nvSpPr>
        <p:spPr>
          <a:xfrm>
            <a:off x="1437937" y="3536769"/>
            <a:ext cx="1470012" cy="60851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Triangle</a:t>
            </a:r>
          </a:p>
          <a:p>
            <a:pPr algn="ctr"/>
            <a:r>
              <a:rPr lang="en-US" dirty="0">
                <a:solidFill>
                  <a:schemeClr val="tx1"/>
                </a:solidFill>
              </a:rPr>
              <a:t>draw()</a:t>
            </a:r>
          </a:p>
        </p:txBody>
      </p:sp>
    </p:spTree>
    <p:extLst>
      <p:ext uri="{BB962C8B-B14F-4D97-AF65-F5344CB8AC3E}">
        <p14:creationId xmlns:p14="http://schemas.microsoft.com/office/powerpoint/2010/main" val="41874820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2050</Words>
  <Application>Microsoft Office PowerPoint</Application>
  <PresentationFormat>On-screen Show (4:3)</PresentationFormat>
  <Paragraphs>255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1 Dependency Injection</vt:lpstr>
      <vt:lpstr>1 Dependency Injection</vt:lpstr>
      <vt:lpstr>1 Dependency Injection</vt:lpstr>
      <vt:lpstr>1 Dependency Injection</vt:lpstr>
      <vt:lpstr>1 Dependency Injection</vt:lpstr>
      <vt:lpstr>1 Dependency Injection</vt:lpstr>
      <vt:lpstr>1 Dependency Injection</vt:lpstr>
      <vt:lpstr>1 Dependency Injection</vt:lpstr>
      <vt:lpstr>1 Dependency Injection</vt:lpstr>
      <vt:lpstr>1.1 Class Member Variable</vt:lpstr>
      <vt:lpstr>1.1 Class Member Variable</vt:lpstr>
      <vt:lpstr>1.1 Class Member Variable</vt:lpstr>
      <vt:lpstr>1.1 Class Member Variable</vt:lpstr>
      <vt:lpstr>1.1 Class Member Variable</vt:lpstr>
      <vt:lpstr>1.1 Class Member Variable</vt:lpstr>
      <vt:lpstr>1.1 Class Member Variable</vt:lpstr>
      <vt:lpstr>1.1 Class Member Variable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288</cp:revision>
  <dcterms:created xsi:type="dcterms:W3CDTF">2018-09-28T16:40:41Z</dcterms:created>
  <dcterms:modified xsi:type="dcterms:W3CDTF">2019-04-28T22:51:27Z</dcterms:modified>
</cp:coreProperties>
</file>