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0" r:id="rId3"/>
    <p:sldId id="261" r:id="rId4"/>
    <p:sldId id="262" r:id="rId5"/>
    <p:sldId id="263" r:id="rId6"/>
    <p:sldId id="265" r:id="rId7"/>
    <p:sldId id="264" r:id="rId8"/>
    <p:sldId id="266" r:id="rId9"/>
    <p:sldId id="267" r:id="rId10"/>
    <p:sldId id="268" r:id="rId11"/>
    <p:sldId id="269" r:id="rId12"/>
    <p:sldId id="270"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1" d="100"/>
          <a:sy n="91" d="100"/>
        </p:scale>
        <p:origin x="96" y="138"/>
      </p:cViewPr>
      <p:guideLst>
        <p:guide orient="horz" pos="2160"/>
        <p:guide pos="2880"/>
      </p:guideLst>
    </p:cSldViewPr>
  </p:slideViewPr>
  <p:notesTextViewPr>
    <p:cViewPr>
      <p:scale>
        <a:sx n="100" d="100"/>
        <a:sy n="100" d="100"/>
      </p:scale>
      <p:origin x="0" y="0"/>
    </p:cViewPr>
  </p:notesTextViewPr>
  <p:notesViewPr>
    <p:cSldViewPr>
      <p:cViewPr varScale="1">
        <p:scale>
          <a:sx n="75" d="100"/>
          <a:sy n="75" d="100"/>
        </p:scale>
        <p:origin x="161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2B9093-8CC5-4EC8-B2FF-07BD284C10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716FD9-83E8-4028-AB4E-F2F7526377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126B0-B728-4F56-875B-44F02E33ED5E}" type="datetimeFigureOut">
              <a:rPr lang="en-US" smtClean="0"/>
              <a:t>4/29/2019</a:t>
            </a:fld>
            <a:endParaRPr lang="en-US"/>
          </a:p>
        </p:txBody>
      </p:sp>
      <p:sp>
        <p:nvSpPr>
          <p:cNvPr id="4" name="Footer Placeholder 3">
            <a:extLst>
              <a:ext uri="{FF2B5EF4-FFF2-40B4-BE49-F238E27FC236}">
                <a16:creationId xmlns:a16="http://schemas.microsoft.com/office/drawing/2014/main" id="{59AA9150-808C-4731-A23E-B112EDE32F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B4E16D8-1445-4333-81C9-BFB13DAC67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AFAEF-15E8-44CC-BE7F-3713F8A7A100}" type="slidenum">
              <a:rPr lang="en-US" smtClean="0"/>
              <a:t>‹#›</a:t>
            </a:fld>
            <a:endParaRPr lang="en-US"/>
          </a:p>
        </p:txBody>
      </p:sp>
    </p:spTree>
    <p:extLst>
      <p:ext uri="{BB962C8B-B14F-4D97-AF65-F5344CB8AC3E}">
        <p14:creationId xmlns:p14="http://schemas.microsoft.com/office/powerpoint/2010/main" val="2672029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2019/4/29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2019/4/29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2019/4/29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2019/4/29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2019/4/29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xlWwMSu5I70&amp;list=PLGibysfsUS7NAbefiaj1V4LbX0glTftDI&amp;index=3"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xlWwMSu5I70&amp;list=PLGibysfsUS7NAbefiaj1V4LbX0glTftDI&amp;index=3"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xlWwMSu5I70&amp;list=PLGibysfsUS7NAbefiaj1V4LbX0glTftDI&amp;index=3"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xlWwMSu5I70&amp;list=PLGibysfsUS7NAbefiaj1V4LbX0glTftDI&amp;index=3"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xlWwMSu5I70&amp;list=PLGibysfsUS7NAbefiaj1V4LbX0glTftDI&amp;index=3"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xlWwMSu5I70&amp;list=PLGibysfsUS7NAbefiaj1V4LbX0glTftDI&amp;index=3"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xlWwMSu5I70&amp;list=PLGibysfsUS7NAbefiaj1V4LbX0glTftDI&amp;index=3"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xlWwMSu5I70&amp;list=PLGibysfsUS7NAbefiaj1V4LbX0glTftDI&amp;index=3"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xlWwMSu5I70&amp;list=PLGibysfsUS7NAbefiaj1V4LbX0glTftDI&amp;index=3"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xlWwMSu5I70&amp;list=PLGibysfsUS7NAbefiaj1V4LbX0glTftDI&amp;index=3"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xlWwMSu5I70&amp;list=PLGibysfsUS7NAbefiaj1V4LbX0glTftDI&amp;index=3"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 Spring Factory Bean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8A111C48-39B9-4A17-98D1-2DA95FD92C35}"/>
              </a:ext>
            </a:extLst>
          </p:cNvPr>
          <p:cNvPicPr>
            <a:picLocks noChangeAspect="1"/>
          </p:cNvPicPr>
          <p:nvPr/>
        </p:nvPicPr>
        <p:blipFill>
          <a:blip r:embed="rId2"/>
          <a:stretch>
            <a:fillRect/>
          </a:stretch>
        </p:blipFill>
        <p:spPr>
          <a:xfrm>
            <a:off x="3855194" y="3621484"/>
            <a:ext cx="1209675" cy="10382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Spring Factory Bean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2593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Spring Bean Factory</a:t>
            </a:r>
          </a:p>
          <a:p>
            <a:pPr marL="342900" indent="-342900" algn="l">
              <a:buClr>
                <a:srgbClr val="0070C0"/>
              </a:buClr>
              <a:buSzPct val="80000"/>
              <a:buFont typeface="Wingdings" pitchFamily="2" charset="2"/>
              <a:buChar char="u"/>
            </a:pPr>
            <a:r>
              <a:rPr lang="en-US" altLang="zh-TW" sz="1800" dirty="0">
                <a:solidFill>
                  <a:schemeClr val="tx1"/>
                </a:solidFill>
              </a:rPr>
              <a:t>The Advantage here is that since the new Bean has been created in the Bean Factory. Spring knows about it. Spring has a handle to this Bean and then it manages the entire lifecycle of that Bean.</a:t>
            </a:r>
          </a:p>
          <a:p>
            <a:pPr marL="342900" indent="-342900" algn="l">
              <a:buClr>
                <a:srgbClr val="0070C0"/>
              </a:buClr>
              <a:buSzPct val="80000"/>
              <a:buFont typeface="Wingdings" pitchFamily="2" charset="2"/>
              <a:buChar char="u"/>
            </a:pPr>
            <a:r>
              <a:rPr lang="en-US" altLang="zh-TW" sz="1800" dirty="0">
                <a:solidFill>
                  <a:schemeClr val="tx1"/>
                </a:solidFill>
              </a:rPr>
              <a:t>In this case, Spring acts as a Container for this newly created Spring Bean.</a:t>
            </a:r>
          </a:p>
          <a:p>
            <a:pPr marL="342900" indent="-342900" algn="l">
              <a:buClr>
                <a:srgbClr val="0070C0"/>
              </a:buClr>
              <a:buSzPct val="80000"/>
              <a:buFont typeface="Wingdings" pitchFamily="2" charset="2"/>
              <a:buChar char="u"/>
            </a:pPr>
            <a:r>
              <a:rPr lang="en-US" altLang="zh-TW" sz="1800" dirty="0">
                <a:solidFill>
                  <a:schemeClr val="tx1"/>
                </a:solidFill>
              </a:rPr>
              <a:t>This is a high level overview of how you can use a Spring Bean Factory in order to create Beans.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https://www.youtube.com/watch?v=xlWwMSu5I70&amp;list=PLGibysfsUS7NAbefiaj1V4LbX0glTftDI&amp;index=3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7" name="TextBox 6">
            <a:extLst>
              <a:ext uri="{FF2B5EF4-FFF2-40B4-BE49-F238E27FC236}">
                <a16:creationId xmlns:a16="http://schemas.microsoft.com/office/drawing/2014/main" id="{FD644CF3-A399-400A-B8C5-530137B1AA8B}"/>
              </a:ext>
            </a:extLst>
          </p:cNvPr>
          <p:cNvSpPr txBox="1"/>
          <p:nvPr/>
        </p:nvSpPr>
        <p:spPr>
          <a:xfrm>
            <a:off x="668585" y="4176263"/>
            <a:ext cx="1152128" cy="1477328"/>
          </a:xfrm>
          <a:prstGeom prst="rect">
            <a:avLst/>
          </a:prstGeom>
          <a:noFill/>
          <a:ln>
            <a:solidFill>
              <a:srgbClr val="C00000"/>
            </a:solidFill>
          </a:ln>
        </p:spPr>
        <p:txBody>
          <a:bodyPr wrap="square" rtlCol="0">
            <a:spAutoFit/>
          </a:bodyPr>
          <a:lstStyle/>
          <a:p>
            <a:pPr algn="ctr"/>
            <a:endParaRPr lang="en-US" dirty="0"/>
          </a:p>
          <a:p>
            <a:pPr algn="ctr"/>
            <a:endParaRPr lang="en-US" dirty="0"/>
          </a:p>
          <a:p>
            <a:pPr algn="ctr"/>
            <a:r>
              <a:rPr lang="en-US" dirty="0"/>
              <a:t>Object</a:t>
            </a:r>
          </a:p>
          <a:p>
            <a:pPr algn="ctr"/>
            <a:endParaRPr lang="en-US" dirty="0"/>
          </a:p>
          <a:p>
            <a:pPr algn="ctr"/>
            <a:endParaRPr lang="en-US" dirty="0"/>
          </a:p>
        </p:txBody>
      </p:sp>
      <p:sp>
        <p:nvSpPr>
          <p:cNvPr id="8" name="TextBox 7">
            <a:extLst>
              <a:ext uri="{FF2B5EF4-FFF2-40B4-BE49-F238E27FC236}">
                <a16:creationId xmlns:a16="http://schemas.microsoft.com/office/drawing/2014/main" id="{69DAC184-0C96-4A41-B202-008AA9EDA346}"/>
              </a:ext>
            </a:extLst>
          </p:cNvPr>
          <p:cNvSpPr txBox="1"/>
          <p:nvPr/>
        </p:nvSpPr>
        <p:spPr>
          <a:xfrm>
            <a:off x="4116001" y="4085726"/>
            <a:ext cx="4104456" cy="1477328"/>
          </a:xfrm>
          <a:prstGeom prst="rect">
            <a:avLst/>
          </a:prstGeom>
          <a:noFill/>
          <a:ln>
            <a:solidFill>
              <a:srgbClr val="C00000"/>
            </a:solidFill>
          </a:ln>
        </p:spPr>
        <p:txBody>
          <a:bodyPr wrap="square" rtlCol="0">
            <a:spAutoFit/>
          </a:bodyPr>
          <a:lstStyle/>
          <a:p>
            <a:pPr algn="ctr"/>
            <a:endParaRPr lang="en-US" dirty="0"/>
          </a:p>
          <a:p>
            <a:pPr algn="ctr"/>
            <a:endParaRPr lang="en-US" dirty="0"/>
          </a:p>
          <a:p>
            <a:pPr algn="ctr"/>
            <a:r>
              <a:rPr lang="en-US" dirty="0"/>
              <a:t>Bean Factory</a:t>
            </a:r>
          </a:p>
          <a:p>
            <a:pPr algn="ctr"/>
            <a:endParaRPr lang="en-US" dirty="0"/>
          </a:p>
          <a:p>
            <a:pPr algn="ctr"/>
            <a:endParaRPr lang="en-US" dirty="0"/>
          </a:p>
        </p:txBody>
      </p:sp>
      <p:sp>
        <p:nvSpPr>
          <p:cNvPr id="9" name="TextBox 8">
            <a:extLst>
              <a:ext uri="{FF2B5EF4-FFF2-40B4-BE49-F238E27FC236}">
                <a16:creationId xmlns:a16="http://schemas.microsoft.com/office/drawing/2014/main" id="{83A9F4E7-7EB1-496B-A844-B46934194EE2}"/>
              </a:ext>
            </a:extLst>
          </p:cNvPr>
          <p:cNvSpPr txBox="1"/>
          <p:nvPr/>
        </p:nvSpPr>
        <p:spPr>
          <a:xfrm>
            <a:off x="5124113" y="6264305"/>
            <a:ext cx="2088232" cy="369332"/>
          </a:xfrm>
          <a:prstGeom prst="rect">
            <a:avLst/>
          </a:prstGeom>
          <a:noFill/>
          <a:ln>
            <a:solidFill>
              <a:srgbClr val="C00000"/>
            </a:solidFill>
          </a:ln>
        </p:spPr>
        <p:txBody>
          <a:bodyPr wrap="square" rtlCol="0">
            <a:spAutoFit/>
          </a:bodyPr>
          <a:lstStyle/>
          <a:p>
            <a:pPr algn="ctr"/>
            <a:r>
              <a:rPr lang="en-US" dirty="0"/>
              <a:t>Spring XML</a:t>
            </a:r>
          </a:p>
        </p:txBody>
      </p:sp>
      <p:cxnSp>
        <p:nvCxnSpPr>
          <p:cNvPr id="10" name="Straight Arrow Connector 9">
            <a:extLst>
              <a:ext uri="{FF2B5EF4-FFF2-40B4-BE49-F238E27FC236}">
                <a16:creationId xmlns:a16="http://schemas.microsoft.com/office/drawing/2014/main" id="{94299FF5-3FB6-4597-B466-70FC826C15A9}"/>
              </a:ext>
            </a:extLst>
          </p:cNvPr>
          <p:cNvCxnSpPr>
            <a:cxnSpLocks/>
            <a:stCxn id="8" idx="2"/>
            <a:endCxn id="9" idx="0"/>
          </p:cNvCxnSpPr>
          <p:nvPr/>
        </p:nvCxnSpPr>
        <p:spPr>
          <a:xfrm>
            <a:off x="6168229" y="5563054"/>
            <a:ext cx="0" cy="70125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2823D2E-3EDA-40CA-A1B3-79B8F790141D}"/>
              </a:ext>
            </a:extLst>
          </p:cNvPr>
          <p:cNvCxnSpPr>
            <a:cxnSpLocks/>
            <a:stCxn id="7" idx="3"/>
          </p:cNvCxnSpPr>
          <p:nvPr/>
        </p:nvCxnSpPr>
        <p:spPr>
          <a:xfrm flipV="1">
            <a:off x="1820713" y="4848263"/>
            <a:ext cx="3543375" cy="666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E11D417-CACF-484E-B82A-B1DF9D2ED121}"/>
              </a:ext>
            </a:extLst>
          </p:cNvPr>
          <p:cNvSpPr txBox="1"/>
          <p:nvPr/>
        </p:nvSpPr>
        <p:spPr>
          <a:xfrm>
            <a:off x="6575884" y="5707758"/>
            <a:ext cx="2088232" cy="369332"/>
          </a:xfrm>
          <a:prstGeom prst="rect">
            <a:avLst/>
          </a:prstGeom>
          <a:solidFill>
            <a:schemeClr val="bg1">
              <a:lumMod val="85000"/>
            </a:schemeClr>
          </a:solidFill>
          <a:ln>
            <a:solidFill>
              <a:srgbClr val="C00000"/>
            </a:solidFill>
          </a:ln>
        </p:spPr>
        <p:txBody>
          <a:bodyPr wrap="square" rtlCol="0">
            <a:spAutoFit/>
          </a:bodyPr>
          <a:lstStyle/>
          <a:p>
            <a:r>
              <a:rPr lang="en-US" dirty="0"/>
              <a:t>Read the blueprint</a:t>
            </a:r>
          </a:p>
        </p:txBody>
      </p:sp>
      <p:sp>
        <p:nvSpPr>
          <p:cNvPr id="14" name="TextBox 13">
            <a:extLst>
              <a:ext uri="{FF2B5EF4-FFF2-40B4-BE49-F238E27FC236}">
                <a16:creationId xmlns:a16="http://schemas.microsoft.com/office/drawing/2014/main" id="{1F5EDB32-885E-4E50-A7F5-65CCD52FF3E7}"/>
              </a:ext>
            </a:extLst>
          </p:cNvPr>
          <p:cNvSpPr txBox="1"/>
          <p:nvPr/>
        </p:nvSpPr>
        <p:spPr>
          <a:xfrm>
            <a:off x="5331412" y="5027763"/>
            <a:ext cx="2088232" cy="369332"/>
          </a:xfrm>
          <a:prstGeom prst="rect">
            <a:avLst/>
          </a:prstGeom>
          <a:solidFill>
            <a:schemeClr val="bg1">
              <a:lumMod val="85000"/>
            </a:schemeClr>
          </a:solidFill>
          <a:ln>
            <a:solidFill>
              <a:srgbClr val="C00000"/>
            </a:solidFill>
          </a:ln>
        </p:spPr>
        <p:txBody>
          <a:bodyPr wrap="square" rtlCol="0">
            <a:spAutoFit/>
          </a:bodyPr>
          <a:lstStyle/>
          <a:p>
            <a:pPr algn="ctr"/>
            <a:r>
              <a:rPr lang="en-US" dirty="0"/>
              <a:t>New Spring Bean</a:t>
            </a:r>
          </a:p>
        </p:txBody>
      </p:sp>
      <p:sp>
        <p:nvSpPr>
          <p:cNvPr id="15" name="Oval 14">
            <a:extLst>
              <a:ext uri="{FF2B5EF4-FFF2-40B4-BE49-F238E27FC236}">
                <a16:creationId xmlns:a16="http://schemas.microsoft.com/office/drawing/2014/main" id="{5F195057-672A-4CD5-B1F3-D148942C6D57}"/>
              </a:ext>
            </a:extLst>
          </p:cNvPr>
          <p:cNvSpPr/>
          <p:nvPr/>
        </p:nvSpPr>
        <p:spPr>
          <a:xfrm>
            <a:off x="6213511" y="5766095"/>
            <a:ext cx="324034" cy="323166"/>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7" name="Oval 16">
            <a:extLst>
              <a:ext uri="{FF2B5EF4-FFF2-40B4-BE49-F238E27FC236}">
                <a16:creationId xmlns:a16="http://schemas.microsoft.com/office/drawing/2014/main" id="{02EC773A-CD04-485E-89CF-9D3AB9D43D58}"/>
              </a:ext>
            </a:extLst>
          </p:cNvPr>
          <p:cNvSpPr/>
          <p:nvPr/>
        </p:nvSpPr>
        <p:spPr>
          <a:xfrm>
            <a:off x="4962096" y="5095770"/>
            <a:ext cx="324034" cy="323166"/>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18" name="Straight Arrow Connector 17">
            <a:extLst>
              <a:ext uri="{FF2B5EF4-FFF2-40B4-BE49-F238E27FC236}">
                <a16:creationId xmlns:a16="http://schemas.microsoft.com/office/drawing/2014/main" id="{703DF048-C4D3-4408-ABA0-F7E8EB25B0DE}"/>
              </a:ext>
            </a:extLst>
          </p:cNvPr>
          <p:cNvCxnSpPr>
            <a:cxnSpLocks/>
          </p:cNvCxnSpPr>
          <p:nvPr/>
        </p:nvCxnSpPr>
        <p:spPr>
          <a:xfrm flipH="1">
            <a:off x="1820713" y="4456838"/>
            <a:ext cx="2295288" cy="216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2C11CD0-D5EA-4FF8-BED0-75A4F3C3FC42}"/>
              </a:ext>
            </a:extLst>
          </p:cNvPr>
          <p:cNvSpPr/>
          <p:nvPr/>
        </p:nvSpPr>
        <p:spPr>
          <a:xfrm>
            <a:off x="2051720" y="4053147"/>
            <a:ext cx="324034" cy="323166"/>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TextBox 19">
            <a:extLst>
              <a:ext uri="{FF2B5EF4-FFF2-40B4-BE49-F238E27FC236}">
                <a16:creationId xmlns:a16="http://schemas.microsoft.com/office/drawing/2014/main" id="{2BDC484A-CEAD-4AF0-95DA-B036E33B93C5}"/>
              </a:ext>
            </a:extLst>
          </p:cNvPr>
          <p:cNvSpPr txBox="1"/>
          <p:nvPr/>
        </p:nvSpPr>
        <p:spPr>
          <a:xfrm>
            <a:off x="2513074" y="3972728"/>
            <a:ext cx="1443929" cy="369332"/>
          </a:xfrm>
          <a:prstGeom prst="rect">
            <a:avLst/>
          </a:prstGeom>
          <a:solidFill>
            <a:schemeClr val="bg1">
              <a:lumMod val="85000"/>
            </a:schemeClr>
          </a:solidFill>
          <a:ln>
            <a:solidFill>
              <a:srgbClr val="C00000"/>
            </a:solidFill>
          </a:ln>
        </p:spPr>
        <p:txBody>
          <a:bodyPr wrap="square" rtlCol="0">
            <a:spAutoFit/>
          </a:bodyPr>
          <a:lstStyle/>
          <a:p>
            <a:pPr algn="ctr"/>
            <a:r>
              <a:rPr lang="en-US" dirty="0"/>
              <a:t>Hand it back</a:t>
            </a:r>
          </a:p>
        </p:txBody>
      </p:sp>
    </p:spTree>
    <p:extLst>
      <p:ext uri="{BB962C8B-B14F-4D97-AF65-F5344CB8AC3E}">
        <p14:creationId xmlns:p14="http://schemas.microsoft.com/office/powerpoint/2010/main" val="776896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Spring Factory Bean</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22571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Spring Bean Factory</a:t>
            </a:r>
          </a:p>
          <a:p>
            <a:pPr marL="342900" indent="-342900" algn="l">
              <a:buClr>
                <a:srgbClr val="0070C0"/>
              </a:buClr>
              <a:buSzPct val="80000"/>
              <a:buFont typeface="Wingdings" pitchFamily="2" charset="2"/>
              <a:buChar char="u"/>
            </a:pPr>
            <a:r>
              <a:rPr lang="en-US" altLang="zh-TW" sz="1800" dirty="0">
                <a:solidFill>
                  <a:schemeClr val="tx1"/>
                </a:solidFill>
              </a:rPr>
              <a:t>We will code the whole stuff. The main method contains the Object which calls the Spring Bean Factory. </a:t>
            </a:r>
          </a:p>
          <a:p>
            <a:pPr marL="342900" indent="-342900" algn="l">
              <a:buClr>
                <a:srgbClr val="0070C0"/>
              </a:buClr>
              <a:buSzPct val="80000"/>
              <a:buFont typeface="Wingdings" pitchFamily="2" charset="2"/>
              <a:buChar char="u"/>
            </a:pPr>
            <a:r>
              <a:rPr lang="en-US" altLang="zh-TW" sz="1800" dirty="0">
                <a:solidFill>
                  <a:schemeClr val="tx1"/>
                </a:solidFill>
              </a:rPr>
              <a:t>Then, we need to provide the Spring XML. We will define our Bean that needs to be created in Spring XML.</a:t>
            </a:r>
          </a:p>
          <a:p>
            <a:pPr marL="342900" indent="-342900" algn="l">
              <a:buClr>
                <a:srgbClr val="0070C0"/>
              </a:buClr>
              <a:buSzPct val="80000"/>
              <a:buFont typeface="Wingdings" pitchFamily="2" charset="2"/>
              <a:buChar char="u"/>
            </a:pPr>
            <a:r>
              <a:rPr lang="en-US" altLang="zh-TW" sz="1800" dirty="0">
                <a:solidFill>
                  <a:schemeClr val="tx1"/>
                </a:solidFill>
              </a:rPr>
              <a:t>Then, we will code the Object and talk to Bean Factory. “Hey, we need to get Bean”. Then Bean Factory is going to read this XML and give us the New Spring Bean.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https://www.youtube.com/watch?v=xlWwMSu5I70&amp;list=PLGibysfsUS7NAbefiaj1V4LbX0glTftDI&amp;index=3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7" name="TextBox 6">
            <a:extLst>
              <a:ext uri="{FF2B5EF4-FFF2-40B4-BE49-F238E27FC236}">
                <a16:creationId xmlns:a16="http://schemas.microsoft.com/office/drawing/2014/main" id="{FD644CF3-A399-400A-B8C5-530137B1AA8B}"/>
              </a:ext>
            </a:extLst>
          </p:cNvPr>
          <p:cNvSpPr txBox="1"/>
          <p:nvPr/>
        </p:nvSpPr>
        <p:spPr>
          <a:xfrm>
            <a:off x="668585" y="4176263"/>
            <a:ext cx="1152128" cy="1477328"/>
          </a:xfrm>
          <a:prstGeom prst="rect">
            <a:avLst/>
          </a:prstGeom>
          <a:noFill/>
          <a:ln>
            <a:solidFill>
              <a:srgbClr val="C00000"/>
            </a:solidFill>
          </a:ln>
        </p:spPr>
        <p:txBody>
          <a:bodyPr wrap="square" rtlCol="0">
            <a:spAutoFit/>
          </a:bodyPr>
          <a:lstStyle/>
          <a:p>
            <a:pPr algn="ctr"/>
            <a:endParaRPr lang="en-US" dirty="0"/>
          </a:p>
          <a:p>
            <a:pPr algn="ctr"/>
            <a:endParaRPr lang="en-US" dirty="0"/>
          </a:p>
          <a:p>
            <a:pPr algn="ctr"/>
            <a:r>
              <a:rPr lang="en-US" dirty="0"/>
              <a:t>Object</a:t>
            </a:r>
          </a:p>
          <a:p>
            <a:pPr algn="ctr"/>
            <a:endParaRPr lang="en-US" dirty="0"/>
          </a:p>
          <a:p>
            <a:pPr algn="ctr"/>
            <a:endParaRPr lang="en-US" dirty="0"/>
          </a:p>
        </p:txBody>
      </p:sp>
      <p:sp>
        <p:nvSpPr>
          <p:cNvPr id="8" name="TextBox 7">
            <a:extLst>
              <a:ext uri="{FF2B5EF4-FFF2-40B4-BE49-F238E27FC236}">
                <a16:creationId xmlns:a16="http://schemas.microsoft.com/office/drawing/2014/main" id="{69DAC184-0C96-4A41-B202-008AA9EDA346}"/>
              </a:ext>
            </a:extLst>
          </p:cNvPr>
          <p:cNvSpPr txBox="1"/>
          <p:nvPr/>
        </p:nvSpPr>
        <p:spPr>
          <a:xfrm>
            <a:off x="4116001" y="4085726"/>
            <a:ext cx="4104456" cy="1477328"/>
          </a:xfrm>
          <a:prstGeom prst="rect">
            <a:avLst/>
          </a:prstGeom>
          <a:noFill/>
          <a:ln>
            <a:solidFill>
              <a:srgbClr val="C00000"/>
            </a:solidFill>
          </a:ln>
        </p:spPr>
        <p:txBody>
          <a:bodyPr wrap="square" rtlCol="0">
            <a:spAutoFit/>
          </a:bodyPr>
          <a:lstStyle/>
          <a:p>
            <a:pPr algn="ctr"/>
            <a:endParaRPr lang="en-US" dirty="0"/>
          </a:p>
          <a:p>
            <a:pPr algn="ctr"/>
            <a:endParaRPr lang="en-US" dirty="0"/>
          </a:p>
          <a:p>
            <a:pPr algn="ctr"/>
            <a:r>
              <a:rPr lang="en-US" dirty="0"/>
              <a:t>Bean Factory</a:t>
            </a:r>
          </a:p>
          <a:p>
            <a:pPr algn="ctr"/>
            <a:endParaRPr lang="en-US" dirty="0"/>
          </a:p>
          <a:p>
            <a:pPr algn="ctr"/>
            <a:endParaRPr lang="en-US" dirty="0"/>
          </a:p>
        </p:txBody>
      </p:sp>
      <p:sp>
        <p:nvSpPr>
          <p:cNvPr id="9" name="TextBox 8">
            <a:extLst>
              <a:ext uri="{FF2B5EF4-FFF2-40B4-BE49-F238E27FC236}">
                <a16:creationId xmlns:a16="http://schemas.microsoft.com/office/drawing/2014/main" id="{83A9F4E7-7EB1-496B-A844-B46934194EE2}"/>
              </a:ext>
            </a:extLst>
          </p:cNvPr>
          <p:cNvSpPr txBox="1"/>
          <p:nvPr/>
        </p:nvSpPr>
        <p:spPr>
          <a:xfrm>
            <a:off x="5124113" y="6264305"/>
            <a:ext cx="2088232" cy="369332"/>
          </a:xfrm>
          <a:prstGeom prst="rect">
            <a:avLst/>
          </a:prstGeom>
          <a:noFill/>
          <a:ln>
            <a:solidFill>
              <a:srgbClr val="C00000"/>
            </a:solidFill>
          </a:ln>
        </p:spPr>
        <p:txBody>
          <a:bodyPr wrap="square" rtlCol="0">
            <a:spAutoFit/>
          </a:bodyPr>
          <a:lstStyle/>
          <a:p>
            <a:pPr algn="ctr"/>
            <a:r>
              <a:rPr lang="en-US" dirty="0"/>
              <a:t>Spring XML</a:t>
            </a:r>
          </a:p>
        </p:txBody>
      </p:sp>
      <p:cxnSp>
        <p:nvCxnSpPr>
          <p:cNvPr id="10" name="Straight Arrow Connector 9">
            <a:extLst>
              <a:ext uri="{FF2B5EF4-FFF2-40B4-BE49-F238E27FC236}">
                <a16:creationId xmlns:a16="http://schemas.microsoft.com/office/drawing/2014/main" id="{94299FF5-3FB6-4597-B466-70FC826C15A9}"/>
              </a:ext>
            </a:extLst>
          </p:cNvPr>
          <p:cNvCxnSpPr>
            <a:cxnSpLocks/>
            <a:stCxn id="8" idx="2"/>
            <a:endCxn id="9" idx="0"/>
          </p:cNvCxnSpPr>
          <p:nvPr/>
        </p:nvCxnSpPr>
        <p:spPr>
          <a:xfrm>
            <a:off x="6168229" y="5563054"/>
            <a:ext cx="0" cy="70125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2823D2E-3EDA-40CA-A1B3-79B8F790141D}"/>
              </a:ext>
            </a:extLst>
          </p:cNvPr>
          <p:cNvCxnSpPr>
            <a:cxnSpLocks/>
            <a:stCxn id="7" idx="3"/>
          </p:cNvCxnSpPr>
          <p:nvPr/>
        </p:nvCxnSpPr>
        <p:spPr>
          <a:xfrm flipV="1">
            <a:off x="1820713" y="4848263"/>
            <a:ext cx="3543375" cy="666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E11D417-CACF-484E-B82A-B1DF9D2ED121}"/>
              </a:ext>
            </a:extLst>
          </p:cNvPr>
          <p:cNvSpPr txBox="1"/>
          <p:nvPr/>
        </p:nvSpPr>
        <p:spPr>
          <a:xfrm>
            <a:off x="6575884" y="5707758"/>
            <a:ext cx="2088232" cy="369332"/>
          </a:xfrm>
          <a:prstGeom prst="rect">
            <a:avLst/>
          </a:prstGeom>
          <a:solidFill>
            <a:schemeClr val="bg1">
              <a:lumMod val="85000"/>
            </a:schemeClr>
          </a:solidFill>
          <a:ln>
            <a:solidFill>
              <a:srgbClr val="C00000"/>
            </a:solidFill>
          </a:ln>
        </p:spPr>
        <p:txBody>
          <a:bodyPr wrap="square" rtlCol="0">
            <a:spAutoFit/>
          </a:bodyPr>
          <a:lstStyle/>
          <a:p>
            <a:r>
              <a:rPr lang="en-US" dirty="0"/>
              <a:t>Read the blueprint</a:t>
            </a:r>
          </a:p>
        </p:txBody>
      </p:sp>
      <p:sp>
        <p:nvSpPr>
          <p:cNvPr id="14" name="TextBox 13">
            <a:extLst>
              <a:ext uri="{FF2B5EF4-FFF2-40B4-BE49-F238E27FC236}">
                <a16:creationId xmlns:a16="http://schemas.microsoft.com/office/drawing/2014/main" id="{1F5EDB32-885E-4E50-A7F5-65CCD52FF3E7}"/>
              </a:ext>
            </a:extLst>
          </p:cNvPr>
          <p:cNvSpPr txBox="1"/>
          <p:nvPr/>
        </p:nvSpPr>
        <p:spPr>
          <a:xfrm>
            <a:off x="5331412" y="5027763"/>
            <a:ext cx="2088232" cy="369332"/>
          </a:xfrm>
          <a:prstGeom prst="rect">
            <a:avLst/>
          </a:prstGeom>
          <a:solidFill>
            <a:schemeClr val="bg1">
              <a:lumMod val="85000"/>
            </a:schemeClr>
          </a:solidFill>
          <a:ln>
            <a:solidFill>
              <a:srgbClr val="C00000"/>
            </a:solidFill>
          </a:ln>
        </p:spPr>
        <p:txBody>
          <a:bodyPr wrap="square" rtlCol="0">
            <a:spAutoFit/>
          </a:bodyPr>
          <a:lstStyle/>
          <a:p>
            <a:pPr algn="ctr"/>
            <a:r>
              <a:rPr lang="en-US" dirty="0"/>
              <a:t>New Spring Bean</a:t>
            </a:r>
          </a:p>
        </p:txBody>
      </p:sp>
      <p:sp>
        <p:nvSpPr>
          <p:cNvPr id="15" name="Oval 14">
            <a:extLst>
              <a:ext uri="{FF2B5EF4-FFF2-40B4-BE49-F238E27FC236}">
                <a16:creationId xmlns:a16="http://schemas.microsoft.com/office/drawing/2014/main" id="{5F195057-672A-4CD5-B1F3-D148942C6D57}"/>
              </a:ext>
            </a:extLst>
          </p:cNvPr>
          <p:cNvSpPr/>
          <p:nvPr/>
        </p:nvSpPr>
        <p:spPr>
          <a:xfrm>
            <a:off x="6213511" y="5766095"/>
            <a:ext cx="324034" cy="323166"/>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7" name="Oval 16">
            <a:extLst>
              <a:ext uri="{FF2B5EF4-FFF2-40B4-BE49-F238E27FC236}">
                <a16:creationId xmlns:a16="http://schemas.microsoft.com/office/drawing/2014/main" id="{02EC773A-CD04-485E-89CF-9D3AB9D43D58}"/>
              </a:ext>
            </a:extLst>
          </p:cNvPr>
          <p:cNvSpPr/>
          <p:nvPr/>
        </p:nvSpPr>
        <p:spPr>
          <a:xfrm>
            <a:off x="4962096" y="5095770"/>
            <a:ext cx="324034" cy="323166"/>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18" name="Straight Arrow Connector 17">
            <a:extLst>
              <a:ext uri="{FF2B5EF4-FFF2-40B4-BE49-F238E27FC236}">
                <a16:creationId xmlns:a16="http://schemas.microsoft.com/office/drawing/2014/main" id="{703DF048-C4D3-4408-ABA0-F7E8EB25B0DE}"/>
              </a:ext>
            </a:extLst>
          </p:cNvPr>
          <p:cNvCxnSpPr>
            <a:cxnSpLocks/>
          </p:cNvCxnSpPr>
          <p:nvPr/>
        </p:nvCxnSpPr>
        <p:spPr>
          <a:xfrm flipH="1">
            <a:off x="1820713" y="4456838"/>
            <a:ext cx="2295288" cy="216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2C11CD0-D5EA-4FF8-BED0-75A4F3C3FC42}"/>
              </a:ext>
            </a:extLst>
          </p:cNvPr>
          <p:cNvSpPr/>
          <p:nvPr/>
        </p:nvSpPr>
        <p:spPr>
          <a:xfrm>
            <a:off x="2051720" y="4053147"/>
            <a:ext cx="324034" cy="323166"/>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TextBox 19">
            <a:extLst>
              <a:ext uri="{FF2B5EF4-FFF2-40B4-BE49-F238E27FC236}">
                <a16:creationId xmlns:a16="http://schemas.microsoft.com/office/drawing/2014/main" id="{2BDC484A-CEAD-4AF0-95DA-B036E33B93C5}"/>
              </a:ext>
            </a:extLst>
          </p:cNvPr>
          <p:cNvSpPr txBox="1"/>
          <p:nvPr/>
        </p:nvSpPr>
        <p:spPr>
          <a:xfrm>
            <a:off x="2513074" y="3972728"/>
            <a:ext cx="1443929" cy="369332"/>
          </a:xfrm>
          <a:prstGeom prst="rect">
            <a:avLst/>
          </a:prstGeom>
          <a:solidFill>
            <a:schemeClr val="bg1">
              <a:lumMod val="85000"/>
            </a:schemeClr>
          </a:solidFill>
          <a:ln>
            <a:solidFill>
              <a:srgbClr val="C00000"/>
            </a:solidFill>
          </a:ln>
        </p:spPr>
        <p:txBody>
          <a:bodyPr wrap="square" rtlCol="0">
            <a:spAutoFit/>
          </a:bodyPr>
          <a:lstStyle/>
          <a:p>
            <a:pPr algn="ctr"/>
            <a:r>
              <a:rPr lang="en-US" dirty="0"/>
              <a:t>Hand it back</a:t>
            </a:r>
          </a:p>
        </p:txBody>
      </p:sp>
    </p:spTree>
    <p:extLst>
      <p:ext uri="{BB962C8B-B14F-4D97-AF65-F5344CB8AC3E}">
        <p14:creationId xmlns:p14="http://schemas.microsoft.com/office/powerpoint/2010/main" val="1283778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Spring Factory Bean</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4129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Spring Bean Factory</a:t>
            </a:r>
          </a:p>
          <a:p>
            <a:pPr marL="342900" indent="-342900" algn="l">
              <a:buClr>
                <a:srgbClr val="0070C0"/>
              </a:buClr>
              <a:buSzPct val="80000"/>
              <a:buFont typeface="Wingdings" pitchFamily="2" charset="2"/>
              <a:buChar char="u"/>
            </a:pPr>
            <a:r>
              <a:rPr lang="en-US" altLang="zh-TW" sz="1800" dirty="0">
                <a:solidFill>
                  <a:schemeClr val="tx1"/>
                </a:solidFill>
              </a:rPr>
              <a:t>There is not really Dependency Injection yet. We are still using the Basic Factory functionality of the Spring framework and getting the Bean out of it.</a:t>
            </a:r>
          </a:p>
          <a:p>
            <a:pPr marL="342900" indent="-342900" algn="l">
              <a:buClr>
                <a:srgbClr val="0070C0"/>
              </a:buClr>
              <a:buSzPct val="80000"/>
              <a:buFont typeface="Wingdings" pitchFamily="2" charset="2"/>
              <a:buChar char="u"/>
            </a:pPr>
            <a:r>
              <a:rPr lang="en-US" altLang="zh-TW" sz="1800" dirty="0">
                <a:solidFill>
                  <a:schemeClr val="tx1"/>
                </a:solidFill>
              </a:rPr>
              <a:t>We have nit started the Dependency Injection yet but Bean Factory is the first step.</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https://www.youtube.com/watch?v=xlWwMSu5I70&amp;list=PLGibysfsUS7NAbefiaj1V4LbX0glTftDI&amp;index=3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13645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Spring Factory Bean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7275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In this section, we discuss Spring Factory Bean.</a:t>
            </a:r>
          </a:p>
          <a:p>
            <a:pPr marL="342900" indent="-342900" algn="l">
              <a:buClr>
                <a:srgbClr val="0070C0"/>
              </a:buClr>
              <a:buSzPct val="80000"/>
              <a:buFont typeface="Wingdings" pitchFamily="2" charset="2"/>
              <a:buChar char="u"/>
            </a:pPr>
            <a:r>
              <a:rPr lang="en-US" altLang="zh-TW" sz="1800" dirty="0">
                <a:solidFill>
                  <a:schemeClr val="tx1"/>
                </a:solidFill>
              </a:rPr>
              <a:t>When we talk about Spring, the first thing come to mind is Dependency Injection.</a:t>
            </a:r>
          </a:p>
          <a:p>
            <a:pPr marL="342900" indent="-342900" algn="l">
              <a:buClr>
                <a:srgbClr val="0070C0"/>
              </a:buClr>
              <a:buSzPct val="80000"/>
              <a:buFont typeface="Wingdings" pitchFamily="2" charset="2"/>
              <a:buChar char="u"/>
            </a:pPr>
            <a:r>
              <a:rPr lang="en-US" altLang="zh-TW" sz="1800" dirty="0">
                <a:solidFill>
                  <a:schemeClr val="tx1"/>
                </a:solidFill>
              </a:rPr>
              <a:t>The whole dependency injection concept is possible because the Spring is actually a container of Beans and Spring behaves as a factory of Beans.</a:t>
            </a:r>
          </a:p>
          <a:p>
            <a:pPr marL="342900" indent="-342900" algn="l">
              <a:buClr>
                <a:srgbClr val="0070C0"/>
              </a:buClr>
              <a:buSzPct val="80000"/>
              <a:buFont typeface="Wingdings" pitchFamily="2" charset="2"/>
              <a:buChar char="u"/>
            </a:pPr>
            <a:r>
              <a:rPr lang="en-US" altLang="zh-TW" sz="1800" dirty="0">
                <a:solidFill>
                  <a:schemeClr val="tx1"/>
                </a:solidFill>
              </a:rPr>
              <a:t>What is the meaning of containers?</a:t>
            </a:r>
          </a:p>
          <a:p>
            <a:pPr marL="342900" indent="-342900" algn="l">
              <a:buClr>
                <a:srgbClr val="0070C0"/>
              </a:buClr>
              <a:buSzPct val="80000"/>
              <a:buFont typeface="Wingdings" pitchFamily="2" charset="2"/>
              <a:buChar char="u"/>
            </a:pPr>
            <a:r>
              <a:rPr lang="en-US" altLang="zh-TW" sz="1800" dirty="0">
                <a:solidFill>
                  <a:schemeClr val="tx1"/>
                </a:solidFill>
              </a:rPr>
              <a:t>Take an example of servlet container, for example, Tomcat is a servlet container. What is that mean?</a:t>
            </a:r>
          </a:p>
          <a:p>
            <a:pPr marL="342900" indent="-342900" algn="l">
              <a:buClr>
                <a:srgbClr val="0070C0"/>
              </a:buClr>
              <a:buSzPct val="80000"/>
              <a:buFont typeface="Wingdings" pitchFamily="2" charset="2"/>
              <a:buChar char="u"/>
            </a:pPr>
            <a:r>
              <a:rPr lang="en-US" altLang="zh-TW" sz="1800" dirty="0">
                <a:solidFill>
                  <a:schemeClr val="tx1"/>
                </a:solidFill>
              </a:rPr>
              <a:t>Tomcat creates the servlet objects which are required in order to run an application.</a:t>
            </a:r>
          </a:p>
          <a:p>
            <a:pPr marL="342900" indent="-342900" algn="l">
              <a:buClr>
                <a:srgbClr val="0070C0"/>
              </a:buClr>
              <a:buSzPct val="80000"/>
              <a:buFont typeface="Wingdings" pitchFamily="2" charset="2"/>
              <a:buChar char="u"/>
            </a:pPr>
            <a:r>
              <a:rPr lang="en-US" altLang="zh-TW" sz="1800" dirty="0">
                <a:solidFill>
                  <a:schemeClr val="tx1"/>
                </a:solidFill>
              </a:rPr>
              <a:t>If you are deploying an application, what you would do is you would configure all the servlets in an XML and you supply the classes.</a:t>
            </a:r>
          </a:p>
          <a:p>
            <a:pPr marL="342900" indent="-342900" algn="l">
              <a:buClr>
                <a:srgbClr val="0070C0"/>
              </a:buClr>
              <a:buSzPct val="80000"/>
              <a:buFont typeface="Wingdings" pitchFamily="2" charset="2"/>
              <a:buChar char="u"/>
            </a:pPr>
            <a:r>
              <a:rPr lang="en-US" altLang="zh-TW" sz="1800" dirty="0">
                <a:solidFill>
                  <a:schemeClr val="tx1"/>
                </a:solidFill>
              </a:rPr>
              <a:t>Now, what Tomcat does is it reads the XML and then it identifies what are the servlets that needs to be instantiated and then it creates those servlets. </a:t>
            </a:r>
          </a:p>
          <a:p>
            <a:pPr marL="342900" indent="-342900" algn="l">
              <a:buClr>
                <a:srgbClr val="0070C0"/>
              </a:buClr>
              <a:buSzPct val="80000"/>
              <a:buFont typeface="Wingdings" pitchFamily="2" charset="2"/>
              <a:buChar char="u"/>
            </a:pPr>
            <a:r>
              <a:rPr lang="en-US" altLang="zh-TW" sz="1800" dirty="0">
                <a:solidFill>
                  <a:schemeClr val="tx1"/>
                </a:solidFill>
              </a:rPr>
              <a:t>Spring is similar to Tomcat. It is a container but it is not a container of servlets. It is a containers of Beans. So pretty much any POJO that you have can be contained inside a Spring Container. </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https://www.youtube.com/watch?v=xlWwMSu5I70&amp;list=PLGibysfsUS7NAbefiaj1V4LbX0glTftDI&amp;index=3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00848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Spring Factory Bean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4806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A Spring Container</a:t>
            </a:r>
          </a:p>
          <a:p>
            <a:pPr marL="342900" indent="-342900" algn="l">
              <a:buClr>
                <a:srgbClr val="0070C0"/>
              </a:buClr>
              <a:buSzPct val="80000"/>
              <a:buFont typeface="Wingdings" pitchFamily="2" charset="2"/>
              <a:buChar char="u"/>
            </a:pPr>
            <a:r>
              <a:rPr lang="en-US" altLang="zh-TW" sz="1800" dirty="0">
                <a:solidFill>
                  <a:schemeClr val="tx1"/>
                </a:solidFill>
              </a:rPr>
              <a:t>A Spring container can have as many number of objects you want and all these objects are managed by the Spring container managed. Spring handles the instantiation of those objects, it handles the whole lifecycle of the objects, it handles the destruction of those objects. </a:t>
            </a:r>
          </a:p>
          <a:p>
            <a:pPr marL="342900" indent="-342900" algn="l">
              <a:buClr>
                <a:srgbClr val="0070C0"/>
              </a:buClr>
              <a:buSzPct val="80000"/>
              <a:buFont typeface="Wingdings" pitchFamily="2" charset="2"/>
              <a:buChar char="u"/>
            </a:pPr>
            <a:r>
              <a:rPr lang="en-US" altLang="zh-TW" sz="1800" dirty="0">
                <a:solidFill>
                  <a:schemeClr val="tx1"/>
                </a:solidFill>
              </a:rPr>
              <a:t>Of course, you can have objects outside the container as well as in your </a:t>
            </a:r>
            <a:r>
              <a:rPr lang="en-US" altLang="zh-TW" sz="1800" dirty="0" err="1">
                <a:solidFill>
                  <a:schemeClr val="tx1"/>
                </a:solidFill>
              </a:rPr>
              <a:t>applicaiton</a:t>
            </a:r>
            <a:r>
              <a:rPr lang="en-US" altLang="zh-TW" sz="1800" dirty="0">
                <a:solidFill>
                  <a:schemeClr val="tx1"/>
                </a:solidFill>
              </a:rPr>
              <a:t>.</a:t>
            </a:r>
          </a:p>
          <a:p>
            <a:pPr marL="342900" indent="-342900" algn="l">
              <a:buClr>
                <a:srgbClr val="0070C0"/>
              </a:buClr>
              <a:buSzPct val="80000"/>
              <a:buFont typeface="Wingdings" pitchFamily="2" charset="2"/>
              <a:buChar char="u"/>
            </a:pPr>
            <a:r>
              <a:rPr lang="en-US" altLang="zh-TW" sz="1800" dirty="0">
                <a:solidFill>
                  <a:schemeClr val="tx1"/>
                </a:solidFill>
              </a:rPr>
              <a:t>But, adding the objects inside the Spring container so that Spring can manages the objects gives you a whole lot of advantages.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https://www.youtube.com/watch?v=xlWwMSu5I70&amp;list=PLGibysfsUS7NAbefiaj1V4LbX0glTftDI&amp;index=3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7" name="Rectangle 6">
            <a:extLst>
              <a:ext uri="{FF2B5EF4-FFF2-40B4-BE49-F238E27FC236}">
                <a16:creationId xmlns:a16="http://schemas.microsoft.com/office/drawing/2014/main" id="{D9A029EC-9ACB-4B28-99B3-8F308C7FB8AD}"/>
              </a:ext>
            </a:extLst>
          </p:cNvPr>
          <p:cNvSpPr/>
          <p:nvPr/>
        </p:nvSpPr>
        <p:spPr>
          <a:xfrm>
            <a:off x="1691680" y="4051406"/>
            <a:ext cx="3744416" cy="231319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913A21-1731-4522-ADB5-E3641BA638BE}"/>
              </a:ext>
            </a:extLst>
          </p:cNvPr>
          <p:cNvSpPr txBox="1"/>
          <p:nvPr/>
        </p:nvSpPr>
        <p:spPr>
          <a:xfrm>
            <a:off x="1763688" y="4094796"/>
            <a:ext cx="1944216" cy="369332"/>
          </a:xfrm>
          <a:prstGeom prst="rect">
            <a:avLst/>
          </a:prstGeom>
          <a:noFill/>
        </p:spPr>
        <p:txBody>
          <a:bodyPr wrap="square" rtlCol="0">
            <a:spAutoFit/>
          </a:bodyPr>
          <a:lstStyle/>
          <a:p>
            <a:r>
              <a:rPr lang="en-US" u="sng" dirty="0"/>
              <a:t>Spring Container</a:t>
            </a:r>
          </a:p>
        </p:txBody>
      </p:sp>
      <p:sp>
        <p:nvSpPr>
          <p:cNvPr id="9" name="TextBox 8">
            <a:extLst>
              <a:ext uri="{FF2B5EF4-FFF2-40B4-BE49-F238E27FC236}">
                <a16:creationId xmlns:a16="http://schemas.microsoft.com/office/drawing/2014/main" id="{4E4C8096-3F28-4B4C-86F5-AC25CD8FEE63}"/>
              </a:ext>
            </a:extLst>
          </p:cNvPr>
          <p:cNvSpPr txBox="1"/>
          <p:nvPr/>
        </p:nvSpPr>
        <p:spPr>
          <a:xfrm>
            <a:off x="2843808" y="4569638"/>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0" name="TextBox 9">
            <a:extLst>
              <a:ext uri="{FF2B5EF4-FFF2-40B4-BE49-F238E27FC236}">
                <a16:creationId xmlns:a16="http://schemas.microsoft.com/office/drawing/2014/main" id="{C947FED1-83FA-475C-B810-C26B81CE0B8D}"/>
              </a:ext>
            </a:extLst>
          </p:cNvPr>
          <p:cNvSpPr txBox="1"/>
          <p:nvPr/>
        </p:nvSpPr>
        <p:spPr>
          <a:xfrm>
            <a:off x="1831884" y="5168125"/>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1" name="TextBox 10">
            <a:extLst>
              <a:ext uri="{FF2B5EF4-FFF2-40B4-BE49-F238E27FC236}">
                <a16:creationId xmlns:a16="http://schemas.microsoft.com/office/drawing/2014/main" id="{E266C2D8-3C94-4110-8A1A-99FF7844E21B}"/>
              </a:ext>
            </a:extLst>
          </p:cNvPr>
          <p:cNvSpPr txBox="1"/>
          <p:nvPr/>
        </p:nvSpPr>
        <p:spPr>
          <a:xfrm>
            <a:off x="4139952" y="5150951"/>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2" name="TextBox 11">
            <a:extLst>
              <a:ext uri="{FF2B5EF4-FFF2-40B4-BE49-F238E27FC236}">
                <a16:creationId xmlns:a16="http://schemas.microsoft.com/office/drawing/2014/main" id="{B383FCAE-EC35-404F-862B-82098F5919B2}"/>
              </a:ext>
            </a:extLst>
          </p:cNvPr>
          <p:cNvSpPr txBox="1"/>
          <p:nvPr/>
        </p:nvSpPr>
        <p:spPr>
          <a:xfrm>
            <a:off x="2159732" y="5766361"/>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3" name="TextBox 12">
            <a:extLst>
              <a:ext uri="{FF2B5EF4-FFF2-40B4-BE49-F238E27FC236}">
                <a16:creationId xmlns:a16="http://schemas.microsoft.com/office/drawing/2014/main" id="{0EE44294-E625-422E-B4A1-749C596787BB}"/>
              </a:ext>
            </a:extLst>
          </p:cNvPr>
          <p:cNvSpPr txBox="1"/>
          <p:nvPr/>
        </p:nvSpPr>
        <p:spPr>
          <a:xfrm>
            <a:off x="3971591" y="5759173"/>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4" name="TextBox 13">
            <a:extLst>
              <a:ext uri="{FF2B5EF4-FFF2-40B4-BE49-F238E27FC236}">
                <a16:creationId xmlns:a16="http://schemas.microsoft.com/office/drawing/2014/main" id="{9E400296-9660-4723-833D-8B3FB60584E7}"/>
              </a:ext>
            </a:extLst>
          </p:cNvPr>
          <p:cNvSpPr txBox="1"/>
          <p:nvPr/>
        </p:nvSpPr>
        <p:spPr>
          <a:xfrm>
            <a:off x="6012160" y="4174284"/>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5" name="TextBox 14">
            <a:extLst>
              <a:ext uri="{FF2B5EF4-FFF2-40B4-BE49-F238E27FC236}">
                <a16:creationId xmlns:a16="http://schemas.microsoft.com/office/drawing/2014/main" id="{865DFDE5-F268-4313-BFCE-70B9D946286F}"/>
              </a:ext>
            </a:extLst>
          </p:cNvPr>
          <p:cNvSpPr txBox="1"/>
          <p:nvPr/>
        </p:nvSpPr>
        <p:spPr>
          <a:xfrm>
            <a:off x="5843799" y="4782506"/>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6" name="TextBox 15">
            <a:extLst>
              <a:ext uri="{FF2B5EF4-FFF2-40B4-BE49-F238E27FC236}">
                <a16:creationId xmlns:a16="http://schemas.microsoft.com/office/drawing/2014/main" id="{F090ABAB-2B85-4ABD-BDC1-506155F3CB31}"/>
              </a:ext>
            </a:extLst>
          </p:cNvPr>
          <p:cNvSpPr txBox="1"/>
          <p:nvPr/>
        </p:nvSpPr>
        <p:spPr>
          <a:xfrm>
            <a:off x="6101181" y="5520283"/>
            <a:ext cx="1152128" cy="369332"/>
          </a:xfrm>
          <a:prstGeom prst="rect">
            <a:avLst/>
          </a:prstGeom>
          <a:noFill/>
          <a:ln>
            <a:solidFill>
              <a:srgbClr val="C00000"/>
            </a:solidFill>
          </a:ln>
        </p:spPr>
        <p:txBody>
          <a:bodyPr wrap="square" rtlCol="0">
            <a:spAutoFit/>
          </a:bodyPr>
          <a:lstStyle/>
          <a:p>
            <a:pPr algn="ctr"/>
            <a:r>
              <a:rPr lang="en-US" dirty="0"/>
              <a:t>Object</a:t>
            </a:r>
          </a:p>
        </p:txBody>
      </p:sp>
    </p:spTree>
    <p:extLst>
      <p:ext uri="{BB962C8B-B14F-4D97-AF65-F5344CB8AC3E}">
        <p14:creationId xmlns:p14="http://schemas.microsoft.com/office/powerpoint/2010/main" val="380730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Spring Factory Bean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4471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What is the advantages of having our objects inside the Spring container?</a:t>
            </a:r>
          </a:p>
          <a:p>
            <a:pPr marL="342900" indent="-342900" algn="l">
              <a:buClr>
                <a:srgbClr val="0070C0"/>
              </a:buClr>
              <a:buSzPct val="80000"/>
              <a:buFont typeface="Wingdings" pitchFamily="2" charset="2"/>
              <a:buChar char="u"/>
            </a:pPr>
            <a:r>
              <a:rPr lang="en-US" altLang="zh-TW" sz="1800" dirty="0">
                <a:solidFill>
                  <a:schemeClr val="tx1"/>
                </a:solidFill>
              </a:rPr>
              <a:t>Spring manages the lifecycle of objects. It is obvious that Spring needs to have a handle on these objects. Spring needs to know what their objects and where it is. The creation of object is actually done by Spring. </a:t>
            </a:r>
          </a:p>
          <a:p>
            <a:pPr marL="342900" indent="-342900" algn="l">
              <a:buClr>
                <a:srgbClr val="0070C0"/>
              </a:buClr>
              <a:buSzPct val="80000"/>
              <a:buFont typeface="Wingdings" pitchFamily="2" charset="2"/>
              <a:buChar char="u"/>
            </a:pPr>
            <a:r>
              <a:rPr lang="en-US" altLang="zh-TW" sz="1800" dirty="0">
                <a:solidFill>
                  <a:schemeClr val="tx1"/>
                </a:solidFill>
              </a:rPr>
              <a:t>If you have object outside the Spring container that is dependent on the object inside the Spring. </a:t>
            </a:r>
          </a:p>
          <a:p>
            <a:pPr marL="342900" indent="-342900" algn="l">
              <a:buClr>
                <a:srgbClr val="0070C0"/>
              </a:buClr>
              <a:buSzPct val="80000"/>
              <a:buFont typeface="Wingdings" pitchFamily="2" charset="2"/>
              <a:buChar char="u"/>
            </a:pPr>
            <a:r>
              <a:rPr lang="en-US" altLang="zh-TW" sz="1800" dirty="0">
                <a:solidFill>
                  <a:schemeClr val="tx1"/>
                </a:solidFill>
              </a:rPr>
              <a:t>If you create the object outside the Spring container and no managed by Spring Container. The Spring Container does not the object created outside the container.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https://www.youtube.com/watch?v=xlWwMSu5I70&amp;list=PLGibysfsUS7NAbefiaj1V4LbX0glTftDI&amp;index=3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7" name="Rectangle 6">
            <a:extLst>
              <a:ext uri="{FF2B5EF4-FFF2-40B4-BE49-F238E27FC236}">
                <a16:creationId xmlns:a16="http://schemas.microsoft.com/office/drawing/2014/main" id="{D9A029EC-9ACB-4B28-99B3-8F308C7FB8AD}"/>
              </a:ext>
            </a:extLst>
          </p:cNvPr>
          <p:cNvSpPr/>
          <p:nvPr/>
        </p:nvSpPr>
        <p:spPr>
          <a:xfrm>
            <a:off x="1979712" y="4293096"/>
            <a:ext cx="3744416" cy="231319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913A21-1731-4522-ADB5-E3641BA638BE}"/>
              </a:ext>
            </a:extLst>
          </p:cNvPr>
          <p:cNvSpPr txBox="1"/>
          <p:nvPr/>
        </p:nvSpPr>
        <p:spPr>
          <a:xfrm>
            <a:off x="2051720" y="4336486"/>
            <a:ext cx="1944216" cy="369332"/>
          </a:xfrm>
          <a:prstGeom prst="rect">
            <a:avLst/>
          </a:prstGeom>
          <a:noFill/>
        </p:spPr>
        <p:txBody>
          <a:bodyPr wrap="square" rtlCol="0">
            <a:spAutoFit/>
          </a:bodyPr>
          <a:lstStyle/>
          <a:p>
            <a:r>
              <a:rPr lang="en-US" u="sng" dirty="0"/>
              <a:t>Spring Container</a:t>
            </a:r>
          </a:p>
        </p:txBody>
      </p:sp>
      <p:sp>
        <p:nvSpPr>
          <p:cNvPr id="9" name="TextBox 8">
            <a:extLst>
              <a:ext uri="{FF2B5EF4-FFF2-40B4-BE49-F238E27FC236}">
                <a16:creationId xmlns:a16="http://schemas.microsoft.com/office/drawing/2014/main" id="{4E4C8096-3F28-4B4C-86F5-AC25CD8FEE63}"/>
              </a:ext>
            </a:extLst>
          </p:cNvPr>
          <p:cNvSpPr txBox="1"/>
          <p:nvPr/>
        </p:nvSpPr>
        <p:spPr>
          <a:xfrm>
            <a:off x="3131840" y="4811328"/>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0" name="TextBox 9">
            <a:extLst>
              <a:ext uri="{FF2B5EF4-FFF2-40B4-BE49-F238E27FC236}">
                <a16:creationId xmlns:a16="http://schemas.microsoft.com/office/drawing/2014/main" id="{C947FED1-83FA-475C-B810-C26B81CE0B8D}"/>
              </a:ext>
            </a:extLst>
          </p:cNvPr>
          <p:cNvSpPr txBox="1"/>
          <p:nvPr/>
        </p:nvSpPr>
        <p:spPr>
          <a:xfrm>
            <a:off x="2119916" y="5409815"/>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1" name="TextBox 10">
            <a:extLst>
              <a:ext uri="{FF2B5EF4-FFF2-40B4-BE49-F238E27FC236}">
                <a16:creationId xmlns:a16="http://schemas.microsoft.com/office/drawing/2014/main" id="{E266C2D8-3C94-4110-8A1A-99FF7844E21B}"/>
              </a:ext>
            </a:extLst>
          </p:cNvPr>
          <p:cNvSpPr txBox="1"/>
          <p:nvPr/>
        </p:nvSpPr>
        <p:spPr>
          <a:xfrm>
            <a:off x="4427984" y="5392641"/>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2" name="TextBox 11">
            <a:extLst>
              <a:ext uri="{FF2B5EF4-FFF2-40B4-BE49-F238E27FC236}">
                <a16:creationId xmlns:a16="http://schemas.microsoft.com/office/drawing/2014/main" id="{B383FCAE-EC35-404F-862B-82098F5919B2}"/>
              </a:ext>
            </a:extLst>
          </p:cNvPr>
          <p:cNvSpPr txBox="1"/>
          <p:nvPr/>
        </p:nvSpPr>
        <p:spPr>
          <a:xfrm>
            <a:off x="2447764" y="6008051"/>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3" name="TextBox 12">
            <a:extLst>
              <a:ext uri="{FF2B5EF4-FFF2-40B4-BE49-F238E27FC236}">
                <a16:creationId xmlns:a16="http://schemas.microsoft.com/office/drawing/2014/main" id="{0EE44294-E625-422E-B4A1-749C596787BB}"/>
              </a:ext>
            </a:extLst>
          </p:cNvPr>
          <p:cNvSpPr txBox="1"/>
          <p:nvPr/>
        </p:nvSpPr>
        <p:spPr>
          <a:xfrm>
            <a:off x="4259623" y="6000863"/>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4" name="TextBox 13">
            <a:extLst>
              <a:ext uri="{FF2B5EF4-FFF2-40B4-BE49-F238E27FC236}">
                <a16:creationId xmlns:a16="http://schemas.microsoft.com/office/drawing/2014/main" id="{9E400296-9660-4723-833D-8B3FB60584E7}"/>
              </a:ext>
            </a:extLst>
          </p:cNvPr>
          <p:cNvSpPr txBox="1"/>
          <p:nvPr/>
        </p:nvSpPr>
        <p:spPr>
          <a:xfrm>
            <a:off x="6300192" y="4415974"/>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5" name="TextBox 14">
            <a:extLst>
              <a:ext uri="{FF2B5EF4-FFF2-40B4-BE49-F238E27FC236}">
                <a16:creationId xmlns:a16="http://schemas.microsoft.com/office/drawing/2014/main" id="{865DFDE5-F268-4313-BFCE-70B9D946286F}"/>
              </a:ext>
            </a:extLst>
          </p:cNvPr>
          <p:cNvSpPr txBox="1"/>
          <p:nvPr/>
        </p:nvSpPr>
        <p:spPr>
          <a:xfrm>
            <a:off x="6131831" y="5024196"/>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6" name="TextBox 15">
            <a:extLst>
              <a:ext uri="{FF2B5EF4-FFF2-40B4-BE49-F238E27FC236}">
                <a16:creationId xmlns:a16="http://schemas.microsoft.com/office/drawing/2014/main" id="{F090ABAB-2B85-4ABD-BDC1-506155F3CB31}"/>
              </a:ext>
            </a:extLst>
          </p:cNvPr>
          <p:cNvSpPr txBox="1"/>
          <p:nvPr/>
        </p:nvSpPr>
        <p:spPr>
          <a:xfrm>
            <a:off x="6389213" y="5761973"/>
            <a:ext cx="1152128" cy="369332"/>
          </a:xfrm>
          <a:prstGeom prst="rect">
            <a:avLst/>
          </a:prstGeom>
          <a:noFill/>
          <a:ln>
            <a:solidFill>
              <a:srgbClr val="C00000"/>
            </a:solidFill>
          </a:ln>
        </p:spPr>
        <p:txBody>
          <a:bodyPr wrap="square" rtlCol="0">
            <a:spAutoFit/>
          </a:bodyPr>
          <a:lstStyle/>
          <a:p>
            <a:pPr algn="ctr"/>
            <a:r>
              <a:rPr lang="en-US" dirty="0"/>
              <a:t>Object</a:t>
            </a:r>
          </a:p>
        </p:txBody>
      </p:sp>
      <p:cxnSp>
        <p:nvCxnSpPr>
          <p:cNvPr id="18" name="Straight Arrow Connector 17">
            <a:extLst>
              <a:ext uri="{FF2B5EF4-FFF2-40B4-BE49-F238E27FC236}">
                <a16:creationId xmlns:a16="http://schemas.microsoft.com/office/drawing/2014/main" id="{78DC1AF9-7EB5-415E-BA29-9EA715431101}"/>
              </a:ext>
            </a:extLst>
          </p:cNvPr>
          <p:cNvCxnSpPr>
            <a:stCxn id="14" idx="1"/>
            <a:endCxn id="9" idx="3"/>
          </p:cNvCxnSpPr>
          <p:nvPr/>
        </p:nvCxnSpPr>
        <p:spPr>
          <a:xfrm flipH="1">
            <a:off x="4283968" y="4600640"/>
            <a:ext cx="2016224" cy="3953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29D762B-0D51-485F-AA12-FB3159C558D7}"/>
              </a:ext>
            </a:extLst>
          </p:cNvPr>
          <p:cNvSpPr txBox="1"/>
          <p:nvPr/>
        </p:nvSpPr>
        <p:spPr>
          <a:xfrm>
            <a:off x="4703844" y="4441996"/>
            <a:ext cx="1224136" cy="369332"/>
          </a:xfrm>
          <a:prstGeom prst="rect">
            <a:avLst/>
          </a:prstGeom>
          <a:noFill/>
        </p:spPr>
        <p:txBody>
          <a:bodyPr wrap="square" rtlCol="0">
            <a:spAutoFit/>
          </a:bodyPr>
          <a:lstStyle/>
          <a:p>
            <a:r>
              <a:rPr lang="en-US" dirty="0"/>
              <a:t>dependent</a:t>
            </a:r>
          </a:p>
        </p:txBody>
      </p:sp>
    </p:spTree>
    <p:extLst>
      <p:ext uri="{BB962C8B-B14F-4D97-AF65-F5344CB8AC3E}">
        <p14:creationId xmlns:p14="http://schemas.microsoft.com/office/powerpoint/2010/main" val="84175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Spring Factory Bean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4556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Factory Pattern:</a:t>
            </a:r>
          </a:p>
          <a:p>
            <a:pPr marL="342900" indent="-342900" algn="l">
              <a:buClr>
                <a:srgbClr val="0070C0"/>
              </a:buClr>
              <a:buSzPct val="80000"/>
              <a:buFont typeface="Wingdings" pitchFamily="2" charset="2"/>
              <a:buChar char="u"/>
            </a:pPr>
            <a:r>
              <a:rPr lang="en-US" altLang="zh-TW" sz="1800" dirty="0">
                <a:solidFill>
                  <a:schemeClr val="tx1"/>
                </a:solidFill>
              </a:rPr>
              <a:t>When you create a object outside the Spring container, you ask the Spring Container to instantiate the object and then pass it to the outside object. This is called Factory Pattern.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https://www.youtube.com/watch?v=xlWwMSu5I70&amp;list=PLGibysfsUS7NAbefiaj1V4LbX0glTftDI&amp;index=3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7" name="Rectangle 6">
            <a:extLst>
              <a:ext uri="{FF2B5EF4-FFF2-40B4-BE49-F238E27FC236}">
                <a16:creationId xmlns:a16="http://schemas.microsoft.com/office/drawing/2014/main" id="{D9A029EC-9ACB-4B28-99B3-8F308C7FB8AD}"/>
              </a:ext>
            </a:extLst>
          </p:cNvPr>
          <p:cNvSpPr/>
          <p:nvPr/>
        </p:nvSpPr>
        <p:spPr>
          <a:xfrm>
            <a:off x="485196" y="3068960"/>
            <a:ext cx="3744416" cy="231319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913A21-1731-4522-ADB5-E3641BA638BE}"/>
              </a:ext>
            </a:extLst>
          </p:cNvPr>
          <p:cNvSpPr txBox="1"/>
          <p:nvPr/>
        </p:nvSpPr>
        <p:spPr>
          <a:xfrm>
            <a:off x="557204" y="3112350"/>
            <a:ext cx="1944216" cy="369332"/>
          </a:xfrm>
          <a:prstGeom prst="rect">
            <a:avLst/>
          </a:prstGeom>
          <a:noFill/>
        </p:spPr>
        <p:txBody>
          <a:bodyPr wrap="square" rtlCol="0">
            <a:spAutoFit/>
          </a:bodyPr>
          <a:lstStyle/>
          <a:p>
            <a:r>
              <a:rPr lang="en-US" u="sng" dirty="0"/>
              <a:t>Spring Container</a:t>
            </a:r>
          </a:p>
        </p:txBody>
      </p:sp>
      <p:sp>
        <p:nvSpPr>
          <p:cNvPr id="9" name="TextBox 8">
            <a:extLst>
              <a:ext uri="{FF2B5EF4-FFF2-40B4-BE49-F238E27FC236}">
                <a16:creationId xmlns:a16="http://schemas.microsoft.com/office/drawing/2014/main" id="{4E4C8096-3F28-4B4C-86F5-AC25CD8FEE63}"/>
              </a:ext>
            </a:extLst>
          </p:cNvPr>
          <p:cNvSpPr txBox="1"/>
          <p:nvPr/>
        </p:nvSpPr>
        <p:spPr>
          <a:xfrm>
            <a:off x="1637324" y="3587192"/>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0" name="TextBox 9">
            <a:extLst>
              <a:ext uri="{FF2B5EF4-FFF2-40B4-BE49-F238E27FC236}">
                <a16:creationId xmlns:a16="http://schemas.microsoft.com/office/drawing/2014/main" id="{C947FED1-83FA-475C-B810-C26B81CE0B8D}"/>
              </a:ext>
            </a:extLst>
          </p:cNvPr>
          <p:cNvSpPr txBox="1"/>
          <p:nvPr/>
        </p:nvSpPr>
        <p:spPr>
          <a:xfrm>
            <a:off x="625400" y="4185679"/>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1" name="TextBox 10">
            <a:extLst>
              <a:ext uri="{FF2B5EF4-FFF2-40B4-BE49-F238E27FC236}">
                <a16:creationId xmlns:a16="http://schemas.microsoft.com/office/drawing/2014/main" id="{E266C2D8-3C94-4110-8A1A-99FF7844E21B}"/>
              </a:ext>
            </a:extLst>
          </p:cNvPr>
          <p:cNvSpPr txBox="1"/>
          <p:nvPr/>
        </p:nvSpPr>
        <p:spPr>
          <a:xfrm>
            <a:off x="2702752" y="4187778"/>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2" name="TextBox 11">
            <a:extLst>
              <a:ext uri="{FF2B5EF4-FFF2-40B4-BE49-F238E27FC236}">
                <a16:creationId xmlns:a16="http://schemas.microsoft.com/office/drawing/2014/main" id="{B383FCAE-EC35-404F-862B-82098F5919B2}"/>
              </a:ext>
            </a:extLst>
          </p:cNvPr>
          <p:cNvSpPr txBox="1"/>
          <p:nvPr/>
        </p:nvSpPr>
        <p:spPr>
          <a:xfrm>
            <a:off x="953248" y="4783915"/>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3" name="TextBox 12">
            <a:extLst>
              <a:ext uri="{FF2B5EF4-FFF2-40B4-BE49-F238E27FC236}">
                <a16:creationId xmlns:a16="http://schemas.microsoft.com/office/drawing/2014/main" id="{0EE44294-E625-422E-B4A1-749C596787BB}"/>
              </a:ext>
            </a:extLst>
          </p:cNvPr>
          <p:cNvSpPr txBox="1"/>
          <p:nvPr/>
        </p:nvSpPr>
        <p:spPr>
          <a:xfrm>
            <a:off x="2453173" y="4758558"/>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4" name="TextBox 13">
            <a:extLst>
              <a:ext uri="{FF2B5EF4-FFF2-40B4-BE49-F238E27FC236}">
                <a16:creationId xmlns:a16="http://schemas.microsoft.com/office/drawing/2014/main" id="{9E400296-9660-4723-833D-8B3FB60584E7}"/>
              </a:ext>
            </a:extLst>
          </p:cNvPr>
          <p:cNvSpPr txBox="1"/>
          <p:nvPr/>
        </p:nvSpPr>
        <p:spPr>
          <a:xfrm>
            <a:off x="7412996" y="3440675"/>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5" name="TextBox 14">
            <a:extLst>
              <a:ext uri="{FF2B5EF4-FFF2-40B4-BE49-F238E27FC236}">
                <a16:creationId xmlns:a16="http://schemas.microsoft.com/office/drawing/2014/main" id="{865DFDE5-F268-4313-BFCE-70B9D946286F}"/>
              </a:ext>
            </a:extLst>
          </p:cNvPr>
          <p:cNvSpPr txBox="1"/>
          <p:nvPr/>
        </p:nvSpPr>
        <p:spPr>
          <a:xfrm>
            <a:off x="7244635" y="4048897"/>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6" name="TextBox 15">
            <a:extLst>
              <a:ext uri="{FF2B5EF4-FFF2-40B4-BE49-F238E27FC236}">
                <a16:creationId xmlns:a16="http://schemas.microsoft.com/office/drawing/2014/main" id="{F090ABAB-2B85-4ABD-BDC1-506155F3CB31}"/>
              </a:ext>
            </a:extLst>
          </p:cNvPr>
          <p:cNvSpPr txBox="1"/>
          <p:nvPr/>
        </p:nvSpPr>
        <p:spPr>
          <a:xfrm>
            <a:off x="7502017" y="4786674"/>
            <a:ext cx="1152128" cy="369332"/>
          </a:xfrm>
          <a:prstGeom prst="rect">
            <a:avLst/>
          </a:prstGeom>
          <a:noFill/>
          <a:ln>
            <a:solidFill>
              <a:srgbClr val="C00000"/>
            </a:solidFill>
          </a:ln>
        </p:spPr>
        <p:txBody>
          <a:bodyPr wrap="square" rtlCol="0">
            <a:spAutoFit/>
          </a:bodyPr>
          <a:lstStyle/>
          <a:p>
            <a:pPr algn="ctr"/>
            <a:r>
              <a:rPr lang="en-US" dirty="0"/>
              <a:t>Object</a:t>
            </a:r>
          </a:p>
        </p:txBody>
      </p:sp>
      <p:cxnSp>
        <p:nvCxnSpPr>
          <p:cNvPr id="18" name="Straight Arrow Connector 17">
            <a:extLst>
              <a:ext uri="{FF2B5EF4-FFF2-40B4-BE49-F238E27FC236}">
                <a16:creationId xmlns:a16="http://schemas.microsoft.com/office/drawing/2014/main" id="{78DC1AF9-7EB5-415E-BA29-9EA715431101}"/>
              </a:ext>
            </a:extLst>
          </p:cNvPr>
          <p:cNvCxnSpPr>
            <a:cxnSpLocks/>
            <a:endCxn id="9" idx="3"/>
          </p:cNvCxnSpPr>
          <p:nvPr/>
        </p:nvCxnSpPr>
        <p:spPr>
          <a:xfrm flipH="1">
            <a:off x="2789452" y="3490800"/>
            <a:ext cx="4623544" cy="2810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29D762B-0D51-485F-AA12-FB3159C558D7}"/>
              </a:ext>
            </a:extLst>
          </p:cNvPr>
          <p:cNvSpPr txBox="1"/>
          <p:nvPr/>
        </p:nvSpPr>
        <p:spPr>
          <a:xfrm>
            <a:off x="2873252" y="3240247"/>
            <a:ext cx="4565701" cy="369332"/>
          </a:xfrm>
          <a:prstGeom prst="rect">
            <a:avLst/>
          </a:prstGeom>
          <a:noFill/>
        </p:spPr>
        <p:txBody>
          <a:bodyPr wrap="square" rtlCol="0">
            <a:spAutoFit/>
          </a:bodyPr>
          <a:lstStyle/>
          <a:p>
            <a:r>
              <a:rPr lang="en-US" dirty="0"/>
              <a:t>Ask Spring Container to instantiate the object</a:t>
            </a:r>
          </a:p>
        </p:txBody>
      </p:sp>
      <p:cxnSp>
        <p:nvCxnSpPr>
          <p:cNvPr id="20" name="Straight Arrow Connector 19">
            <a:extLst>
              <a:ext uri="{FF2B5EF4-FFF2-40B4-BE49-F238E27FC236}">
                <a16:creationId xmlns:a16="http://schemas.microsoft.com/office/drawing/2014/main" id="{A01F7EED-BCB1-4505-BD4A-2B7E5D910F6A}"/>
              </a:ext>
            </a:extLst>
          </p:cNvPr>
          <p:cNvCxnSpPr>
            <a:cxnSpLocks/>
            <a:endCxn id="14" idx="1"/>
          </p:cNvCxnSpPr>
          <p:nvPr/>
        </p:nvCxnSpPr>
        <p:spPr>
          <a:xfrm flipV="1">
            <a:off x="2789452" y="3625341"/>
            <a:ext cx="4623544" cy="26900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8609117-718F-445F-9F91-34B16BA0C473}"/>
              </a:ext>
            </a:extLst>
          </p:cNvPr>
          <p:cNvSpPr txBox="1"/>
          <p:nvPr/>
        </p:nvSpPr>
        <p:spPr>
          <a:xfrm>
            <a:off x="3279491" y="3804074"/>
            <a:ext cx="3593992" cy="369332"/>
          </a:xfrm>
          <a:prstGeom prst="rect">
            <a:avLst/>
          </a:prstGeom>
          <a:noFill/>
        </p:spPr>
        <p:txBody>
          <a:bodyPr wrap="square" rtlCol="0">
            <a:spAutoFit/>
          </a:bodyPr>
          <a:lstStyle/>
          <a:p>
            <a:r>
              <a:rPr lang="en-US" dirty="0"/>
              <a:t>Pass the object to outside object</a:t>
            </a:r>
          </a:p>
        </p:txBody>
      </p:sp>
    </p:spTree>
    <p:extLst>
      <p:ext uri="{BB962C8B-B14F-4D97-AF65-F5344CB8AC3E}">
        <p14:creationId xmlns:p14="http://schemas.microsoft.com/office/powerpoint/2010/main" val="99530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Spring Factory Bean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0290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What is Factory Pattern:</a:t>
            </a:r>
          </a:p>
          <a:p>
            <a:pPr marL="342900" indent="-342900" algn="l">
              <a:buClr>
                <a:srgbClr val="0070C0"/>
              </a:buClr>
              <a:buSzPct val="80000"/>
              <a:buFont typeface="Wingdings" pitchFamily="2" charset="2"/>
              <a:buChar char="u"/>
            </a:pPr>
            <a:r>
              <a:rPr lang="en-US" altLang="zh-TW" sz="1800" dirty="0">
                <a:solidFill>
                  <a:schemeClr val="tx1"/>
                </a:solidFill>
              </a:rPr>
              <a:t>We have object here. Instead of creating a new object B, we make a call to another object which is a factory object. The factory object is a Java Object. What this does is the whole job of this object factory is to create new objects and then hand it over to the object. It is similar to an actual factory. The whole purpose of Object Factory is to produce objects.</a:t>
            </a:r>
          </a:p>
          <a:p>
            <a:pPr marL="342900" indent="-342900" algn="l">
              <a:buClr>
                <a:srgbClr val="0070C0"/>
              </a:buClr>
              <a:buSzPct val="80000"/>
              <a:buFont typeface="Wingdings" pitchFamily="2" charset="2"/>
              <a:buChar char="u"/>
            </a:pPr>
            <a:r>
              <a:rPr lang="en-US" altLang="zh-TW" sz="1800" dirty="0">
                <a:solidFill>
                  <a:schemeClr val="tx1"/>
                </a:solidFill>
              </a:rPr>
              <a:t>Now, how does the Object Factory produce objects?</a:t>
            </a:r>
          </a:p>
          <a:p>
            <a:pPr marL="342900" indent="-342900" algn="l">
              <a:buClr>
                <a:srgbClr val="0070C0"/>
              </a:buClr>
              <a:buSzPct val="80000"/>
              <a:buFont typeface="Wingdings" pitchFamily="2" charset="2"/>
              <a:buChar char="u"/>
            </a:pPr>
            <a:r>
              <a:rPr lang="en-US" altLang="zh-TW" sz="1800" dirty="0">
                <a:solidFill>
                  <a:schemeClr val="tx1"/>
                </a:solidFill>
              </a:rPr>
              <a:t>What it does, it reads from a configuration. The configuration file contains the meta data which has details about all the objects that needs to create. It is a blueprint for all the objects.</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https://www.youtube.com/watch?v=xlWwMSu5I70&amp;list=PLGibysfsUS7NAbefiaj1V4LbX0glTftDI&amp;index=3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4" name="TextBox 13">
            <a:extLst>
              <a:ext uri="{FF2B5EF4-FFF2-40B4-BE49-F238E27FC236}">
                <a16:creationId xmlns:a16="http://schemas.microsoft.com/office/drawing/2014/main" id="{9E400296-9660-4723-833D-8B3FB60584E7}"/>
              </a:ext>
            </a:extLst>
          </p:cNvPr>
          <p:cNvSpPr txBox="1"/>
          <p:nvPr/>
        </p:nvSpPr>
        <p:spPr>
          <a:xfrm>
            <a:off x="1524000" y="5142433"/>
            <a:ext cx="1152128" cy="369332"/>
          </a:xfrm>
          <a:prstGeom prst="rect">
            <a:avLst/>
          </a:prstGeom>
          <a:noFill/>
          <a:ln>
            <a:solidFill>
              <a:srgbClr val="C00000"/>
            </a:solidFill>
          </a:ln>
        </p:spPr>
        <p:txBody>
          <a:bodyPr wrap="square" rtlCol="0">
            <a:spAutoFit/>
          </a:bodyPr>
          <a:lstStyle/>
          <a:p>
            <a:pPr algn="ctr"/>
            <a:r>
              <a:rPr lang="en-US" dirty="0"/>
              <a:t>Object</a:t>
            </a:r>
          </a:p>
        </p:txBody>
      </p:sp>
      <p:sp>
        <p:nvSpPr>
          <p:cNvPr id="15" name="TextBox 14">
            <a:extLst>
              <a:ext uri="{FF2B5EF4-FFF2-40B4-BE49-F238E27FC236}">
                <a16:creationId xmlns:a16="http://schemas.microsoft.com/office/drawing/2014/main" id="{865DFDE5-F268-4313-BFCE-70B9D946286F}"/>
              </a:ext>
            </a:extLst>
          </p:cNvPr>
          <p:cNvSpPr txBox="1"/>
          <p:nvPr/>
        </p:nvSpPr>
        <p:spPr>
          <a:xfrm>
            <a:off x="3903591" y="4680768"/>
            <a:ext cx="3024336" cy="923330"/>
          </a:xfrm>
          <a:prstGeom prst="rect">
            <a:avLst/>
          </a:prstGeom>
          <a:noFill/>
          <a:ln>
            <a:solidFill>
              <a:srgbClr val="C00000"/>
            </a:solidFill>
          </a:ln>
        </p:spPr>
        <p:txBody>
          <a:bodyPr wrap="square" rtlCol="0">
            <a:spAutoFit/>
          </a:bodyPr>
          <a:lstStyle/>
          <a:p>
            <a:pPr algn="ctr"/>
            <a:endParaRPr lang="en-US" dirty="0"/>
          </a:p>
          <a:p>
            <a:pPr algn="ctr"/>
            <a:r>
              <a:rPr lang="en-US" dirty="0"/>
              <a:t>Object Factory</a:t>
            </a:r>
          </a:p>
          <a:p>
            <a:pPr algn="ctr"/>
            <a:endParaRPr lang="en-US" dirty="0"/>
          </a:p>
        </p:txBody>
      </p:sp>
      <p:sp>
        <p:nvSpPr>
          <p:cNvPr id="21" name="TextBox 20">
            <a:extLst>
              <a:ext uri="{FF2B5EF4-FFF2-40B4-BE49-F238E27FC236}">
                <a16:creationId xmlns:a16="http://schemas.microsoft.com/office/drawing/2014/main" id="{56E89032-9097-4C9A-885A-9430F43D03B5}"/>
              </a:ext>
            </a:extLst>
          </p:cNvPr>
          <p:cNvSpPr txBox="1"/>
          <p:nvPr/>
        </p:nvSpPr>
        <p:spPr>
          <a:xfrm>
            <a:off x="4371643" y="6169580"/>
            <a:ext cx="2088232" cy="369332"/>
          </a:xfrm>
          <a:prstGeom prst="rect">
            <a:avLst/>
          </a:prstGeom>
          <a:noFill/>
          <a:ln>
            <a:solidFill>
              <a:srgbClr val="C00000"/>
            </a:solidFill>
          </a:ln>
        </p:spPr>
        <p:txBody>
          <a:bodyPr wrap="square" rtlCol="0">
            <a:spAutoFit/>
          </a:bodyPr>
          <a:lstStyle/>
          <a:p>
            <a:pPr algn="ctr"/>
            <a:r>
              <a:rPr lang="en-US" dirty="0"/>
              <a:t>Configuration</a:t>
            </a:r>
          </a:p>
        </p:txBody>
      </p:sp>
    </p:spTree>
    <p:extLst>
      <p:ext uri="{BB962C8B-B14F-4D97-AF65-F5344CB8AC3E}">
        <p14:creationId xmlns:p14="http://schemas.microsoft.com/office/powerpoint/2010/main" val="188409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Spring Factory Bean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9653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What is Factory Pattern?</a:t>
            </a:r>
          </a:p>
          <a:p>
            <a:pPr marL="342900" indent="-342900" algn="l">
              <a:buClr>
                <a:srgbClr val="0070C0"/>
              </a:buClr>
              <a:buSzPct val="80000"/>
              <a:buFont typeface="+mj-lt"/>
              <a:buAutoNum type="arabicPeriod"/>
            </a:pPr>
            <a:r>
              <a:rPr lang="en-US" altLang="zh-TW" sz="1800" dirty="0">
                <a:solidFill>
                  <a:schemeClr val="tx1"/>
                </a:solidFill>
              </a:rPr>
              <a:t>What the object Factory does is it reads from the blueprint. </a:t>
            </a:r>
          </a:p>
          <a:p>
            <a:pPr marL="342900" indent="-342900" algn="l">
              <a:buClr>
                <a:srgbClr val="0070C0"/>
              </a:buClr>
              <a:buSzPct val="80000"/>
              <a:buFont typeface="+mj-lt"/>
              <a:buAutoNum type="arabicPeriod"/>
            </a:pPr>
            <a:r>
              <a:rPr lang="en-US" altLang="zh-TW" sz="1800" dirty="0">
                <a:solidFill>
                  <a:schemeClr val="tx1"/>
                </a:solidFill>
              </a:rPr>
              <a:t>The object say, “Hey, I need object of such specification”. The Object Factory find out what is the blueprint for that particular object specification. Then, the Object Factory knows what object needs to be created. It going to create a New Object</a:t>
            </a:r>
          </a:p>
          <a:p>
            <a:pPr marL="342900" indent="-342900" algn="l">
              <a:buClr>
                <a:srgbClr val="0070C0"/>
              </a:buClr>
              <a:buSzPct val="80000"/>
              <a:buFont typeface="+mj-lt"/>
              <a:buAutoNum type="arabicPeriod"/>
            </a:pPr>
            <a:r>
              <a:rPr lang="en-US" altLang="zh-TW" sz="1800" dirty="0">
                <a:solidFill>
                  <a:schemeClr val="tx1"/>
                </a:solidFill>
              </a:rPr>
              <a:t>Hand it back to the Object.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https://www.youtube.com/watch?v=xlWwMSu5I70&amp;list=PLGibysfsUS7NAbefiaj1V4LbX0glTftDI&amp;index=3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4" name="TextBox 13">
            <a:extLst>
              <a:ext uri="{FF2B5EF4-FFF2-40B4-BE49-F238E27FC236}">
                <a16:creationId xmlns:a16="http://schemas.microsoft.com/office/drawing/2014/main" id="{9E400296-9660-4723-833D-8B3FB60584E7}"/>
              </a:ext>
            </a:extLst>
          </p:cNvPr>
          <p:cNvSpPr txBox="1"/>
          <p:nvPr/>
        </p:nvSpPr>
        <p:spPr>
          <a:xfrm>
            <a:off x="668585" y="4176263"/>
            <a:ext cx="1152128" cy="1477328"/>
          </a:xfrm>
          <a:prstGeom prst="rect">
            <a:avLst/>
          </a:prstGeom>
          <a:noFill/>
          <a:ln>
            <a:solidFill>
              <a:srgbClr val="C00000"/>
            </a:solidFill>
          </a:ln>
        </p:spPr>
        <p:txBody>
          <a:bodyPr wrap="square" rtlCol="0">
            <a:spAutoFit/>
          </a:bodyPr>
          <a:lstStyle/>
          <a:p>
            <a:pPr algn="ctr"/>
            <a:endParaRPr lang="en-US" dirty="0"/>
          </a:p>
          <a:p>
            <a:pPr algn="ctr"/>
            <a:endParaRPr lang="en-US" dirty="0"/>
          </a:p>
          <a:p>
            <a:pPr algn="ctr"/>
            <a:r>
              <a:rPr lang="en-US" dirty="0"/>
              <a:t>Object</a:t>
            </a:r>
          </a:p>
          <a:p>
            <a:pPr algn="ctr"/>
            <a:endParaRPr lang="en-US" dirty="0"/>
          </a:p>
          <a:p>
            <a:pPr algn="ctr"/>
            <a:endParaRPr lang="en-US" dirty="0"/>
          </a:p>
        </p:txBody>
      </p:sp>
      <p:sp>
        <p:nvSpPr>
          <p:cNvPr id="15" name="TextBox 14">
            <a:extLst>
              <a:ext uri="{FF2B5EF4-FFF2-40B4-BE49-F238E27FC236}">
                <a16:creationId xmlns:a16="http://schemas.microsoft.com/office/drawing/2014/main" id="{865DFDE5-F268-4313-BFCE-70B9D946286F}"/>
              </a:ext>
            </a:extLst>
          </p:cNvPr>
          <p:cNvSpPr txBox="1"/>
          <p:nvPr/>
        </p:nvSpPr>
        <p:spPr>
          <a:xfrm>
            <a:off x="4116001" y="4085726"/>
            <a:ext cx="4104456" cy="1477328"/>
          </a:xfrm>
          <a:prstGeom prst="rect">
            <a:avLst/>
          </a:prstGeom>
          <a:noFill/>
          <a:ln>
            <a:solidFill>
              <a:srgbClr val="C00000"/>
            </a:solidFill>
          </a:ln>
        </p:spPr>
        <p:txBody>
          <a:bodyPr wrap="square" rtlCol="0">
            <a:spAutoFit/>
          </a:bodyPr>
          <a:lstStyle/>
          <a:p>
            <a:pPr algn="ctr"/>
            <a:endParaRPr lang="en-US" dirty="0"/>
          </a:p>
          <a:p>
            <a:pPr algn="ctr"/>
            <a:endParaRPr lang="en-US" dirty="0"/>
          </a:p>
          <a:p>
            <a:pPr algn="ctr"/>
            <a:r>
              <a:rPr lang="en-US" dirty="0"/>
              <a:t>Object Factory</a:t>
            </a:r>
          </a:p>
          <a:p>
            <a:pPr algn="ctr"/>
            <a:endParaRPr lang="en-US" dirty="0"/>
          </a:p>
          <a:p>
            <a:pPr algn="ctr"/>
            <a:endParaRPr lang="en-US" dirty="0"/>
          </a:p>
        </p:txBody>
      </p:sp>
      <p:sp>
        <p:nvSpPr>
          <p:cNvPr id="21" name="TextBox 20">
            <a:extLst>
              <a:ext uri="{FF2B5EF4-FFF2-40B4-BE49-F238E27FC236}">
                <a16:creationId xmlns:a16="http://schemas.microsoft.com/office/drawing/2014/main" id="{56E89032-9097-4C9A-885A-9430F43D03B5}"/>
              </a:ext>
            </a:extLst>
          </p:cNvPr>
          <p:cNvSpPr txBox="1"/>
          <p:nvPr/>
        </p:nvSpPr>
        <p:spPr>
          <a:xfrm>
            <a:off x="5124113" y="6264305"/>
            <a:ext cx="2088232" cy="369332"/>
          </a:xfrm>
          <a:prstGeom prst="rect">
            <a:avLst/>
          </a:prstGeom>
          <a:noFill/>
          <a:ln>
            <a:solidFill>
              <a:srgbClr val="C00000"/>
            </a:solidFill>
          </a:ln>
        </p:spPr>
        <p:txBody>
          <a:bodyPr wrap="square" rtlCol="0">
            <a:spAutoFit/>
          </a:bodyPr>
          <a:lstStyle/>
          <a:p>
            <a:pPr algn="ctr"/>
            <a:r>
              <a:rPr lang="en-US" dirty="0"/>
              <a:t>Configuration</a:t>
            </a:r>
          </a:p>
        </p:txBody>
      </p:sp>
      <p:cxnSp>
        <p:nvCxnSpPr>
          <p:cNvPr id="26" name="Straight Arrow Connector 25">
            <a:extLst>
              <a:ext uri="{FF2B5EF4-FFF2-40B4-BE49-F238E27FC236}">
                <a16:creationId xmlns:a16="http://schemas.microsoft.com/office/drawing/2014/main" id="{E253CE8E-A3B5-4DD9-8B82-B4A02DFD6720}"/>
              </a:ext>
            </a:extLst>
          </p:cNvPr>
          <p:cNvCxnSpPr>
            <a:cxnSpLocks/>
            <a:stCxn id="15" idx="2"/>
            <a:endCxn id="21" idx="0"/>
          </p:cNvCxnSpPr>
          <p:nvPr/>
        </p:nvCxnSpPr>
        <p:spPr>
          <a:xfrm>
            <a:off x="6168229" y="5563054"/>
            <a:ext cx="0" cy="70125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4D9659B-9A70-4E90-8ECD-5F005141877D}"/>
              </a:ext>
            </a:extLst>
          </p:cNvPr>
          <p:cNvCxnSpPr>
            <a:cxnSpLocks/>
            <a:stCxn id="14" idx="3"/>
          </p:cNvCxnSpPr>
          <p:nvPr/>
        </p:nvCxnSpPr>
        <p:spPr>
          <a:xfrm flipV="1">
            <a:off x="1820713" y="4848263"/>
            <a:ext cx="3543375" cy="666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3FFB657-C43C-4C90-A743-AED8789A7B90}"/>
              </a:ext>
            </a:extLst>
          </p:cNvPr>
          <p:cNvSpPr txBox="1"/>
          <p:nvPr/>
        </p:nvSpPr>
        <p:spPr>
          <a:xfrm>
            <a:off x="6575884" y="5707758"/>
            <a:ext cx="2088232" cy="369332"/>
          </a:xfrm>
          <a:prstGeom prst="rect">
            <a:avLst/>
          </a:prstGeom>
          <a:solidFill>
            <a:schemeClr val="bg1">
              <a:lumMod val="85000"/>
            </a:schemeClr>
          </a:solidFill>
          <a:ln>
            <a:solidFill>
              <a:srgbClr val="C00000"/>
            </a:solidFill>
          </a:ln>
        </p:spPr>
        <p:txBody>
          <a:bodyPr wrap="square" rtlCol="0">
            <a:spAutoFit/>
          </a:bodyPr>
          <a:lstStyle/>
          <a:p>
            <a:r>
              <a:rPr lang="en-US" dirty="0"/>
              <a:t>Read the blueprint</a:t>
            </a:r>
          </a:p>
        </p:txBody>
      </p:sp>
      <p:sp>
        <p:nvSpPr>
          <p:cNvPr id="36" name="TextBox 35">
            <a:extLst>
              <a:ext uri="{FF2B5EF4-FFF2-40B4-BE49-F238E27FC236}">
                <a16:creationId xmlns:a16="http://schemas.microsoft.com/office/drawing/2014/main" id="{5918B762-6AC7-4095-A151-BC9CF7254FCA}"/>
              </a:ext>
            </a:extLst>
          </p:cNvPr>
          <p:cNvSpPr txBox="1"/>
          <p:nvPr/>
        </p:nvSpPr>
        <p:spPr>
          <a:xfrm>
            <a:off x="6084168" y="5021607"/>
            <a:ext cx="1443929" cy="369332"/>
          </a:xfrm>
          <a:prstGeom prst="rect">
            <a:avLst/>
          </a:prstGeom>
          <a:solidFill>
            <a:schemeClr val="bg1">
              <a:lumMod val="85000"/>
            </a:schemeClr>
          </a:solidFill>
          <a:ln>
            <a:solidFill>
              <a:srgbClr val="C00000"/>
            </a:solidFill>
          </a:ln>
        </p:spPr>
        <p:txBody>
          <a:bodyPr wrap="square" rtlCol="0">
            <a:spAutoFit/>
          </a:bodyPr>
          <a:lstStyle/>
          <a:p>
            <a:pPr algn="ctr"/>
            <a:r>
              <a:rPr lang="en-US" dirty="0"/>
              <a:t>New Object</a:t>
            </a:r>
          </a:p>
        </p:txBody>
      </p:sp>
      <p:sp>
        <p:nvSpPr>
          <p:cNvPr id="46" name="Oval 45">
            <a:extLst>
              <a:ext uri="{FF2B5EF4-FFF2-40B4-BE49-F238E27FC236}">
                <a16:creationId xmlns:a16="http://schemas.microsoft.com/office/drawing/2014/main" id="{10A05340-C9F5-4774-BA8B-1520586BE4F5}"/>
              </a:ext>
            </a:extLst>
          </p:cNvPr>
          <p:cNvSpPr/>
          <p:nvPr/>
        </p:nvSpPr>
        <p:spPr>
          <a:xfrm>
            <a:off x="6213511" y="5766095"/>
            <a:ext cx="324034" cy="323166"/>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8" name="Oval 47">
            <a:extLst>
              <a:ext uri="{FF2B5EF4-FFF2-40B4-BE49-F238E27FC236}">
                <a16:creationId xmlns:a16="http://schemas.microsoft.com/office/drawing/2014/main" id="{20860978-86EA-4750-90A1-208553BC6847}"/>
              </a:ext>
            </a:extLst>
          </p:cNvPr>
          <p:cNvSpPr/>
          <p:nvPr/>
        </p:nvSpPr>
        <p:spPr>
          <a:xfrm>
            <a:off x="5732410" y="5065092"/>
            <a:ext cx="324034" cy="323166"/>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53" name="Straight Arrow Connector 52">
            <a:extLst>
              <a:ext uri="{FF2B5EF4-FFF2-40B4-BE49-F238E27FC236}">
                <a16:creationId xmlns:a16="http://schemas.microsoft.com/office/drawing/2014/main" id="{60338664-EAC3-4ECA-A78F-7BE1A58B0DB9}"/>
              </a:ext>
            </a:extLst>
          </p:cNvPr>
          <p:cNvCxnSpPr>
            <a:cxnSpLocks/>
          </p:cNvCxnSpPr>
          <p:nvPr/>
        </p:nvCxnSpPr>
        <p:spPr>
          <a:xfrm flipH="1">
            <a:off x="1820713" y="4456838"/>
            <a:ext cx="2295288" cy="216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6359BB23-B876-4DE5-AC2C-87F37174D080}"/>
              </a:ext>
            </a:extLst>
          </p:cNvPr>
          <p:cNvSpPr/>
          <p:nvPr/>
        </p:nvSpPr>
        <p:spPr>
          <a:xfrm>
            <a:off x="2051720" y="4053147"/>
            <a:ext cx="324034" cy="323166"/>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2" name="TextBox 61">
            <a:extLst>
              <a:ext uri="{FF2B5EF4-FFF2-40B4-BE49-F238E27FC236}">
                <a16:creationId xmlns:a16="http://schemas.microsoft.com/office/drawing/2014/main" id="{B1E77755-8E9B-4D81-971D-443337A311FD}"/>
              </a:ext>
            </a:extLst>
          </p:cNvPr>
          <p:cNvSpPr txBox="1"/>
          <p:nvPr/>
        </p:nvSpPr>
        <p:spPr>
          <a:xfrm>
            <a:off x="2513074" y="3972728"/>
            <a:ext cx="1443929" cy="369332"/>
          </a:xfrm>
          <a:prstGeom prst="rect">
            <a:avLst/>
          </a:prstGeom>
          <a:solidFill>
            <a:schemeClr val="bg1">
              <a:lumMod val="85000"/>
            </a:schemeClr>
          </a:solidFill>
          <a:ln>
            <a:solidFill>
              <a:srgbClr val="C00000"/>
            </a:solidFill>
          </a:ln>
        </p:spPr>
        <p:txBody>
          <a:bodyPr wrap="square" rtlCol="0">
            <a:spAutoFit/>
          </a:bodyPr>
          <a:lstStyle/>
          <a:p>
            <a:pPr algn="ctr"/>
            <a:r>
              <a:rPr lang="en-US" dirty="0"/>
              <a:t>Hand it back</a:t>
            </a:r>
          </a:p>
        </p:txBody>
      </p:sp>
    </p:spTree>
    <p:extLst>
      <p:ext uri="{BB962C8B-B14F-4D97-AF65-F5344CB8AC3E}">
        <p14:creationId xmlns:p14="http://schemas.microsoft.com/office/powerpoint/2010/main" val="350832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Spring Factory Bean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What is Factory Pattern?</a:t>
            </a:r>
          </a:p>
          <a:p>
            <a:pPr marL="342900" indent="-342900" algn="l">
              <a:buClr>
                <a:srgbClr val="0070C0"/>
              </a:buClr>
              <a:buSzPct val="80000"/>
              <a:buFont typeface="Wingdings" pitchFamily="2" charset="2"/>
              <a:buChar char="u"/>
            </a:pPr>
            <a:r>
              <a:rPr lang="en-US" altLang="zh-TW" sz="1800" dirty="0">
                <a:solidFill>
                  <a:schemeClr val="tx1"/>
                </a:solidFill>
              </a:rPr>
              <a:t>This is what Spring does. You can use the Spring Library in order to do this functionality.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https://www.youtube.com/watch?v=xlWwMSu5I70&amp;list=PLGibysfsUS7NAbefiaj1V4LbX0glTftDI&amp;index=3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16639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Spring Factory Bean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5231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Spring Bean Factory</a:t>
            </a:r>
          </a:p>
          <a:p>
            <a:pPr marL="342900" indent="-342900" algn="l">
              <a:buClr>
                <a:srgbClr val="0070C0"/>
              </a:buClr>
              <a:buSzPct val="80000"/>
              <a:buFont typeface="Wingdings" pitchFamily="2" charset="2"/>
              <a:buChar char="u"/>
            </a:pPr>
            <a:r>
              <a:rPr lang="en-US" altLang="zh-TW" sz="1800" dirty="0">
                <a:solidFill>
                  <a:schemeClr val="tx1"/>
                </a:solidFill>
              </a:rPr>
              <a:t>Spring has a Bean Factory.</a:t>
            </a:r>
          </a:p>
          <a:p>
            <a:pPr marL="342900" indent="-342900" algn="l">
              <a:buClr>
                <a:srgbClr val="0070C0"/>
              </a:buClr>
              <a:buSzPct val="80000"/>
              <a:buFont typeface="+mj-lt"/>
              <a:buAutoNum type="arabicPeriod"/>
            </a:pPr>
            <a:r>
              <a:rPr lang="en-US" altLang="zh-TW" sz="1800" dirty="0">
                <a:solidFill>
                  <a:schemeClr val="tx1"/>
                </a:solidFill>
              </a:rPr>
              <a:t>It has an object called a Bean Factory. You can use Spring Bean Factory in order to let Spring create new Object for us.</a:t>
            </a:r>
          </a:p>
          <a:p>
            <a:pPr marL="342900" indent="-342900" algn="l">
              <a:buClr>
                <a:srgbClr val="0070C0"/>
              </a:buClr>
              <a:buSzPct val="80000"/>
              <a:buFont typeface="+mj-lt"/>
              <a:buAutoNum type="arabicPeriod"/>
            </a:pPr>
            <a:r>
              <a:rPr lang="en-US" altLang="zh-TW" sz="1800" dirty="0">
                <a:solidFill>
                  <a:schemeClr val="tx1"/>
                </a:solidFill>
              </a:rPr>
              <a:t>We have an Object here, instead of calling a new, I would reference the Bean Factory. The Bean Factory would read blueprint from Spring XML.</a:t>
            </a:r>
          </a:p>
          <a:p>
            <a:pPr marL="342900" indent="-342900" algn="l">
              <a:buClr>
                <a:srgbClr val="0070C0"/>
              </a:buClr>
              <a:buSzPct val="80000"/>
              <a:buFont typeface="+mj-lt"/>
              <a:buAutoNum type="arabicPeriod"/>
            </a:pPr>
            <a:r>
              <a:rPr lang="en-US" altLang="zh-TW" sz="1800" dirty="0">
                <a:solidFill>
                  <a:schemeClr val="tx1"/>
                </a:solidFill>
              </a:rPr>
              <a:t>From the blueprint, it makes the new Spring Bean and then this Spring Bean is handed over back to Object.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https://www.youtube.com/watch?v=xlWwMSu5I70&amp;list=PLGibysfsUS7NAbefiaj1V4LbX0glTftDI&amp;index=3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7" name="TextBox 6">
            <a:extLst>
              <a:ext uri="{FF2B5EF4-FFF2-40B4-BE49-F238E27FC236}">
                <a16:creationId xmlns:a16="http://schemas.microsoft.com/office/drawing/2014/main" id="{FD644CF3-A399-400A-B8C5-530137B1AA8B}"/>
              </a:ext>
            </a:extLst>
          </p:cNvPr>
          <p:cNvSpPr txBox="1"/>
          <p:nvPr/>
        </p:nvSpPr>
        <p:spPr>
          <a:xfrm>
            <a:off x="668585" y="4176263"/>
            <a:ext cx="1152128" cy="1477328"/>
          </a:xfrm>
          <a:prstGeom prst="rect">
            <a:avLst/>
          </a:prstGeom>
          <a:noFill/>
          <a:ln>
            <a:solidFill>
              <a:srgbClr val="C00000"/>
            </a:solidFill>
          </a:ln>
        </p:spPr>
        <p:txBody>
          <a:bodyPr wrap="square" rtlCol="0">
            <a:spAutoFit/>
          </a:bodyPr>
          <a:lstStyle/>
          <a:p>
            <a:pPr algn="ctr"/>
            <a:endParaRPr lang="en-US" dirty="0"/>
          </a:p>
          <a:p>
            <a:pPr algn="ctr"/>
            <a:endParaRPr lang="en-US" dirty="0"/>
          </a:p>
          <a:p>
            <a:pPr algn="ctr"/>
            <a:r>
              <a:rPr lang="en-US" dirty="0"/>
              <a:t>Object</a:t>
            </a:r>
          </a:p>
          <a:p>
            <a:pPr algn="ctr"/>
            <a:endParaRPr lang="en-US" dirty="0"/>
          </a:p>
          <a:p>
            <a:pPr algn="ctr"/>
            <a:endParaRPr lang="en-US" dirty="0"/>
          </a:p>
        </p:txBody>
      </p:sp>
      <p:sp>
        <p:nvSpPr>
          <p:cNvPr id="8" name="TextBox 7">
            <a:extLst>
              <a:ext uri="{FF2B5EF4-FFF2-40B4-BE49-F238E27FC236}">
                <a16:creationId xmlns:a16="http://schemas.microsoft.com/office/drawing/2014/main" id="{69DAC184-0C96-4A41-B202-008AA9EDA346}"/>
              </a:ext>
            </a:extLst>
          </p:cNvPr>
          <p:cNvSpPr txBox="1"/>
          <p:nvPr/>
        </p:nvSpPr>
        <p:spPr>
          <a:xfrm>
            <a:off x="4116001" y="4085726"/>
            <a:ext cx="4104456" cy="1477328"/>
          </a:xfrm>
          <a:prstGeom prst="rect">
            <a:avLst/>
          </a:prstGeom>
          <a:noFill/>
          <a:ln>
            <a:solidFill>
              <a:srgbClr val="C00000"/>
            </a:solidFill>
          </a:ln>
        </p:spPr>
        <p:txBody>
          <a:bodyPr wrap="square" rtlCol="0">
            <a:spAutoFit/>
          </a:bodyPr>
          <a:lstStyle/>
          <a:p>
            <a:pPr algn="ctr"/>
            <a:endParaRPr lang="en-US" dirty="0"/>
          </a:p>
          <a:p>
            <a:pPr algn="ctr"/>
            <a:endParaRPr lang="en-US" dirty="0"/>
          </a:p>
          <a:p>
            <a:pPr algn="ctr"/>
            <a:r>
              <a:rPr lang="en-US" dirty="0"/>
              <a:t>Bean Factory</a:t>
            </a:r>
          </a:p>
          <a:p>
            <a:pPr algn="ctr"/>
            <a:endParaRPr lang="en-US" dirty="0"/>
          </a:p>
          <a:p>
            <a:pPr algn="ctr"/>
            <a:endParaRPr lang="en-US" dirty="0"/>
          </a:p>
        </p:txBody>
      </p:sp>
      <p:sp>
        <p:nvSpPr>
          <p:cNvPr id="9" name="TextBox 8">
            <a:extLst>
              <a:ext uri="{FF2B5EF4-FFF2-40B4-BE49-F238E27FC236}">
                <a16:creationId xmlns:a16="http://schemas.microsoft.com/office/drawing/2014/main" id="{83A9F4E7-7EB1-496B-A844-B46934194EE2}"/>
              </a:ext>
            </a:extLst>
          </p:cNvPr>
          <p:cNvSpPr txBox="1"/>
          <p:nvPr/>
        </p:nvSpPr>
        <p:spPr>
          <a:xfrm>
            <a:off x="5124113" y="6264305"/>
            <a:ext cx="2088232" cy="369332"/>
          </a:xfrm>
          <a:prstGeom prst="rect">
            <a:avLst/>
          </a:prstGeom>
          <a:noFill/>
          <a:ln>
            <a:solidFill>
              <a:srgbClr val="C00000"/>
            </a:solidFill>
          </a:ln>
        </p:spPr>
        <p:txBody>
          <a:bodyPr wrap="square" rtlCol="0">
            <a:spAutoFit/>
          </a:bodyPr>
          <a:lstStyle/>
          <a:p>
            <a:pPr algn="ctr"/>
            <a:r>
              <a:rPr lang="en-US" dirty="0"/>
              <a:t>Spring XML</a:t>
            </a:r>
          </a:p>
        </p:txBody>
      </p:sp>
      <p:cxnSp>
        <p:nvCxnSpPr>
          <p:cNvPr id="10" name="Straight Arrow Connector 9">
            <a:extLst>
              <a:ext uri="{FF2B5EF4-FFF2-40B4-BE49-F238E27FC236}">
                <a16:creationId xmlns:a16="http://schemas.microsoft.com/office/drawing/2014/main" id="{94299FF5-3FB6-4597-B466-70FC826C15A9}"/>
              </a:ext>
            </a:extLst>
          </p:cNvPr>
          <p:cNvCxnSpPr>
            <a:cxnSpLocks/>
            <a:stCxn id="8" idx="2"/>
            <a:endCxn id="9" idx="0"/>
          </p:cNvCxnSpPr>
          <p:nvPr/>
        </p:nvCxnSpPr>
        <p:spPr>
          <a:xfrm>
            <a:off x="6168229" y="5563054"/>
            <a:ext cx="0" cy="70125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2823D2E-3EDA-40CA-A1B3-79B8F790141D}"/>
              </a:ext>
            </a:extLst>
          </p:cNvPr>
          <p:cNvCxnSpPr>
            <a:cxnSpLocks/>
            <a:stCxn id="7" idx="3"/>
          </p:cNvCxnSpPr>
          <p:nvPr/>
        </p:nvCxnSpPr>
        <p:spPr>
          <a:xfrm flipV="1">
            <a:off x="1820713" y="4848263"/>
            <a:ext cx="3543375" cy="666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E11D417-CACF-484E-B82A-B1DF9D2ED121}"/>
              </a:ext>
            </a:extLst>
          </p:cNvPr>
          <p:cNvSpPr txBox="1"/>
          <p:nvPr/>
        </p:nvSpPr>
        <p:spPr>
          <a:xfrm>
            <a:off x="6575884" y="5707758"/>
            <a:ext cx="2088232" cy="369332"/>
          </a:xfrm>
          <a:prstGeom prst="rect">
            <a:avLst/>
          </a:prstGeom>
          <a:solidFill>
            <a:schemeClr val="bg1">
              <a:lumMod val="85000"/>
            </a:schemeClr>
          </a:solidFill>
          <a:ln>
            <a:solidFill>
              <a:srgbClr val="C00000"/>
            </a:solidFill>
          </a:ln>
        </p:spPr>
        <p:txBody>
          <a:bodyPr wrap="square" rtlCol="0">
            <a:spAutoFit/>
          </a:bodyPr>
          <a:lstStyle/>
          <a:p>
            <a:r>
              <a:rPr lang="en-US" dirty="0"/>
              <a:t>Read the blueprint</a:t>
            </a:r>
          </a:p>
        </p:txBody>
      </p:sp>
      <p:sp>
        <p:nvSpPr>
          <p:cNvPr id="14" name="TextBox 13">
            <a:extLst>
              <a:ext uri="{FF2B5EF4-FFF2-40B4-BE49-F238E27FC236}">
                <a16:creationId xmlns:a16="http://schemas.microsoft.com/office/drawing/2014/main" id="{1F5EDB32-885E-4E50-A7F5-65CCD52FF3E7}"/>
              </a:ext>
            </a:extLst>
          </p:cNvPr>
          <p:cNvSpPr txBox="1"/>
          <p:nvPr/>
        </p:nvSpPr>
        <p:spPr>
          <a:xfrm>
            <a:off x="5331412" y="5027763"/>
            <a:ext cx="2088232" cy="369332"/>
          </a:xfrm>
          <a:prstGeom prst="rect">
            <a:avLst/>
          </a:prstGeom>
          <a:solidFill>
            <a:schemeClr val="bg1">
              <a:lumMod val="85000"/>
            </a:schemeClr>
          </a:solidFill>
          <a:ln>
            <a:solidFill>
              <a:srgbClr val="C00000"/>
            </a:solidFill>
          </a:ln>
        </p:spPr>
        <p:txBody>
          <a:bodyPr wrap="square" rtlCol="0">
            <a:spAutoFit/>
          </a:bodyPr>
          <a:lstStyle/>
          <a:p>
            <a:pPr algn="ctr"/>
            <a:r>
              <a:rPr lang="en-US" dirty="0"/>
              <a:t>New Spring Bean</a:t>
            </a:r>
          </a:p>
        </p:txBody>
      </p:sp>
      <p:sp>
        <p:nvSpPr>
          <p:cNvPr id="15" name="Oval 14">
            <a:extLst>
              <a:ext uri="{FF2B5EF4-FFF2-40B4-BE49-F238E27FC236}">
                <a16:creationId xmlns:a16="http://schemas.microsoft.com/office/drawing/2014/main" id="{5F195057-672A-4CD5-B1F3-D148942C6D57}"/>
              </a:ext>
            </a:extLst>
          </p:cNvPr>
          <p:cNvSpPr/>
          <p:nvPr/>
        </p:nvSpPr>
        <p:spPr>
          <a:xfrm>
            <a:off x="6213511" y="5766095"/>
            <a:ext cx="324034" cy="323166"/>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7" name="Oval 16">
            <a:extLst>
              <a:ext uri="{FF2B5EF4-FFF2-40B4-BE49-F238E27FC236}">
                <a16:creationId xmlns:a16="http://schemas.microsoft.com/office/drawing/2014/main" id="{02EC773A-CD04-485E-89CF-9D3AB9D43D58}"/>
              </a:ext>
            </a:extLst>
          </p:cNvPr>
          <p:cNvSpPr/>
          <p:nvPr/>
        </p:nvSpPr>
        <p:spPr>
          <a:xfrm>
            <a:off x="4962096" y="5095770"/>
            <a:ext cx="324034" cy="323166"/>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18" name="Straight Arrow Connector 17">
            <a:extLst>
              <a:ext uri="{FF2B5EF4-FFF2-40B4-BE49-F238E27FC236}">
                <a16:creationId xmlns:a16="http://schemas.microsoft.com/office/drawing/2014/main" id="{703DF048-C4D3-4408-ABA0-F7E8EB25B0DE}"/>
              </a:ext>
            </a:extLst>
          </p:cNvPr>
          <p:cNvCxnSpPr>
            <a:cxnSpLocks/>
          </p:cNvCxnSpPr>
          <p:nvPr/>
        </p:nvCxnSpPr>
        <p:spPr>
          <a:xfrm flipH="1">
            <a:off x="1820713" y="4456838"/>
            <a:ext cx="2295288" cy="216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2C11CD0-D5EA-4FF8-BED0-75A4F3C3FC42}"/>
              </a:ext>
            </a:extLst>
          </p:cNvPr>
          <p:cNvSpPr/>
          <p:nvPr/>
        </p:nvSpPr>
        <p:spPr>
          <a:xfrm>
            <a:off x="2051720" y="4053147"/>
            <a:ext cx="324034" cy="323166"/>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TextBox 19">
            <a:extLst>
              <a:ext uri="{FF2B5EF4-FFF2-40B4-BE49-F238E27FC236}">
                <a16:creationId xmlns:a16="http://schemas.microsoft.com/office/drawing/2014/main" id="{2BDC484A-CEAD-4AF0-95DA-B036E33B93C5}"/>
              </a:ext>
            </a:extLst>
          </p:cNvPr>
          <p:cNvSpPr txBox="1"/>
          <p:nvPr/>
        </p:nvSpPr>
        <p:spPr>
          <a:xfrm>
            <a:off x="2513074" y="3972728"/>
            <a:ext cx="1443929" cy="369332"/>
          </a:xfrm>
          <a:prstGeom prst="rect">
            <a:avLst/>
          </a:prstGeom>
          <a:solidFill>
            <a:schemeClr val="bg1">
              <a:lumMod val="85000"/>
            </a:schemeClr>
          </a:solidFill>
          <a:ln>
            <a:solidFill>
              <a:srgbClr val="C00000"/>
            </a:solidFill>
          </a:ln>
        </p:spPr>
        <p:txBody>
          <a:bodyPr wrap="square" rtlCol="0">
            <a:spAutoFit/>
          </a:bodyPr>
          <a:lstStyle/>
          <a:p>
            <a:pPr algn="ctr"/>
            <a:r>
              <a:rPr lang="en-US" dirty="0"/>
              <a:t>Hand it back</a:t>
            </a:r>
          </a:p>
        </p:txBody>
      </p:sp>
    </p:spTree>
    <p:extLst>
      <p:ext uri="{BB962C8B-B14F-4D97-AF65-F5344CB8AC3E}">
        <p14:creationId xmlns:p14="http://schemas.microsoft.com/office/powerpoint/2010/main" val="73838474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1378</Words>
  <Application>Microsoft Office PowerPoint</Application>
  <PresentationFormat>On-screen Show (4:3)</PresentationFormat>
  <Paragraphs>182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佈景主題</vt:lpstr>
      <vt:lpstr>3 Spring Factory Bean</vt:lpstr>
      <vt:lpstr>3 Spring Factory Bean</vt:lpstr>
      <vt:lpstr>3 Spring Factory Bean</vt:lpstr>
      <vt:lpstr>3 Spring Factory Bean</vt:lpstr>
      <vt:lpstr>3 Spring Factory Bean</vt:lpstr>
      <vt:lpstr>3 Spring Factory Bean</vt:lpstr>
      <vt:lpstr>3 Spring Factory Bean</vt:lpstr>
      <vt:lpstr>3 Spring Factory Bean</vt:lpstr>
      <vt:lpstr>3 Spring Factory Bean</vt:lpstr>
      <vt:lpstr>3 Spring Factory Bean</vt:lpstr>
      <vt:lpstr>3 Spring Factory Bean</vt:lpstr>
      <vt:lpstr>3 Spring Factory Bean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414</cp:revision>
  <dcterms:created xsi:type="dcterms:W3CDTF">2018-09-28T16:40:41Z</dcterms:created>
  <dcterms:modified xsi:type="dcterms:W3CDTF">2019-04-29T18:02:04Z</dcterms:modified>
</cp:coreProperties>
</file>