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8" r:id="rId3"/>
    <p:sldId id="268" r:id="rId4"/>
    <p:sldId id="269" r:id="rId5"/>
    <p:sldId id="260" r:id="rId6"/>
    <p:sldId id="270" r:id="rId7"/>
    <p:sldId id="261" r:id="rId8"/>
    <p:sldId id="271" r:id="rId9"/>
    <p:sldId id="264" r:id="rId10"/>
    <p:sldId id="272" r:id="rId11"/>
    <p:sldId id="262" r:id="rId12"/>
    <p:sldId id="273" r:id="rId13"/>
    <p:sldId id="263" r:id="rId14"/>
    <p:sldId id="274" r:id="rId15"/>
    <p:sldId id="265" r:id="rId16"/>
    <p:sldId id="275" r:id="rId17"/>
    <p:sldId id="266" r:id="rId18"/>
    <p:sldId id="267" r:id="rId19"/>
    <p:sldId id="276" r:id="rId20"/>
    <p:sldId id="277" r:id="rId21"/>
    <p:sldId id="278" r:id="rId22"/>
    <p:sldId id="279" r:id="rId23"/>
    <p:sldId id="280" r:id="rId24"/>
    <p:sldId id="281" r:id="rId25"/>
    <p:sldId id="282" r:id="rId26"/>
    <p:sldId id="283" r:id="rId27"/>
    <p:sldId id="284" r:id="rId28"/>
    <p:sldId id="285" r:id="rId29"/>
    <p:sldId id="286" r:id="rId30"/>
    <p:sldId id="259" r:id="rId3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70" autoAdjust="0"/>
    <p:restoredTop sz="96806" autoAdjust="0"/>
  </p:normalViewPr>
  <p:slideViewPr>
    <p:cSldViewPr>
      <p:cViewPr varScale="1">
        <p:scale>
          <a:sx n="80" d="100"/>
          <a:sy n="80" d="100"/>
        </p:scale>
        <p:origin x="1524" y="1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2019/3/19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2019/3/19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2019/3/19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2019/3/19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2019/3/19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2019/3/19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2019/3/19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2019/3/19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2019/3/19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2019/3/19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2019/3/19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2019/3/19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2019/3/19</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 Load Data Set</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7A4D60E2-93C7-4A51-A7EE-54D2D57FE8B6}"/>
              </a:ext>
            </a:extLst>
          </p:cNvPr>
          <p:cNvPicPr>
            <a:picLocks noChangeAspect="1"/>
          </p:cNvPicPr>
          <p:nvPr/>
        </p:nvPicPr>
        <p:blipFill>
          <a:blip r:embed="rId2"/>
          <a:stretch>
            <a:fillRect/>
          </a:stretch>
        </p:blipFill>
        <p:spPr>
          <a:xfrm>
            <a:off x="3851920" y="3717032"/>
            <a:ext cx="1202568" cy="9903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2.4 Read Grayscale Image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4" name="Picture 3">
            <a:extLst>
              <a:ext uri="{FF2B5EF4-FFF2-40B4-BE49-F238E27FC236}">
                <a16:creationId xmlns:a16="http://schemas.microsoft.com/office/drawing/2014/main" id="{7A4D60E2-93C7-4A51-A7EE-54D2D57FE8B6}"/>
              </a:ext>
            </a:extLst>
          </p:cNvPr>
          <p:cNvPicPr>
            <a:picLocks noChangeAspect="1"/>
          </p:cNvPicPr>
          <p:nvPr/>
        </p:nvPicPr>
        <p:blipFill>
          <a:blip r:embed="rId2"/>
          <a:stretch>
            <a:fillRect/>
          </a:stretch>
        </p:blipFill>
        <p:spPr>
          <a:xfrm>
            <a:off x="3851920" y="3717032"/>
            <a:ext cx="1202568" cy="990350"/>
          </a:xfrm>
          <a:prstGeom prst="rect">
            <a:avLst/>
          </a:prstGeom>
        </p:spPr>
      </p:pic>
    </p:spTree>
    <p:extLst>
      <p:ext uri="{BB962C8B-B14F-4D97-AF65-F5344CB8AC3E}">
        <p14:creationId xmlns:p14="http://schemas.microsoft.com/office/powerpoint/2010/main" val="1903844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 Read Grayscale Image</a:t>
            </a:r>
            <a:endParaRPr lang="zh-TW" altLang="en-US" b="1" dirty="0">
              <a:solidFill>
                <a:srgbClr val="FFFF00"/>
              </a:solidFill>
            </a:endParaRPr>
          </a:p>
        </p:txBody>
      </p:sp>
      <p:sp>
        <p:nvSpPr>
          <p:cNvPr id="3" name="副標題 2"/>
          <p:cNvSpPr>
            <a:spLocks noGrp="1"/>
          </p:cNvSpPr>
          <p:nvPr>
            <p:ph type="subTitle" idx="1"/>
          </p:nvPr>
        </p:nvSpPr>
        <p:spPr>
          <a:xfrm>
            <a:off x="467544" y="1268760"/>
            <a:ext cx="8064896" cy="158417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Use the VS Code to write the code:</a:t>
            </a:r>
          </a:p>
          <a:p>
            <a:pPr marL="342900" indent="-342900" algn="l">
              <a:buClr>
                <a:srgbClr val="0070C0"/>
              </a:buClr>
              <a:buSzPct val="80000"/>
              <a:buFont typeface="Wingdings" pitchFamily="2" charset="2"/>
              <a:buChar char="u"/>
            </a:pPr>
            <a:r>
              <a:rPr lang="en-US" sz="1200" b="1" dirty="0">
                <a:solidFill>
                  <a:schemeClr val="tx1"/>
                </a:solidFill>
              </a:rPr>
              <a:t>Now, we want to iterate all the sample of cats and dogs data.</a:t>
            </a:r>
          </a:p>
          <a:p>
            <a:pPr marL="342900" indent="-342900" algn="l">
              <a:buClr>
                <a:srgbClr val="0070C0"/>
              </a:buClr>
              <a:buSzPct val="80000"/>
              <a:buFont typeface="Wingdings" pitchFamily="2" charset="2"/>
              <a:buChar char="u"/>
            </a:pPr>
            <a:r>
              <a:rPr lang="en-US" sz="1200" b="1" dirty="0">
                <a:solidFill>
                  <a:schemeClr val="tx1"/>
                </a:solidFill>
              </a:rPr>
              <a:t>path = </a:t>
            </a:r>
            <a:r>
              <a:rPr lang="en-US" sz="1200" b="1" dirty="0" err="1">
                <a:solidFill>
                  <a:schemeClr val="tx1"/>
                </a:solidFill>
              </a:rPr>
              <a:t>os.path.join</a:t>
            </a:r>
            <a:r>
              <a:rPr lang="en-US" sz="1200" b="1" dirty="0">
                <a:solidFill>
                  <a:schemeClr val="tx1"/>
                </a:solidFill>
              </a:rPr>
              <a:t> (DATADIR, category)  # look through the paths of cat and the dog.</a:t>
            </a:r>
          </a:p>
          <a:p>
            <a:pPr marL="342900" indent="-342900" algn="l">
              <a:buClr>
                <a:srgbClr val="0070C0"/>
              </a:buClr>
              <a:buSzPct val="80000"/>
              <a:buFont typeface="Wingdings" pitchFamily="2" charset="2"/>
              <a:buChar char="u"/>
            </a:pPr>
            <a:r>
              <a:rPr lang="en-US" sz="1200" b="1" dirty="0">
                <a:solidFill>
                  <a:schemeClr val="tx1"/>
                </a:solidFill>
              </a:rPr>
              <a:t>for </a:t>
            </a:r>
            <a:r>
              <a:rPr lang="en-US" sz="1200" b="1" dirty="0" err="1">
                <a:solidFill>
                  <a:schemeClr val="tx1"/>
                </a:solidFill>
              </a:rPr>
              <a:t>img</a:t>
            </a:r>
            <a:r>
              <a:rPr lang="en-US" sz="1200" b="1" dirty="0">
                <a:solidFill>
                  <a:schemeClr val="tx1"/>
                </a:solidFill>
              </a:rPr>
              <a:t> in </a:t>
            </a:r>
            <a:r>
              <a:rPr lang="en-US" sz="1200" b="1" dirty="0" err="1">
                <a:solidFill>
                  <a:schemeClr val="tx1"/>
                </a:solidFill>
              </a:rPr>
              <a:t>os.lisdir</a:t>
            </a:r>
            <a:r>
              <a:rPr lang="en-US" sz="1200" b="1" dirty="0">
                <a:solidFill>
                  <a:schemeClr val="tx1"/>
                </a:solidFill>
              </a:rPr>
              <a:t>(path)   # look through all image files.</a:t>
            </a:r>
          </a:p>
          <a:p>
            <a:pPr marL="342900" indent="-342900" algn="l">
              <a:buClr>
                <a:srgbClr val="0070C0"/>
              </a:buClr>
              <a:buSzPct val="80000"/>
              <a:buFont typeface="Wingdings" pitchFamily="2" charset="2"/>
              <a:buChar char="u"/>
            </a:pPr>
            <a:r>
              <a:rPr lang="en-US" sz="1200" b="1" dirty="0" err="1">
                <a:solidFill>
                  <a:schemeClr val="tx1"/>
                </a:solidFill>
              </a:rPr>
              <a:t>Img_array</a:t>
            </a:r>
            <a:r>
              <a:rPr lang="en-US" sz="1200" b="1" dirty="0">
                <a:solidFill>
                  <a:schemeClr val="tx1"/>
                </a:solidFill>
              </a:rPr>
              <a:t> = cv2.imread() # we read the image and put into the image array.</a:t>
            </a:r>
          </a:p>
          <a:p>
            <a:pPr marL="342900" indent="-342900" algn="l">
              <a:buClr>
                <a:srgbClr val="0070C0"/>
              </a:buClr>
              <a:buSzPct val="80000"/>
              <a:buFont typeface="Wingdings" pitchFamily="2" charset="2"/>
              <a:buChar char="u"/>
            </a:pPr>
            <a:r>
              <a:rPr lang="en-US" sz="1200" b="1" dirty="0">
                <a:solidFill>
                  <a:schemeClr val="tx1"/>
                </a:solidFill>
              </a:rPr>
              <a:t>cv2,.IMREAD_GRAYSCALE, is to convert the RGB data into grayscale. The RGB data size is three times than grayscale.</a:t>
            </a:r>
          </a:p>
          <a:p>
            <a:pPr marL="342900" indent="-342900" algn="l">
              <a:buClr>
                <a:srgbClr val="0070C0"/>
              </a:buClr>
              <a:buSzPct val="80000"/>
              <a:buFont typeface="Wingdings" pitchFamily="2" charset="2"/>
              <a:buChar char="u"/>
            </a:pPr>
            <a:r>
              <a:rPr lang="en-US" sz="1200" b="1" dirty="0">
                <a:solidFill>
                  <a:schemeClr val="tx1"/>
                </a:solidFill>
              </a:rPr>
              <a:t>Color is not essential in this specific task of identifying the cats and dogs.</a:t>
            </a:r>
          </a:p>
          <a:p>
            <a:pPr algn="l"/>
            <a:endParaRPr lang="en-US" sz="1200" b="1" dirty="0">
              <a:solidFill>
                <a:schemeClr val="tx1"/>
              </a:solidFill>
            </a:endParaRPr>
          </a:p>
          <a:p>
            <a:pPr marL="342900" indent="-342900" algn="l">
              <a:buClr>
                <a:srgbClr val="0070C0"/>
              </a:buClr>
              <a:buSzPct val="80000"/>
              <a:buFont typeface="Wingdings" pitchFamily="2" charset="2"/>
              <a:buChar char="u"/>
            </a:pPr>
            <a:endParaRPr lang="en-US" sz="12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https://www.youtube.com/watch?v=j-3vuBynnOE&amp;index=2&amp;list=PLQVvvaa0QuDfhTox0AjmQ6tvTgMBZBEXN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10" name="Picture 9">
            <a:extLst>
              <a:ext uri="{FF2B5EF4-FFF2-40B4-BE49-F238E27FC236}">
                <a16:creationId xmlns:a16="http://schemas.microsoft.com/office/drawing/2014/main" id="{E24F32E4-2309-4C88-B471-C9820B0B7258}"/>
              </a:ext>
            </a:extLst>
          </p:cNvPr>
          <p:cNvPicPr>
            <a:picLocks noChangeAspect="1"/>
          </p:cNvPicPr>
          <p:nvPr/>
        </p:nvPicPr>
        <p:blipFill>
          <a:blip r:embed="rId2"/>
          <a:stretch>
            <a:fillRect/>
          </a:stretch>
        </p:blipFill>
        <p:spPr>
          <a:xfrm>
            <a:off x="1115616" y="2995553"/>
            <a:ext cx="6051798" cy="3218180"/>
          </a:xfrm>
          <a:prstGeom prst="rect">
            <a:avLst/>
          </a:prstGeom>
          <a:ln>
            <a:solidFill>
              <a:srgbClr val="C00000"/>
            </a:solidFill>
          </a:ln>
        </p:spPr>
      </p:pic>
      <p:sp>
        <p:nvSpPr>
          <p:cNvPr id="11" name="Rectangle 10">
            <a:extLst>
              <a:ext uri="{FF2B5EF4-FFF2-40B4-BE49-F238E27FC236}">
                <a16:creationId xmlns:a16="http://schemas.microsoft.com/office/drawing/2014/main" id="{16CF70D6-0B97-40BC-9027-B3F10159F78C}"/>
              </a:ext>
            </a:extLst>
          </p:cNvPr>
          <p:cNvSpPr/>
          <p:nvPr/>
        </p:nvSpPr>
        <p:spPr>
          <a:xfrm>
            <a:off x="1524000" y="5013176"/>
            <a:ext cx="4632176" cy="57606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8549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2.5 Display Grayscale Image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4" name="Picture 3">
            <a:extLst>
              <a:ext uri="{FF2B5EF4-FFF2-40B4-BE49-F238E27FC236}">
                <a16:creationId xmlns:a16="http://schemas.microsoft.com/office/drawing/2014/main" id="{7A4D60E2-93C7-4A51-A7EE-54D2D57FE8B6}"/>
              </a:ext>
            </a:extLst>
          </p:cNvPr>
          <p:cNvPicPr>
            <a:picLocks noChangeAspect="1"/>
          </p:cNvPicPr>
          <p:nvPr/>
        </p:nvPicPr>
        <p:blipFill>
          <a:blip r:embed="rId2"/>
          <a:stretch>
            <a:fillRect/>
          </a:stretch>
        </p:blipFill>
        <p:spPr>
          <a:xfrm>
            <a:off x="3851920" y="3717032"/>
            <a:ext cx="1202568" cy="990350"/>
          </a:xfrm>
          <a:prstGeom prst="rect">
            <a:avLst/>
          </a:prstGeom>
        </p:spPr>
      </p:pic>
    </p:spTree>
    <p:extLst>
      <p:ext uri="{BB962C8B-B14F-4D97-AF65-F5344CB8AC3E}">
        <p14:creationId xmlns:p14="http://schemas.microsoft.com/office/powerpoint/2010/main" val="1257631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2.5 Display Grayscale Image</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Then, we want to print the read in data.</a:t>
            </a:r>
          </a:p>
          <a:p>
            <a:pPr marL="342900" indent="-342900" algn="l">
              <a:buClr>
                <a:srgbClr val="0070C0"/>
              </a:buClr>
              <a:buSzPct val="80000"/>
              <a:buFont typeface="Wingdings" pitchFamily="2" charset="2"/>
              <a:buChar char="u"/>
            </a:pPr>
            <a:r>
              <a:rPr lang="en-US" sz="1200" b="1" dirty="0">
                <a:solidFill>
                  <a:schemeClr val="tx1"/>
                </a:solidFill>
              </a:rPr>
              <a:t>Use </a:t>
            </a:r>
            <a:r>
              <a:rPr lang="en-US" sz="1200" b="1" dirty="0" err="1">
                <a:solidFill>
                  <a:schemeClr val="tx1"/>
                </a:solidFill>
              </a:rPr>
              <a:t>plt.imshow</a:t>
            </a:r>
            <a:r>
              <a:rPr lang="en-US" sz="1200" b="1" dirty="0">
                <a:solidFill>
                  <a:schemeClr val="tx1"/>
                </a:solidFill>
              </a:rPr>
              <a:t>() an </a:t>
            </a:r>
            <a:r>
              <a:rPr lang="en-US" sz="1200" b="1" dirty="0" err="1">
                <a:solidFill>
                  <a:schemeClr val="tx1"/>
                </a:solidFill>
              </a:rPr>
              <a:t>plot.show</a:t>
            </a:r>
            <a:r>
              <a:rPr lang="en-US" sz="1200" b="1" dirty="0">
                <a:solidFill>
                  <a:schemeClr val="tx1"/>
                </a:solidFill>
              </a:rPr>
              <a:t>() to display the image. </a:t>
            </a:r>
          </a:p>
          <a:p>
            <a:pPr marL="342900" indent="-342900" algn="l">
              <a:buClr>
                <a:srgbClr val="0070C0"/>
              </a:buClr>
              <a:buSzPct val="80000"/>
              <a:buFont typeface="Wingdings" pitchFamily="2" charset="2"/>
              <a:buChar char="u"/>
            </a:pPr>
            <a:r>
              <a:rPr lang="en-US" sz="1200" b="1" dirty="0">
                <a:solidFill>
                  <a:schemeClr val="tx1"/>
                </a:solidFill>
              </a:rPr>
              <a:t>We just want to display one image. Put two breaks to exit the display loop.</a:t>
            </a:r>
          </a:p>
          <a:p>
            <a:pPr algn="l"/>
            <a:endParaRPr lang="en-US" sz="1200" b="1" dirty="0">
              <a:solidFill>
                <a:schemeClr val="tx1"/>
              </a:solidFill>
            </a:endParaRPr>
          </a:p>
          <a:p>
            <a:pPr marL="342900" indent="-342900" algn="l">
              <a:buClr>
                <a:srgbClr val="0070C0"/>
              </a:buClr>
              <a:buSzPct val="80000"/>
              <a:buFont typeface="Wingdings" pitchFamily="2" charset="2"/>
              <a:buChar char="u"/>
            </a:pPr>
            <a:endParaRPr lang="en-US" sz="12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https://www.youtube.com/watch?v=j-3vuBynnOE&amp;index=2&amp;list=PLQVvvaa0QuDfhTox0AjmQ6tvTgMBZBEXN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A9318D09-82E7-4A36-9370-90F2691B0DC5}"/>
              </a:ext>
            </a:extLst>
          </p:cNvPr>
          <p:cNvPicPr>
            <a:picLocks noChangeAspect="1"/>
          </p:cNvPicPr>
          <p:nvPr/>
        </p:nvPicPr>
        <p:blipFill>
          <a:blip r:embed="rId2"/>
          <a:stretch>
            <a:fillRect/>
          </a:stretch>
        </p:blipFill>
        <p:spPr>
          <a:xfrm>
            <a:off x="467544" y="2204864"/>
            <a:ext cx="3294675" cy="2830636"/>
          </a:xfrm>
          <a:prstGeom prst="rect">
            <a:avLst/>
          </a:prstGeom>
          <a:ln>
            <a:solidFill>
              <a:srgbClr val="C00000"/>
            </a:solidFill>
          </a:ln>
        </p:spPr>
      </p:pic>
      <p:pic>
        <p:nvPicPr>
          <p:cNvPr id="9" name="Picture 8">
            <a:extLst>
              <a:ext uri="{FF2B5EF4-FFF2-40B4-BE49-F238E27FC236}">
                <a16:creationId xmlns:a16="http://schemas.microsoft.com/office/drawing/2014/main" id="{200927CE-ECB9-44AC-82ED-6915B7F74640}"/>
              </a:ext>
            </a:extLst>
          </p:cNvPr>
          <p:cNvPicPr>
            <a:picLocks noChangeAspect="1"/>
          </p:cNvPicPr>
          <p:nvPr/>
        </p:nvPicPr>
        <p:blipFill>
          <a:blip r:embed="rId3"/>
          <a:stretch>
            <a:fillRect/>
          </a:stretch>
        </p:blipFill>
        <p:spPr>
          <a:xfrm>
            <a:off x="4050693" y="2125669"/>
            <a:ext cx="4646324" cy="2830636"/>
          </a:xfrm>
          <a:prstGeom prst="rect">
            <a:avLst/>
          </a:prstGeom>
          <a:ln>
            <a:solidFill>
              <a:srgbClr val="C00000"/>
            </a:solidFill>
          </a:ln>
        </p:spPr>
      </p:pic>
      <p:sp>
        <p:nvSpPr>
          <p:cNvPr id="10" name="Rectangle 9">
            <a:extLst>
              <a:ext uri="{FF2B5EF4-FFF2-40B4-BE49-F238E27FC236}">
                <a16:creationId xmlns:a16="http://schemas.microsoft.com/office/drawing/2014/main" id="{AD25C5C6-02B8-45D1-B00E-62A68288B719}"/>
              </a:ext>
            </a:extLst>
          </p:cNvPr>
          <p:cNvSpPr/>
          <p:nvPr/>
        </p:nvSpPr>
        <p:spPr>
          <a:xfrm>
            <a:off x="4499992" y="4005064"/>
            <a:ext cx="2520280" cy="5040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2962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2.6 Print Grayscale Image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4" name="Picture 3">
            <a:extLst>
              <a:ext uri="{FF2B5EF4-FFF2-40B4-BE49-F238E27FC236}">
                <a16:creationId xmlns:a16="http://schemas.microsoft.com/office/drawing/2014/main" id="{7A4D60E2-93C7-4A51-A7EE-54D2D57FE8B6}"/>
              </a:ext>
            </a:extLst>
          </p:cNvPr>
          <p:cNvPicPr>
            <a:picLocks noChangeAspect="1"/>
          </p:cNvPicPr>
          <p:nvPr/>
        </p:nvPicPr>
        <p:blipFill>
          <a:blip r:embed="rId2"/>
          <a:stretch>
            <a:fillRect/>
          </a:stretch>
        </p:blipFill>
        <p:spPr>
          <a:xfrm>
            <a:off x="3851920" y="3717032"/>
            <a:ext cx="1202568" cy="990350"/>
          </a:xfrm>
          <a:prstGeom prst="rect">
            <a:avLst/>
          </a:prstGeom>
        </p:spPr>
      </p:pic>
    </p:spTree>
    <p:extLst>
      <p:ext uri="{BB962C8B-B14F-4D97-AF65-F5344CB8AC3E}">
        <p14:creationId xmlns:p14="http://schemas.microsoft.com/office/powerpoint/2010/main" val="660116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3C89CF9-9835-49A2-842B-4FA5A0FDD95B}"/>
              </a:ext>
            </a:extLst>
          </p:cNvPr>
          <p:cNvPicPr>
            <a:picLocks noChangeAspect="1"/>
          </p:cNvPicPr>
          <p:nvPr/>
        </p:nvPicPr>
        <p:blipFill>
          <a:blip r:embed="rId2"/>
          <a:stretch>
            <a:fillRect/>
          </a:stretch>
        </p:blipFill>
        <p:spPr>
          <a:xfrm>
            <a:off x="1115616" y="1734716"/>
            <a:ext cx="6299707" cy="4719489"/>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2.6 Print Grayscale Image</a:t>
            </a:r>
            <a:endParaRPr lang="zh-TW" altLang="en-US" b="1" dirty="0">
              <a:solidFill>
                <a:srgbClr val="FFFF00"/>
              </a:solidFill>
            </a:endParaRPr>
          </a:p>
        </p:txBody>
      </p:sp>
      <p:sp>
        <p:nvSpPr>
          <p:cNvPr id="3" name="副標題 2"/>
          <p:cNvSpPr>
            <a:spLocks noGrp="1"/>
          </p:cNvSpPr>
          <p:nvPr>
            <p:ph type="subTitle" idx="1"/>
          </p:nvPr>
        </p:nvSpPr>
        <p:spPr>
          <a:xfrm>
            <a:off x="467544" y="1268759"/>
            <a:ext cx="8219256" cy="46595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Then, we want to print the one image data after display one image data. You can see a bunch of number. They are grayscale pixel values here. It is 2D array.</a:t>
            </a:r>
          </a:p>
          <a:p>
            <a:pPr algn="l"/>
            <a:endParaRPr lang="en-US" sz="1200" b="1" dirty="0">
              <a:solidFill>
                <a:schemeClr val="tx1"/>
              </a:solidFill>
            </a:endParaRPr>
          </a:p>
          <a:p>
            <a:pPr marL="342900" indent="-342900" algn="l">
              <a:buClr>
                <a:srgbClr val="0070C0"/>
              </a:buClr>
              <a:buSzPct val="80000"/>
              <a:buFont typeface="Wingdings" pitchFamily="2" charset="2"/>
              <a:buChar char="u"/>
            </a:pPr>
            <a:endParaRPr lang="en-US" sz="12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https://www.youtube.com/watch?v=j-3vuBynnOE&amp;index=2&amp;list=PLQVvvaa0QuDfhTox0AjmQ6tvTgMBZBEXN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
        <p:nvSpPr>
          <p:cNvPr id="10" name="Rectangle 9">
            <a:extLst>
              <a:ext uri="{FF2B5EF4-FFF2-40B4-BE49-F238E27FC236}">
                <a16:creationId xmlns:a16="http://schemas.microsoft.com/office/drawing/2014/main" id="{AD25C5C6-02B8-45D1-B00E-62A68288B719}"/>
              </a:ext>
            </a:extLst>
          </p:cNvPr>
          <p:cNvSpPr/>
          <p:nvPr/>
        </p:nvSpPr>
        <p:spPr>
          <a:xfrm>
            <a:off x="1526257" y="4725144"/>
            <a:ext cx="1173535"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AF306AF-68BB-4B39-A4D9-767D4DE148ED}"/>
              </a:ext>
            </a:extLst>
          </p:cNvPr>
          <p:cNvSpPr/>
          <p:nvPr/>
        </p:nvSpPr>
        <p:spPr>
          <a:xfrm>
            <a:off x="1259632" y="5432734"/>
            <a:ext cx="1728192" cy="92361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81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2.7 Read and Print RGB Image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4" name="Picture 3">
            <a:extLst>
              <a:ext uri="{FF2B5EF4-FFF2-40B4-BE49-F238E27FC236}">
                <a16:creationId xmlns:a16="http://schemas.microsoft.com/office/drawing/2014/main" id="{7A4D60E2-93C7-4A51-A7EE-54D2D57FE8B6}"/>
              </a:ext>
            </a:extLst>
          </p:cNvPr>
          <p:cNvPicPr>
            <a:picLocks noChangeAspect="1"/>
          </p:cNvPicPr>
          <p:nvPr/>
        </p:nvPicPr>
        <p:blipFill>
          <a:blip r:embed="rId2"/>
          <a:stretch>
            <a:fillRect/>
          </a:stretch>
        </p:blipFill>
        <p:spPr>
          <a:xfrm>
            <a:off x="3851920" y="3717032"/>
            <a:ext cx="1202568" cy="990350"/>
          </a:xfrm>
          <a:prstGeom prst="rect">
            <a:avLst/>
          </a:prstGeom>
        </p:spPr>
      </p:pic>
    </p:spTree>
    <p:extLst>
      <p:ext uri="{BB962C8B-B14F-4D97-AF65-F5344CB8AC3E}">
        <p14:creationId xmlns:p14="http://schemas.microsoft.com/office/powerpoint/2010/main" val="3523750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64D24EE-6424-4C60-96EC-BDF79EE97BB3}"/>
              </a:ext>
            </a:extLst>
          </p:cNvPr>
          <p:cNvPicPr>
            <a:picLocks noChangeAspect="1"/>
          </p:cNvPicPr>
          <p:nvPr/>
        </p:nvPicPr>
        <p:blipFill>
          <a:blip r:embed="rId2"/>
          <a:stretch>
            <a:fillRect/>
          </a:stretch>
        </p:blipFill>
        <p:spPr>
          <a:xfrm>
            <a:off x="3870895" y="1913708"/>
            <a:ext cx="4716583" cy="2732923"/>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2.7 Read RGB Image</a:t>
            </a:r>
            <a:endParaRPr lang="zh-TW" altLang="en-US" b="1" dirty="0">
              <a:solidFill>
                <a:srgbClr val="FFFF00"/>
              </a:solidFill>
            </a:endParaRPr>
          </a:p>
        </p:txBody>
      </p:sp>
      <p:sp>
        <p:nvSpPr>
          <p:cNvPr id="3" name="副標題 2"/>
          <p:cNvSpPr>
            <a:spLocks noGrp="1"/>
          </p:cNvSpPr>
          <p:nvPr>
            <p:ph type="subTitle" idx="1"/>
          </p:nvPr>
        </p:nvSpPr>
        <p:spPr>
          <a:xfrm>
            <a:off x="467544" y="1268759"/>
            <a:ext cx="8219256" cy="57606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Then, we want to print the RGB data. You can remove (cv2..IMREAD_GRAYSCALE) as below.</a:t>
            </a:r>
          </a:p>
          <a:p>
            <a:pPr marL="342900" indent="-342900" algn="l">
              <a:buClr>
                <a:srgbClr val="0070C0"/>
              </a:buClr>
              <a:buSzPct val="80000"/>
              <a:buFont typeface="Wingdings" pitchFamily="2" charset="2"/>
              <a:buChar char="u"/>
            </a:pPr>
            <a:r>
              <a:rPr lang="en-US" sz="1200" b="1" dirty="0">
                <a:solidFill>
                  <a:schemeClr val="tx1"/>
                </a:solidFill>
              </a:rPr>
              <a:t>The display is color.</a:t>
            </a:r>
          </a:p>
          <a:p>
            <a:pPr algn="l"/>
            <a:endParaRPr lang="en-US" sz="1200" b="1" dirty="0">
              <a:solidFill>
                <a:schemeClr val="tx1"/>
              </a:solidFill>
            </a:endParaRPr>
          </a:p>
          <a:p>
            <a:pPr marL="342900" indent="-342900" algn="l">
              <a:buClr>
                <a:srgbClr val="0070C0"/>
              </a:buClr>
              <a:buSzPct val="80000"/>
              <a:buFont typeface="Wingdings" pitchFamily="2" charset="2"/>
              <a:buChar char="u"/>
            </a:pPr>
            <a:endParaRPr lang="en-US" sz="12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https://www.youtube.com/watch?v=j-3vuBynnOE&amp;index=2&amp;list=PLQVvvaa0QuDfhTox0AjmQ6tvTgMBZBEXN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
        <p:nvSpPr>
          <p:cNvPr id="10" name="Rectangle 9">
            <a:extLst>
              <a:ext uri="{FF2B5EF4-FFF2-40B4-BE49-F238E27FC236}">
                <a16:creationId xmlns:a16="http://schemas.microsoft.com/office/drawing/2014/main" id="{AD25C5C6-02B8-45D1-B00E-62A68288B719}"/>
              </a:ext>
            </a:extLst>
          </p:cNvPr>
          <p:cNvSpPr/>
          <p:nvPr/>
        </p:nvSpPr>
        <p:spPr>
          <a:xfrm>
            <a:off x="4427984" y="3829508"/>
            <a:ext cx="2376264" cy="1755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E7F158D5-F923-4BB8-8E53-3B6E951CEFC8}"/>
              </a:ext>
            </a:extLst>
          </p:cNvPr>
          <p:cNvPicPr>
            <a:picLocks noChangeAspect="1"/>
          </p:cNvPicPr>
          <p:nvPr/>
        </p:nvPicPr>
        <p:blipFill>
          <a:blip r:embed="rId3"/>
          <a:stretch>
            <a:fillRect/>
          </a:stretch>
        </p:blipFill>
        <p:spPr>
          <a:xfrm>
            <a:off x="536728" y="1945086"/>
            <a:ext cx="3187328" cy="2701545"/>
          </a:xfrm>
          <a:prstGeom prst="rect">
            <a:avLst/>
          </a:prstGeom>
          <a:ln>
            <a:solidFill>
              <a:srgbClr val="C00000"/>
            </a:solidFill>
          </a:ln>
        </p:spPr>
      </p:pic>
      <p:sp>
        <p:nvSpPr>
          <p:cNvPr id="15" name="Rectangle 14">
            <a:extLst>
              <a:ext uri="{FF2B5EF4-FFF2-40B4-BE49-F238E27FC236}">
                <a16:creationId xmlns:a16="http://schemas.microsoft.com/office/drawing/2014/main" id="{C08EE922-D454-41EE-ACDD-B4291A2D3F44}"/>
              </a:ext>
            </a:extLst>
          </p:cNvPr>
          <p:cNvSpPr/>
          <p:nvPr/>
        </p:nvSpPr>
        <p:spPr>
          <a:xfrm>
            <a:off x="4067944" y="4471075"/>
            <a:ext cx="2376264" cy="1755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4942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CB24AC9-35EA-4A73-84F8-152FB9C45AF2}"/>
              </a:ext>
            </a:extLst>
          </p:cNvPr>
          <p:cNvPicPr>
            <a:picLocks noChangeAspect="1"/>
          </p:cNvPicPr>
          <p:nvPr/>
        </p:nvPicPr>
        <p:blipFill>
          <a:blip r:embed="rId2"/>
          <a:stretch>
            <a:fillRect/>
          </a:stretch>
        </p:blipFill>
        <p:spPr>
          <a:xfrm>
            <a:off x="1697645" y="1611199"/>
            <a:ext cx="4869297" cy="454066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Load Data Set</a:t>
            </a:r>
            <a:endParaRPr lang="zh-TW" altLang="en-US" b="1" dirty="0">
              <a:solidFill>
                <a:srgbClr val="FFFF00"/>
              </a:solidFill>
            </a:endParaRPr>
          </a:p>
        </p:txBody>
      </p:sp>
      <p:sp>
        <p:nvSpPr>
          <p:cNvPr id="3" name="副標題 2"/>
          <p:cNvSpPr>
            <a:spLocks noGrp="1"/>
          </p:cNvSpPr>
          <p:nvPr>
            <p:ph type="subTitle" idx="1"/>
          </p:nvPr>
        </p:nvSpPr>
        <p:spPr>
          <a:xfrm>
            <a:off x="467544" y="1268759"/>
            <a:ext cx="8219256" cy="20946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The print data is RBG array.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https://www.youtube.com/watch?v=j-3vuBynnOE&amp;index=2&amp;list=PLQVvvaa0QuDfhTox0AjmQ6tvTgMBZBEXN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Tree>
    <p:extLst>
      <p:ext uri="{BB962C8B-B14F-4D97-AF65-F5344CB8AC3E}">
        <p14:creationId xmlns:p14="http://schemas.microsoft.com/office/powerpoint/2010/main" val="407635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2.7 Print shape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4" name="Picture 3">
            <a:extLst>
              <a:ext uri="{FF2B5EF4-FFF2-40B4-BE49-F238E27FC236}">
                <a16:creationId xmlns:a16="http://schemas.microsoft.com/office/drawing/2014/main" id="{7A4D60E2-93C7-4A51-A7EE-54D2D57FE8B6}"/>
              </a:ext>
            </a:extLst>
          </p:cNvPr>
          <p:cNvPicPr>
            <a:picLocks noChangeAspect="1"/>
          </p:cNvPicPr>
          <p:nvPr/>
        </p:nvPicPr>
        <p:blipFill>
          <a:blip r:embed="rId2"/>
          <a:stretch>
            <a:fillRect/>
          </a:stretch>
        </p:blipFill>
        <p:spPr>
          <a:xfrm>
            <a:off x="3851920" y="3717032"/>
            <a:ext cx="1202568" cy="990350"/>
          </a:xfrm>
          <a:prstGeom prst="rect">
            <a:avLst/>
          </a:prstGeom>
        </p:spPr>
      </p:pic>
    </p:spTree>
    <p:extLst>
      <p:ext uri="{BB962C8B-B14F-4D97-AF65-F5344CB8AC3E}">
        <p14:creationId xmlns:p14="http://schemas.microsoft.com/office/powerpoint/2010/main" val="3736051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Load Data Set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8640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In this section, we will use the data set “Kaggle Cats and Dogs Dataset” from Microsoft. </a:t>
            </a:r>
          </a:p>
          <a:p>
            <a:pPr marL="342900" indent="-342900" algn="l">
              <a:buClr>
                <a:srgbClr val="0070C0"/>
              </a:buClr>
              <a:buSzPct val="80000"/>
              <a:buFont typeface="Wingdings" pitchFamily="2" charset="2"/>
              <a:buChar char="u"/>
            </a:pPr>
            <a:r>
              <a:rPr lang="en-US" sz="1600" b="1" dirty="0">
                <a:solidFill>
                  <a:schemeClr val="tx1"/>
                </a:solidFill>
              </a:rPr>
              <a:t>They are initially from Kaggle challenge. They take pictures of cats and dogs and identified them by a neural network to tell they are cats or dogs.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https://www.youtube.com/watch?v=j-3vuBynnOE&amp;index=2&amp;list=PLQVvvaa0QuDfhTox0AjmQ6tvTgMBZBEXN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8CC13AD-410A-4A64-BC86-C4253E9AE164}"/>
              </a:ext>
            </a:extLst>
          </p:cNvPr>
          <p:cNvPicPr>
            <a:picLocks noChangeAspect="1"/>
          </p:cNvPicPr>
          <p:nvPr/>
        </p:nvPicPr>
        <p:blipFill>
          <a:blip r:embed="rId2"/>
          <a:stretch>
            <a:fillRect/>
          </a:stretch>
        </p:blipFill>
        <p:spPr>
          <a:xfrm>
            <a:off x="3214965" y="1251669"/>
            <a:ext cx="5471835" cy="4617814"/>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2.7 Print shape</a:t>
            </a:r>
            <a:endParaRPr lang="zh-TW" altLang="en-US" b="1" dirty="0">
              <a:solidFill>
                <a:srgbClr val="FFFF00"/>
              </a:solidFill>
            </a:endParaRPr>
          </a:p>
        </p:txBody>
      </p:sp>
      <p:sp>
        <p:nvSpPr>
          <p:cNvPr id="3" name="副標題 2"/>
          <p:cNvSpPr>
            <a:spLocks noGrp="1"/>
          </p:cNvSpPr>
          <p:nvPr>
            <p:ph type="subTitle" idx="1"/>
          </p:nvPr>
        </p:nvSpPr>
        <p:spPr>
          <a:xfrm>
            <a:off x="440457" y="1273373"/>
            <a:ext cx="2691383" cy="359578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We only use grayscale in these series.</a:t>
            </a:r>
          </a:p>
          <a:p>
            <a:pPr marL="342900" indent="-342900" algn="l">
              <a:buClr>
                <a:srgbClr val="0070C0"/>
              </a:buClr>
              <a:buSzPct val="80000"/>
              <a:buFont typeface="Wingdings" pitchFamily="2" charset="2"/>
              <a:buChar char="u"/>
            </a:pPr>
            <a:r>
              <a:rPr lang="en-US" sz="1200" b="1" dirty="0">
                <a:solidFill>
                  <a:schemeClr val="tx1"/>
                </a:solidFill>
              </a:rPr>
              <a:t>Print (</a:t>
            </a:r>
            <a:r>
              <a:rPr lang="en-US" sz="1200" b="1" dirty="0" err="1">
                <a:solidFill>
                  <a:schemeClr val="tx1"/>
                </a:solidFill>
              </a:rPr>
              <a:t>imge_array.shape</a:t>
            </a:r>
            <a:r>
              <a:rPr lang="en-US" sz="1200" b="1" dirty="0">
                <a:solidFill>
                  <a:schemeClr val="tx1"/>
                </a:solidFill>
              </a:rPr>
              <a:t>), we have (375, 500).</a:t>
            </a:r>
          </a:p>
          <a:p>
            <a:pPr marL="342900" indent="-342900" algn="l">
              <a:buClr>
                <a:srgbClr val="0070C0"/>
              </a:buClr>
              <a:buSzPct val="80000"/>
              <a:buFont typeface="Wingdings" pitchFamily="2" charset="2"/>
              <a:buChar char="u"/>
            </a:pPr>
            <a:r>
              <a:rPr lang="en-US" sz="1200" b="1" dirty="0">
                <a:solidFill>
                  <a:schemeClr val="tx1"/>
                </a:solidFill>
              </a:rPr>
              <a:t>This bring next problem, all the dogs are in different image size.  Some are landscape, some are portrait, some are square, and we really need everything to be normalized at all. </a:t>
            </a:r>
          </a:p>
          <a:p>
            <a:pPr marL="342900" indent="-342900" algn="l">
              <a:buClr>
                <a:srgbClr val="0070C0"/>
              </a:buClr>
              <a:buSzPct val="80000"/>
              <a:buFont typeface="Wingdings" pitchFamily="2" charset="2"/>
              <a:buChar char="u"/>
            </a:pPr>
            <a:r>
              <a:rPr lang="en-US" sz="1200" b="1" dirty="0">
                <a:solidFill>
                  <a:schemeClr val="tx1"/>
                </a:solidFill>
              </a:rPr>
              <a:t>They are always to have variable sized image to make classification.</a:t>
            </a:r>
          </a:p>
          <a:p>
            <a:pPr marL="342900" indent="-342900" algn="l">
              <a:buClr>
                <a:srgbClr val="0070C0"/>
              </a:buClr>
              <a:buSzPct val="80000"/>
              <a:buFont typeface="Wingdings" pitchFamily="2" charset="2"/>
              <a:buChar char="u"/>
            </a:pPr>
            <a:r>
              <a:rPr lang="en-US" sz="1200" b="1" dirty="0">
                <a:solidFill>
                  <a:schemeClr val="tx1"/>
                </a:solidFill>
              </a:rPr>
              <a:t>We want to make every image the same shape and keep as simple as possible.</a:t>
            </a:r>
          </a:p>
          <a:p>
            <a:pPr marL="342900" indent="-342900" algn="l">
              <a:buClr>
                <a:srgbClr val="0070C0"/>
              </a:buClr>
              <a:buSzPct val="80000"/>
              <a:buFont typeface="Wingdings" pitchFamily="2" charset="2"/>
              <a:buChar char="u"/>
            </a:pPr>
            <a:r>
              <a:rPr lang="en-US" sz="1200" b="1" dirty="0">
                <a:solidFill>
                  <a:schemeClr val="tx1"/>
                </a:solidFill>
              </a:rPr>
              <a:t>We need to decide the size of image we are going to use.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https://www.youtube.com/watch?v=j-3vuBynnOE&amp;index=2&amp;list=PLQVvvaa0QuDfhTox0AjmQ6tvTgMBZBEXN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
        <p:nvSpPr>
          <p:cNvPr id="9" name="Rectangle 8">
            <a:extLst>
              <a:ext uri="{FF2B5EF4-FFF2-40B4-BE49-F238E27FC236}">
                <a16:creationId xmlns:a16="http://schemas.microsoft.com/office/drawing/2014/main" id="{910D00F4-6E7B-4207-87D3-02E29C26D35F}"/>
              </a:ext>
            </a:extLst>
          </p:cNvPr>
          <p:cNvSpPr/>
          <p:nvPr/>
        </p:nvSpPr>
        <p:spPr>
          <a:xfrm>
            <a:off x="3216478" y="4725144"/>
            <a:ext cx="2376264" cy="1440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7958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2.8 Decide Image Size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4" name="Picture 3">
            <a:extLst>
              <a:ext uri="{FF2B5EF4-FFF2-40B4-BE49-F238E27FC236}">
                <a16:creationId xmlns:a16="http://schemas.microsoft.com/office/drawing/2014/main" id="{7A4D60E2-93C7-4A51-A7EE-54D2D57FE8B6}"/>
              </a:ext>
            </a:extLst>
          </p:cNvPr>
          <p:cNvPicPr>
            <a:picLocks noChangeAspect="1"/>
          </p:cNvPicPr>
          <p:nvPr/>
        </p:nvPicPr>
        <p:blipFill>
          <a:blip r:embed="rId2"/>
          <a:stretch>
            <a:fillRect/>
          </a:stretch>
        </p:blipFill>
        <p:spPr>
          <a:xfrm>
            <a:off x="3851920" y="3717032"/>
            <a:ext cx="1202568" cy="990350"/>
          </a:xfrm>
          <a:prstGeom prst="rect">
            <a:avLst/>
          </a:prstGeom>
        </p:spPr>
      </p:pic>
    </p:spTree>
    <p:extLst>
      <p:ext uri="{BB962C8B-B14F-4D97-AF65-F5344CB8AC3E}">
        <p14:creationId xmlns:p14="http://schemas.microsoft.com/office/powerpoint/2010/main" val="2797672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AC06EE1-D045-4837-9E85-5A6241345D64}"/>
              </a:ext>
            </a:extLst>
          </p:cNvPr>
          <p:cNvPicPr>
            <a:picLocks noChangeAspect="1"/>
          </p:cNvPicPr>
          <p:nvPr/>
        </p:nvPicPr>
        <p:blipFill>
          <a:blip r:embed="rId2"/>
          <a:stretch>
            <a:fillRect/>
          </a:stretch>
        </p:blipFill>
        <p:spPr>
          <a:xfrm>
            <a:off x="683568" y="2611934"/>
            <a:ext cx="7596336" cy="2697071"/>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2.8 Decide Image Size</a:t>
            </a:r>
            <a:endParaRPr lang="zh-TW" altLang="en-US" b="1" dirty="0">
              <a:solidFill>
                <a:srgbClr val="FFFF00"/>
              </a:solidFill>
            </a:endParaRPr>
          </a:p>
        </p:txBody>
      </p:sp>
      <p:sp>
        <p:nvSpPr>
          <p:cNvPr id="3" name="副標題 2"/>
          <p:cNvSpPr>
            <a:spLocks noGrp="1"/>
          </p:cNvSpPr>
          <p:nvPr>
            <p:ph type="subTitle" idx="1"/>
          </p:nvPr>
        </p:nvSpPr>
        <p:spPr>
          <a:xfrm>
            <a:off x="440457" y="1273374"/>
            <a:ext cx="7083871" cy="112258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IMG_SIZE = 50</a:t>
            </a:r>
          </a:p>
          <a:p>
            <a:pPr marL="342900" indent="-342900" algn="l">
              <a:buClr>
                <a:srgbClr val="0070C0"/>
              </a:buClr>
              <a:buSzPct val="80000"/>
              <a:buFont typeface="Wingdings" pitchFamily="2" charset="2"/>
              <a:buChar char="u"/>
            </a:pPr>
            <a:r>
              <a:rPr lang="en-US" sz="1200" b="1" dirty="0" err="1">
                <a:solidFill>
                  <a:schemeClr val="tx1"/>
                </a:solidFill>
              </a:rPr>
              <a:t>new_array</a:t>
            </a:r>
            <a:r>
              <a:rPr lang="en-US" sz="1200" b="1" dirty="0">
                <a:solidFill>
                  <a:schemeClr val="tx1"/>
                </a:solidFill>
              </a:rPr>
              <a:t> = cv2.resize (</a:t>
            </a:r>
            <a:r>
              <a:rPr lang="en-US" sz="1200" b="1" dirty="0" err="1">
                <a:solidFill>
                  <a:schemeClr val="tx1"/>
                </a:solidFill>
              </a:rPr>
              <a:t>img_array</a:t>
            </a:r>
            <a:r>
              <a:rPr lang="en-US" sz="1200" b="1" dirty="0">
                <a:solidFill>
                  <a:schemeClr val="tx1"/>
                </a:solidFill>
              </a:rPr>
              <a:t>, (IMG_SIZE, IMG_SIZE))</a:t>
            </a:r>
          </a:p>
          <a:p>
            <a:pPr marL="342900" indent="-342900" algn="l">
              <a:buClr>
                <a:srgbClr val="0070C0"/>
              </a:buClr>
              <a:buSzPct val="80000"/>
              <a:buFont typeface="Wingdings" pitchFamily="2" charset="2"/>
              <a:buChar char="u"/>
            </a:pPr>
            <a:r>
              <a:rPr lang="en-US" sz="1200" b="1" dirty="0" err="1">
                <a:solidFill>
                  <a:schemeClr val="tx1"/>
                </a:solidFill>
              </a:rPr>
              <a:t>Plt.imshow</a:t>
            </a:r>
            <a:r>
              <a:rPr lang="en-US" sz="1200" b="1" dirty="0">
                <a:solidFill>
                  <a:schemeClr val="tx1"/>
                </a:solidFill>
              </a:rPr>
              <a:t>(</a:t>
            </a:r>
            <a:r>
              <a:rPr lang="en-US" sz="1200" b="1" dirty="0" err="1">
                <a:solidFill>
                  <a:schemeClr val="tx1"/>
                </a:solidFill>
              </a:rPr>
              <a:t>new_array,cmp</a:t>
            </a:r>
            <a:r>
              <a:rPr lang="en-US" sz="1200" b="1" dirty="0">
                <a:solidFill>
                  <a:schemeClr val="tx1"/>
                </a:solidFill>
              </a:rPr>
              <a:t>=‘gray’)</a:t>
            </a:r>
          </a:p>
          <a:p>
            <a:pPr marL="342900" indent="-342900" algn="l">
              <a:buClr>
                <a:srgbClr val="0070C0"/>
              </a:buClr>
              <a:buSzPct val="80000"/>
              <a:buFont typeface="Wingdings" pitchFamily="2" charset="2"/>
              <a:buChar char="u"/>
            </a:pPr>
            <a:r>
              <a:rPr lang="en-US" sz="1200" b="1" dirty="0" err="1">
                <a:solidFill>
                  <a:schemeClr val="tx1"/>
                </a:solidFill>
              </a:rPr>
              <a:t>Plt.show</a:t>
            </a:r>
            <a:r>
              <a:rPr lang="en-US" sz="1200" b="1" dirty="0">
                <a:solidFill>
                  <a:schemeClr val="tx1"/>
                </a:solidFill>
              </a:rPr>
              <a:t>()</a:t>
            </a:r>
          </a:p>
          <a:p>
            <a:pPr marL="342900" indent="-342900" algn="l">
              <a:buClr>
                <a:srgbClr val="0070C0"/>
              </a:buClr>
              <a:buSzPct val="80000"/>
              <a:buFont typeface="Wingdings" pitchFamily="2" charset="2"/>
              <a:buChar char="u"/>
            </a:pPr>
            <a:r>
              <a:rPr lang="en-US" sz="1200" b="1" dirty="0">
                <a:solidFill>
                  <a:schemeClr val="tx1"/>
                </a:solidFill>
              </a:rPr>
              <a:t>We will use image size 50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https://www.youtube.com/watch?v=j-3vuBynnOE&amp;index=2&amp;list=PLQVvvaa0QuDfhTox0AjmQ6tvTgMBZBEXN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sp>
        <p:nvSpPr>
          <p:cNvPr id="9" name="Rectangle 8">
            <a:extLst>
              <a:ext uri="{FF2B5EF4-FFF2-40B4-BE49-F238E27FC236}">
                <a16:creationId xmlns:a16="http://schemas.microsoft.com/office/drawing/2014/main" id="{910D00F4-6E7B-4207-87D3-02E29C26D35F}"/>
              </a:ext>
            </a:extLst>
          </p:cNvPr>
          <p:cNvSpPr/>
          <p:nvPr/>
        </p:nvSpPr>
        <p:spPr>
          <a:xfrm>
            <a:off x="4054400" y="3515742"/>
            <a:ext cx="2376264" cy="12928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5117BA7-91BE-43F6-A8DD-C7D0BD12A8FA}"/>
              </a:ext>
            </a:extLst>
          </p:cNvPr>
          <p:cNvSpPr/>
          <p:nvPr/>
        </p:nvSpPr>
        <p:spPr>
          <a:xfrm>
            <a:off x="4392377" y="4243189"/>
            <a:ext cx="2376264" cy="30564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3135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2.9 Training Data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pic>
        <p:nvPicPr>
          <p:cNvPr id="4" name="Picture 3">
            <a:extLst>
              <a:ext uri="{FF2B5EF4-FFF2-40B4-BE49-F238E27FC236}">
                <a16:creationId xmlns:a16="http://schemas.microsoft.com/office/drawing/2014/main" id="{7A4D60E2-93C7-4A51-A7EE-54D2D57FE8B6}"/>
              </a:ext>
            </a:extLst>
          </p:cNvPr>
          <p:cNvPicPr>
            <a:picLocks noChangeAspect="1"/>
          </p:cNvPicPr>
          <p:nvPr/>
        </p:nvPicPr>
        <p:blipFill>
          <a:blip r:embed="rId2"/>
          <a:stretch>
            <a:fillRect/>
          </a:stretch>
        </p:blipFill>
        <p:spPr>
          <a:xfrm>
            <a:off x="3851920" y="3717032"/>
            <a:ext cx="1202568" cy="990350"/>
          </a:xfrm>
          <a:prstGeom prst="rect">
            <a:avLst/>
          </a:prstGeom>
        </p:spPr>
      </p:pic>
    </p:spTree>
    <p:extLst>
      <p:ext uri="{BB962C8B-B14F-4D97-AF65-F5344CB8AC3E}">
        <p14:creationId xmlns:p14="http://schemas.microsoft.com/office/powerpoint/2010/main" val="3368579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9A7D86B-9FCE-4EF9-A7EC-16129E071E83}"/>
              </a:ext>
            </a:extLst>
          </p:cNvPr>
          <p:cNvPicPr>
            <a:picLocks noChangeAspect="1"/>
          </p:cNvPicPr>
          <p:nvPr/>
        </p:nvPicPr>
        <p:blipFill>
          <a:blip r:embed="rId2"/>
          <a:stretch>
            <a:fillRect/>
          </a:stretch>
        </p:blipFill>
        <p:spPr>
          <a:xfrm>
            <a:off x="3851920" y="1321495"/>
            <a:ext cx="4944788" cy="4838104"/>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2.9 Training Data</a:t>
            </a:r>
            <a:endParaRPr lang="zh-TW" altLang="en-US" b="1" dirty="0">
              <a:solidFill>
                <a:srgbClr val="FFFF00"/>
              </a:solidFill>
            </a:endParaRPr>
          </a:p>
        </p:txBody>
      </p:sp>
      <p:sp>
        <p:nvSpPr>
          <p:cNvPr id="3" name="副標題 2"/>
          <p:cNvSpPr>
            <a:spLocks noGrp="1"/>
          </p:cNvSpPr>
          <p:nvPr>
            <p:ph type="subTitle" idx="1"/>
          </p:nvPr>
        </p:nvSpPr>
        <p:spPr>
          <a:xfrm>
            <a:off x="440457" y="1273373"/>
            <a:ext cx="3123431" cy="202768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Initialized the </a:t>
            </a:r>
            <a:r>
              <a:rPr lang="en-US" sz="1200" b="1" dirty="0" err="1">
                <a:solidFill>
                  <a:schemeClr val="tx1"/>
                </a:solidFill>
              </a:rPr>
              <a:t>training_data</a:t>
            </a:r>
            <a:r>
              <a:rPr lang="en-US" sz="1200" b="1" dirty="0">
                <a:solidFill>
                  <a:schemeClr val="tx1"/>
                </a:solidFill>
              </a:rPr>
              <a:t> = []</a:t>
            </a:r>
          </a:p>
          <a:p>
            <a:pPr marL="342900" indent="-342900" algn="l">
              <a:buClr>
                <a:srgbClr val="0070C0"/>
              </a:buClr>
              <a:buSzPct val="80000"/>
              <a:buFont typeface="Wingdings" pitchFamily="2" charset="2"/>
              <a:buChar char="u"/>
            </a:pPr>
            <a:r>
              <a:rPr lang="en-US" sz="1200" b="1" dirty="0">
                <a:solidFill>
                  <a:schemeClr val="tx1"/>
                </a:solidFill>
              </a:rPr>
              <a:t>Get the </a:t>
            </a:r>
            <a:r>
              <a:rPr lang="en-US" sz="1200" b="1" dirty="0" err="1">
                <a:solidFill>
                  <a:schemeClr val="tx1"/>
                </a:solidFill>
              </a:rPr>
              <a:t>class_num</a:t>
            </a:r>
            <a:r>
              <a:rPr lang="en-US" sz="1200" b="1" dirty="0">
                <a:solidFill>
                  <a:schemeClr val="tx1"/>
                </a:solidFill>
              </a:rPr>
              <a:t> (image index) for each dog (category=0) and cat (category=1).</a:t>
            </a:r>
          </a:p>
          <a:p>
            <a:pPr marL="342900" indent="-342900" algn="l">
              <a:buClr>
                <a:srgbClr val="0070C0"/>
              </a:buClr>
              <a:buSzPct val="80000"/>
              <a:buFont typeface="Wingdings" pitchFamily="2" charset="2"/>
              <a:buChar char="u"/>
            </a:pPr>
            <a:r>
              <a:rPr lang="en-US" sz="1200" b="1" dirty="0">
                <a:solidFill>
                  <a:schemeClr val="tx1"/>
                </a:solidFill>
              </a:rPr>
              <a:t>Read each image, some image data is corrupt, just pass it.</a:t>
            </a:r>
          </a:p>
          <a:p>
            <a:pPr marL="342900" indent="-342900" algn="l">
              <a:buClr>
                <a:srgbClr val="0070C0"/>
              </a:buClr>
              <a:buSzPct val="80000"/>
              <a:buFont typeface="Wingdings" pitchFamily="2" charset="2"/>
              <a:buChar char="u"/>
            </a:pPr>
            <a:r>
              <a:rPr lang="en-US" sz="1200" b="1" dirty="0">
                <a:solidFill>
                  <a:schemeClr val="tx1"/>
                </a:solidFill>
              </a:rPr>
              <a:t>Print the length (</a:t>
            </a:r>
            <a:r>
              <a:rPr lang="en-US" sz="1200" b="1" dirty="0" err="1">
                <a:solidFill>
                  <a:schemeClr val="tx1"/>
                </a:solidFill>
              </a:rPr>
              <a:t>taining_data</a:t>
            </a:r>
            <a:r>
              <a:rPr lang="en-US" sz="1200" b="1" dirty="0">
                <a:solidFill>
                  <a:schemeClr val="tx1"/>
                </a:solidFill>
              </a:rPr>
              <a:t>). The </a:t>
            </a:r>
            <a:r>
              <a:rPr lang="en-US" sz="1200" b="1" dirty="0" err="1">
                <a:solidFill>
                  <a:schemeClr val="tx1"/>
                </a:solidFill>
              </a:rPr>
              <a:t>training_data</a:t>
            </a:r>
            <a:r>
              <a:rPr lang="en-US" sz="1200" b="1" dirty="0">
                <a:solidFill>
                  <a:schemeClr val="tx1"/>
                </a:solidFill>
              </a:rPr>
              <a:t> size is around 25K (24,946).</a:t>
            </a:r>
          </a:p>
          <a:p>
            <a:pPr marL="342900" indent="-342900" algn="l">
              <a:buClr>
                <a:srgbClr val="0070C0"/>
              </a:buClr>
              <a:buSzPct val="80000"/>
              <a:buFont typeface="Wingdings" pitchFamily="2" charset="2"/>
              <a:buChar char="u"/>
            </a:pPr>
            <a:r>
              <a:rPr lang="en-US" sz="1200" b="1" dirty="0">
                <a:solidFill>
                  <a:schemeClr val="tx1"/>
                </a:solidFill>
              </a:rPr>
              <a:t>Before Shuffle: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https://www.youtube.com/watch?v=j-3vuBynnOE&amp;index=2&amp;list=PLQVvvaa0QuDfhTox0AjmQ6tvTgMBZBEXN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sp>
        <p:nvSpPr>
          <p:cNvPr id="9" name="Rectangle 8">
            <a:extLst>
              <a:ext uri="{FF2B5EF4-FFF2-40B4-BE49-F238E27FC236}">
                <a16:creationId xmlns:a16="http://schemas.microsoft.com/office/drawing/2014/main" id="{910D00F4-6E7B-4207-87D3-02E29C26D35F}"/>
              </a:ext>
            </a:extLst>
          </p:cNvPr>
          <p:cNvSpPr/>
          <p:nvPr/>
        </p:nvSpPr>
        <p:spPr>
          <a:xfrm>
            <a:off x="4139952" y="2204864"/>
            <a:ext cx="3744416" cy="184157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5117BA7-91BE-43F6-A8DD-C7D0BD12A8FA}"/>
              </a:ext>
            </a:extLst>
          </p:cNvPr>
          <p:cNvSpPr/>
          <p:nvPr/>
        </p:nvSpPr>
        <p:spPr>
          <a:xfrm>
            <a:off x="3851921" y="5815832"/>
            <a:ext cx="432048" cy="30564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A1482EE-9561-4ACD-B456-DCFF59960DBC}"/>
              </a:ext>
            </a:extLst>
          </p:cNvPr>
          <p:cNvSpPr/>
          <p:nvPr/>
        </p:nvSpPr>
        <p:spPr>
          <a:xfrm>
            <a:off x="1350502" y="3977539"/>
            <a:ext cx="576064" cy="480293"/>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50 x 50</a:t>
            </a:r>
          </a:p>
        </p:txBody>
      </p:sp>
      <p:sp>
        <p:nvSpPr>
          <p:cNvPr id="14" name="Rectangle 13">
            <a:extLst>
              <a:ext uri="{FF2B5EF4-FFF2-40B4-BE49-F238E27FC236}">
                <a16:creationId xmlns:a16="http://schemas.microsoft.com/office/drawing/2014/main" id="{CA6D8F6A-7C18-405E-AC99-AC3DC70B22D7}"/>
              </a:ext>
            </a:extLst>
          </p:cNvPr>
          <p:cNvSpPr/>
          <p:nvPr/>
        </p:nvSpPr>
        <p:spPr>
          <a:xfrm>
            <a:off x="1182822" y="4102422"/>
            <a:ext cx="576064" cy="480293"/>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50 x 50</a:t>
            </a:r>
          </a:p>
        </p:txBody>
      </p:sp>
      <p:sp>
        <p:nvSpPr>
          <p:cNvPr id="15" name="Rectangle 14">
            <a:extLst>
              <a:ext uri="{FF2B5EF4-FFF2-40B4-BE49-F238E27FC236}">
                <a16:creationId xmlns:a16="http://schemas.microsoft.com/office/drawing/2014/main" id="{17AC16AF-E379-4DC7-97F3-B9B1BFCA3ED9}"/>
              </a:ext>
            </a:extLst>
          </p:cNvPr>
          <p:cNvSpPr/>
          <p:nvPr/>
        </p:nvSpPr>
        <p:spPr>
          <a:xfrm>
            <a:off x="999298" y="4225436"/>
            <a:ext cx="576064" cy="480293"/>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50 x 50</a:t>
            </a:r>
          </a:p>
        </p:txBody>
      </p:sp>
      <p:sp>
        <p:nvSpPr>
          <p:cNvPr id="16" name="Rectangle 15">
            <a:extLst>
              <a:ext uri="{FF2B5EF4-FFF2-40B4-BE49-F238E27FC236}">
                <a16:creationId xmlns:a16="http://schemas.microsoft.com/office/drawing/2014/main" id="{FFC5CF68-A94D-4EE8-8676-B829F5B458A8}"/>
              </a:ext>
            </a:extLst>
          </p:cNvPr>
          <p:cNvSpPr/>
          <p:nvPr/>
        </p:nvSpPr>
        <p:spPr>
          <a:xfrm>
            <a:off x="810950" y="4348450"/>
            <a:ext cx="576064" cy="480293"/>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50 x 50</a:t>
            </a:r>
          </a:p>
        </p:txBody>
      </p:sp>
      <p:sp>
        <p:nvSpPr>
          <p:cNvPr id="21" name="Rectangle 20">
            <a:extLst>
              <a:ext uri="{FF2B5EF4-FFF2-40B4-BE49-F238E27FC236}">
                <a16:creationId xmlns:a16="http://schemas.microsoft.com/office/drawing/2014/main" id="{5522A7E2-51C3-4921-A023-CD0AD456EBFA}"/>
              </a:ext>
            </a:extLst>
          </p:cNvPr>
          <p:cNvSpPr/>
          <p:nvPr/>
        </p:nvSpPr>
        <p:spPr>
          <a:xfrm>
            <a:off x="2636403" y="4013922"/>
            <a:ext cx="899282" cy="203763"/>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Category =  0</a:t>
            </a:r>
          </a:p>
        </p:txBody>
      </p:sp>
      <p:sp>
        <p:nvSpPr>
          <p:cNvPr id="23" name="Rectangle 22">
            <a:extLst>
              <a:ext uri="{FF2B5EF4-FFF2-40B4-BE49-F238E27FC236}">
                <a16:creationId xmlns:a16="http://schemas.microsoft.com/office/drawing/2014/main" id="{86EE2B31-A5E8-4644-8E77-AA4F5313D88D}"/>
              </a:ext>
            </a:extLst>
          </p:cNvPr>
          <p:cNvSpPr/>
          <p:nvPr/>
        </p:nvSpPr>
        <p:spPr>
          <a:xfrm>
            <a:off x="583037" y="3619186"/>
            <a:ext cx="1271680" cy="20376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Training_data</a:t>
            </a:r>
            <a:r>
              <a:rPr lang="en-US" sz="1000" dirty="0">
                <a:solidFill>
                  <a:schemeClr val="tx1"/>
                </a:solidFill>
              </a:rPr>
              <a:t> [*, 0]</a:t>
            </a:r>
          </a:p>
        </p:txBody>
      </p:sp>
      <p:sp>
        <p:nvSpPr>
          <p:cNvPr id="24" name="Rectangle 23">
            <a:extLst>
              <a:ext uri="{FF2B5EF4-FFF2-40B4-BE49-F238E27FC236}">
                <a16:creationId xmlns:a16="http://schemas.microsoft.com/office/drawing/2014/main" id="{E3510AED-8861-4CA4-AD39-21F52FCAA649}"/>
              </a:ext>
            </a:extLst>
          </p:cNvPr>
          <p:cNvSpPr/>
          <p:nvPr/>
        </p:nvSpPr>
        <p:spPr>
          <a:xfrm>
            <a:off x="2370070" y="3595140"/>
            <a:ext cx="1271680" cy="20376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Training_data</a:t>
            </a:r>
            <a:r>
              <a:rPr lang="en-US" sz="1000" dirty="0">
                <a:solidFill>
                  <a:schemeClr val="tx1"/>
                </a:solidFill>
              </a:rPr>
              <a:t> [*, 1]</a:t>
            </a:r>
          </a:p>
        </p:txBody>
      </p:sp>
      <p:sp>
        <p:nvSpPr>
          <p:cNvPr id="25" name="Rectangle 24">
            <a:extLst>
              <a:ext uri="{FF2B5EF4-FFF2-40B4-BE49-F238E27FC236}">
                <a16:creationId xmlns:a16="http://schemas.microsoft.com/office/drawing/2014/main" id="{093FC38F-F2B7-486D-B0DF-6434B42BF205}"/>
              </a:ext>
            </a:extLst>
          </p:cNvPr>
          <p:cNvSpPr/>
          <p:nvPr/>
        </p:nvSpPr>
        <p:spPr>
          <a:xfrm>
            <a:off x="2453345" y="4181448"/>
            <a:ext cx="899282" cy="203763"/>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Category =  0</a:t>
            </a:r>
          </a:p>
        </p:txBody>
      </p:sp>
      <p:sp>
        <p:nvSpPr>
          <p:cNvPr id="26" name="Rectangle 25">
            <a:extLst>
              <a:ext uri="{FF2B5EF4-FFF2-40B4-BE49-F238E27FC236}">
                <a16:creationId xmlns:a16="http://schemas.microsoft.com/office/drawing/2014/main" id="{3BDE69AB-785F-4478-B9F5-0D09BEF65E5B}"/>
              </a:ext>
            </a:extLst>
          </p:cNvPr>
          <p:cNvSpPr/>
          <p:nvPr/>
        </p:nvSpPr>
        <p:spPr>
          <a:xfrm>
            <a:off x="2270287" y="4321300"/>
            <a:ext cx="899282" cy="203763"/>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Category =  0</a:t>
            </a:r>
          </a:p>
        </p:txBody>
      </p:sp>
      <p:sp>
        <p:nvSpPr>
          <p:cNvPr id="27" name="Rectangle 26">
            <a:extLst>
              <a:ext uri="{FF2B5EF4-FFF2-40B4-BE49-F238E27FC236}">
                <a16:creationId xmlns:a16="http://schemas.microsoft.com/office/drawing/2014/main" id="{82B158F1-FE15-4563-944C-52300566FD5A}"/>
              </a:ext>
            </a:extLst>
          </p:cNvPr>
          <p:cNvSpPr/>
          <p:nvPr/>
        </p:nvSpPr>
        <p:spPr>
          <a:xfrm>
            <a:off x="2103940" y="4488580"/>
            <a:ext cx="899282" cy="203763"/>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Category =  0</a:t>
            </a:r>
          </a:p>
        </p:txBody>
      </p:sp>
      <p:sp>
        <p:nvSpPr>
          <p:cNvPr id="31" name="Rectangle 30">
            <a:extLst>
              <a:ext uri="{FF2B5EF4-FFF2-40B4-BE49-F238E27FC236}">
                <a16:creationId xmlns:a16="http://schemas.microsoft.com/office/drawing/2014/main" id="{FE3B625C-B533-4813-A49A-5BEF03D5341F}"/>
              </a:ext>
            </a:extLst>
          </p:cNvPr>
          <p:cNvSpPr/>
          <p:nvPr/>
        </p:nvSpPr>
        <p:spPr>
          <a:xfrm>
            <a:off x="1047262" y="5062189"/>
            <a:ext cx="576064" cy="480293"/>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50 x 50</a:t>
            </a:r>
          </a:p>
        </p:txBody>
      </p:sp>
      <p:sp>
        <p:nvSpPr>
          <p:cNvPr id="32" name="Rectangle 31">
            <a:extLst>
              <a:ext uri="{FF2B5EF4-FFF2-40B4-BE49-F238E27FC236}">
                <a16:creationId xmlns:a16="http://schemas.microsoft.com/office/drawing/2014/main" id="{2B309E6C-8F45-4A00-A3ED-3B2E4AED8E65}"/>
              </a:ext>
            </a:extLst>
          </p:cNvPr>
          <p:cNvSpPr/>
          <p:nvPr/>
        </p:nvSpPr>
        <p:spPr>
          <a:xfrm>
            <a:off x="879582" y="5187072"/>
            <a:ext cx="576064" cy="480293"/>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50 x 50</a:t>
            </a:r>
          </a:p>
        </p:txBody>
      </p:sp>
      <p:sp>
        <p:nvSpPr>
          <p:cNvPr id="33" name="Rectangle 32">
            <a:extLst>
              <a:ext uri="{FF2B5EF4-FFF2-40B4-BE49-F238E27FC236}">
                <a16:creationId xmlns:a16="http://schemas.microsoft.com/office/drawing/2014/main" id="{C08FB1EE-C40A-40ED-9D4C-3FDF50F72117}"/>
              </a:ext>
            </a:extLst>
          </p:cNvPr>
          <p:cNvSpPr/>
          <p:nvPr/>
        </p:nvSpPr>
        <p:spPr>
          <a:xfrm>
            <a:off x="734614" y="5320821"/>
            <a:ext cx="576064" cy="480293"/>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50 x 50</a:t>
            </a:r>
          </a:p>
        </p:txBody>
      </p:sp>
      <p:sp>
        <p:nvSpPr>
          <p:cNvPr id="34" name="Rectangle 33">
            <a:extLst>
              <a:ext uri="{FF2B5EF4-FFF2-40B4-BE49-F238E27FC236}">
                <a16:creationId xmlns:a16="http://schemas.microsoft.com/office/drawing/2014/main" id="{9F2513D5-3F46-43DE-AF70-4A0BDF69715A}"/>
              </a:ext>
            </a:extLst>
          </p:cNvPr>
          <p:cNvSpPr/>
          <p:nvPr/>
        </p:nvSpPr>
        <p:spPr>
          <a:xfrm>
            <a:off x="577759" y="5433690"/>
            <a:ext cx="576064" cy="480293"/>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50 x 50</a:t>
            </a:r>
          </a:p>
        </p:txBody>
      </p:sp>
      <p:sp>
        <p:nvSpPr>
          <p:cNvPr id="35" name="Rectangle 34">
            <a:extLst>
              <a:ext uri="{FF2B5EF4-FFF2-40B4-BE49-F238E27FC236}">
                <a16:creationId xmlns:a16="http://schemas.microsoft.com/office/drawing/2014/main" id="{AE4E9C6F-A07A-46CD-8E10-D5C18B6F6ADD}"/>
              </a:ext>
            </a:extLst>
          </p:cNvPr>
          <p:cNvSpPr/>
          <p:nvPr/>
        </p:nvSpPr>
        <p:spPr>
          <a:xfrm>
            <a:off x="2154523" y="5062189"/>
            <a:ext cx="899282" cy="203763"/>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Category =  1</a:t>
            </a:r>
          </a:p>
        </p:txBody>
      </p:sp>
      <p:sp>
        <p:nvSpPr>
          <p:cNvPr id="36" name="Rectangle 35">
            <a:extLst>
              <a:ext uri="{FF2B5EF4-FFF2-40B4-BE49-F238E27FC236}">
                <a16:creationId xmlns:a16="http://schemas.microsoft.com/office/drawing/2014/main" id="{62D4C77D-DFFD-48B8-A1E7-4DDAA2243611}"/>
              </a:ext>
            </a:extLst>
          </p:cNvPr>
          <p:cNvSpPr/>
          <p:nvPr/>
        </p:nvSpPr>
        <p:spPr>
          <a:xfrm>
            <a:off x="2036272" y="5238594"/>
            <a:ext cx="899282" cy="203763"/>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Category =  1</a:t>
            </a:r>
          </a:p>
        </p:txBody>
      </p:sp>
      <p:sp>
        <p:nvSpPr>
          <p:cNvPr id="37" name="Rectangle 36">
            <a:extLst>
              <a:ext uri="{FF2B5EF4-FFF2-40B4-BE49-F238E27FC236}">
                <a16:creationId xmlns:a16="http://schemas.microsoft.com/office/drawing/2014/main" id="{FD4D819D-8F1C-4956-AE66-58723F94CEBA}"/>
              </a:ext>
            </a:extLst>
          </p:cNvPr>
          <p:cNvSpPr/>
          <p:nvPr/>
        </p:nvSpPr>
        <p:spPr>
          <a:xfrm>
            <a:off x="1814359" y="5383425"/>
            <a:ext cx="899282" cy="203763"/>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Category =  1</a:t>
            </a:r>
          </a:p>
        </p:txBody>
      </p:sp>
      <p:sp>
        <p:nvSpPr>
          <p:cNvPr id="38" name="Rectangle 37">
            <a:extLst>
              <a:ext uri="{FF2B5EF4-FFF2-40B4-BE49-F238E27FC236}">
                <a16:creationId xmlns:a16="http://schemas.microsoft.com/office/drawing/2014/main" id="{C7A7B4FD-24E4-4E44-8C5A-997EB456FD13}"/>
              </a:ext>
            </a:extLst>
          </p:cNvPr>
          <p:cNvSpPr/>
          <p:nvPr/>
        </p:nvSpPr>
        <p:spPr>
          <a:xfrm>
            <a:off x="1682017" y="5550334"/>
            <a:ext cx="899282" cy="203763"/>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Category =  1</a:t>
            </a:r>
          </a:p>
        </p:txBody>
      </p:sp>
    </p:spTree>
    <p:extLst>
      <p:ext uri="{BB962C8B-B14F-4D97-AF65-F5344CB8AC3E}">
        <p14:creationId xmlns:p14="http://schemas.microsoft.com/office/powerpoint/2010/main" val="4130048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D7C7A73-0E10-42C3-A63B-052A98C42EB3}"/>
              </a:ext>
            </a:extLst>
          </p:cNvPr>
          <p:cNvPicPr>
            <a:picLocks noChangeAspect="1"/>
          </p:cNvPicPr>
          <p:nvPr/>
        </p:nvPicPr>
        <p:blipFill>
          <a:blip r:embed="rId2"/>
          <a:stretch>
            <a:fillRect/>
          </a:stretch>
        </p:blipFill>
        <p:spPr>
          <a:xfrm>
            <a:off x="4283969" y="1235217"/>
            <a:ext cx="4115333" cy="4983454"/>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2.9 Training Data</a:t>
            </a:r>
            <a:endParaRPr lang="zh-TW" altLang="en-US" b="1" dirty="0">
              <a:solidFill>
                <a:srgbClr val="FFFF00"/>
              </a:solidFill>
            </a:endParaRPr>
          </a:p>
        </p:txBody>
      </p:sp>
      <p:sp>
        <p:nvSpPr>
          <p:cNvPr id="3" name="副標題 2"/>
          <p:cNvSpPr>
            <a:spLocks noGrp="1"/>
          </p:cNvSpPr>
          <p:nvPr>
            <p:ph type="subTitle" idx="1"/>
          </p:nvPr>
        </p:nvSpPr>
        <p:spPr>
          <a:xfrm>
            <a:off x="440457" y="1273373"/>
            <a:ext cx="3123431" cy="12769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Random shuffle the </a:t>
            </a:r>
            <a:r>
              <a:rPr lang="en-US" sz="1200" b="1" dirty="0" err="1">
                <a:solidFill>
                  <a:schemeClr val="tx1"/>
                </a:solidFill>
              </a:rPr>
              <a:t>training_data</a:t>
            </a:r>
            <a:r>
              <a:rPr lang="en-US" sz="1200" b="1" dirty="0">
                <a:solidFill>
                  <a:schemeClr val="tx1"/>
                </a:solidFill>
              </a:rPr>
              <a:t>.</a:t>
            </a:r>
          </a:p>
          <a:p>
            <a:pPr marL="342900" indent="-342900" algn="l">
              <a:buClr>
                <a:srgbClr val="0070C0"/>
              </a:buClr>
              <a:buSzPct val="80000"/>
              <a:buFont typeface="Wingdings" pitchFamily="2" charset="2"/>
              <a:buChar char="u"/>
            </a:pPr>
            <a:r>
              <a:rPr lang="en-US" sz="1200" b="1" dirty="0">
                <a:solidFill>
                  <a:schemeClr val="tx1"/>
                </a:solidFill>
              </a:rPr>
              <a:t>Pick up the first 10 data by [:10]</a:t>
            </a:r>
          </a:p>
          <a:p>
            <a:pPr marL="342900" indent="-342900" algn="l">
              <a:buClr>
                <a:srgbClr val="0070C0"/>
              </a:buClr>
              <a:buSzPct val="80000"/>
              <a:buFont typeface="Wingdings" pitchFamily="2" charset="2"/>
              <a:buChar char="u"/>
            </a:pPr>
            <a:r>
              <a:rPr lang="en-US" sz="1200" b="1" dirty="0">
                <a:solidFill>
                  <a:schemeClr val="tx1"/>
                </a:solidFill>
              </a:rPr>
              <a:t>Print the dimension 0 is the image data, dimension 1 which is category 0 or 2.</a:t>
            </a:r>
          </a:p>
          <a:p>
            <a:pPr marL="342900" indent="-342900" algn="l">
              <a:buClr>
                <a:srgbClr val="0070C0"/>
              </a:buClr>
              <a:buSzPct val="80000"/>
              <a:buFont typeface="Wingdings" pitchFamily="2" charset="2"/>
              <a:buChar char="u"/>
            </a:pPr>
            <a:r>
              <a:rPr lang="en-US" sz="1200" b="1" dirty="0">
                <a:solidFill>
                  <a:schemeClr val="tx1"/>
                </a:solidFill>
              </a:rPr>
              <a:t>After shuffle, the cat and dog are in  random order.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https://www.youtube.com/watch?v=j-3vuBynnOE&amp;index=2&amp;list=PLQVvvaa0QuDfhTox0AjmQ6tvTgMBZBEXN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sp>
        <p:nvSpPr>
          <p:cNvPr id="9" name="Rectangle 8">
            <a:extLst>
              <a:ext uri="{FF2B5EF4-FFF2-40B4-BE49-F238E27FC236}">
                <a16:creationId xmlns:a16="http://schemas.microsoft.com/office/drawing/2014/main" id="{910D00F4-6E7B-4207-87D3-02E29C26D35F}"/>
              </a:ext>
            </a:extLst>
          </p:cNvPr>
          <p:cNvSpPr/>
          <p:nvPr/>
        </p:nvSpPr>
        <p:spPr>
          <a:xfrm>
            <a:off x="4572000" y="3284985"/>
            <a:ext cx="3744416" cy="72008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5117BA7-91BE-43F6-A8DD-C7D0BD12A8FA}"/>
              </a:ext>
            </a:extLst>
          </p:cNvPr>
          <p:cNvSpPr/>
          <p:nvPr/>
        </p:nvSpPr>
        <p:spPr>
          <a:xfrm>
            <a:off x="4297595" y="5157192"/>
            <a:ext cx="274405" cy="98373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90877CEE-55C9-4FF3-AC21-6E14697FF2FB}"/>
              </a:ext>
            </a:extLst>
          </p:cNvPr>
          <p:cNvCxnSpPr>
            <a:cxnSpLocks/>
            <a:endCxn id="11" idx="1"/>
          </p:cNvCxnSpPr>
          <p:nvPr/>
        </p:nvCxnSpPr>
        <p:spPr>
          <a:xfrm>
            <a:off x="2943653" y="4862793"/>
            <a:ext cx="1353942" cy="78626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A4B4A9ED-F4C3-4E6B-8F6E-30DFD7090547}"/>
              </a:ext>
            </a:extLst>
          </p:cNvPr>
          <p:cNvSpPr/>
          <p:nvPr/>
        </p:nvSpPr>
        <p:spPr>
          <a:xfrm>
            <a:off x="1332512" y="3900104"/>
            <a:ext cx="576064" cy="480293"/>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50 x 50</a:t>
            </a:r>
          </a:p>
        </p:txBody>
      </p:sp>
      <p:sp>
        <p:nvSpPr>
          <p:cNvPr id="31" name="Rectangle 30">
            <a:extLst>
              <a:ext uri="{FF2B5EF4-FFF2-40B4-BE49-F238E27FC236}">
                <a16:creationId xmlns:a16="http://schemas.microsoft.com/office/drawing/2014/main" id="{27BBDBBB-1C81-4A3B-83B5-8D5E40793785}"/>
              </a:ext>
            </a:extLst>
          </p:cNvPr>
          <p:cNvSpPr/>
          <p:nvPr/>
        </p:nvSpPr>
        <p:spPr>
          <a:xfrm>
            <a:off x="1164832" y="4024987"/>
            <a:ext cx="576064" cy="480293"/>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50 x 50</a:t>
            </a:r>
          </a:p>
        </p:txBody>
      </p:sp>
      <p:sp>
        <p:nvSpPr>
          <p:cNvPr id="32" name="Rectangle 31">
            <a:extLst>
              <a:ext uri="{FF2B5EF4-FFF2-40B4-BE49-F238E27FC236}">
                <a16:creationId xmlns:a16="http://schemas.microsoft.com/office/drawing/2014/main" id="{A1751831-2A8A-433C-83DA-184CA7BD51DA}"/>
              </a:ext>
            </a:extLst>
          </p:cNvPr>
          <p:cNvSpPr/>
          <p:nvPr/>
        </p:nvSpPr>
        <p:spPr>
          <a:xfrm>
            <a:off x="981308" y="4148001"/>
            <a:ext cx="576064" cy="480293"/>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50 x 50</a:t>
            </a:r>
          </a:p>
        </p:txBody>
      </p:sp>
      <p:sp>
        <p:nvSpPr>
          <p:cNvPr id="33" name="Rectangle 32">
            <a:extLst>
              <a:ext uri="{FF2B5EF4-FFF2-40B4-BE49-F238E27FC236}">
                <a16:creationId xmlns:a16="http://schemas.microsoft.com/office/drawing/2014/main" id="{0A8B4CB6-975D-45C4-AE31-7F3C689CE6A3}"/>
              </a:ext>
            </a:extLst>
          </p:cNvPr>
          <p:cNvSpPr/>
          <p:nvPr/>
        </p:nvSpPr>
        <p:spPr>
          <a:xfrm>
            <a:off x="792960" y="4271015"/>
            <a:ext cx="576064" cy="480293"/>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50 x 50</a:t>
            </a:r>
          </a:p>
        </p:txBody>
      </p:sp>
      <p:sp>
        <p:nvSpPr>
          <p:cNvPr id="34" name="Rectangle 33">
            <a:extLst>
              <a:ext uri="{FF2B5EF4-FFF2-40B4-BE49-F238E27FC236}">
                <a16:creationId xmlns:a16="http://schemas.microsoft.com/office/drawing/2014/main" id="{C6F8FAA1-5217-4B9D-B68A-E5CCB7C8A10A}"/>
              </a:ext>
            </a:extLst>
          </p:cNvPr>
          <p:cNvSpPr/>
          <p:nvPr/>
        </p:nvSpPr>
        <p:spPr>
          <a:xfrm>
            <a:off x="659970" y="4450502"/>
            <a:ext cx="576064" cy="480293"/>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50 x 50</a:t>
            </a:r>
          </a:p>
        </p:txBody>
      </p:sp>
      <p:sp>
        <p:nvSpPr>
          <p:cNvPr id="35" name="Rectangle 34">
            <a:extLst>
              <a:ext uri="{FF2B5EF4-FFF2-40B4-BE49-F238E27FC236}">
                <a16:creationId xmlns:a16="http://schemas.microsoft.com/office/drawing/2014/main" id="{2D69C3BF-246B-45D7-B353-84C597FA27BF}"/>
              </a:ext>
            </a:extLst>
          </p:cNvPr>
          <p:cNvSpPr/>
          <p:nvPr/>
        </p:nvSpPr>
        <p:spPr>
          <a:xfrm>
            <a:off x="492290" y="4575385"/>
            <a:ext cx="576064" cy="480293"/>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50 x 50</a:t>
            </a:r>
          </a:p>
        </p:txBody>
      </p:sp>
      <p:sp>
        <p:nvSpPr>
          <p:cNvPr id="36" name="Rectangle 35">
            <a:extLst>
              <a:ext uri="{FF2B5EF4-FFF2-40B4-BE49-F238E27FC236}">
                <a16:creationId xmlns:a16="http://schemas.microsoft.com/office/drawing/2014/main" id="{828AB3D8-92BD-48E2-9CD0-57C113274E03}"/>
              </a:ext>
            </a:extLst>
          </p:cNvPr>
          <p:cNvSpPr/>
          <p:nvPr/>
        </p:nvSpPr>
        <p:spPr>
          <a:xfrm>
            <a:off x="347322" y="4709134"/>
            <a:ext cx="576064" cy="480293"/>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50 x 50</a:t>
            </a:r>
          </a:p>
        </p:txBody>
      </p:sp>
      <p:sp>
        <p:nvSpPr>
          <p:cNvPr id="37" name="Rectangle 36">
            <a:extLst>
              <a:ext uri="{FF2B5EF4-FFF2-40B4-BE49-F238E27FC236}">
                <a16:creationId xmlns:a16="http://schemas.microsoft.com/office/drawing/2014/main" id="{C49C4304-C20B-4BF3-BD54-BD1063095501}"/>
              </a:ext>
            </a:extLst>
          </p:cNvPr>
          <p:cNvSpPr/>
          <p:nvPr/>
        </p:nvSpPr>
        <p:spPr>
          <a:xfrm>
            <a:off x="190467" y="4822003"/>
            <a:ext cx="576064" cy="480293"/>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50 x 50</a:t>
            </a:r>
          </a:p>
        </p:txBody>
      </p:sp>
      <p:sp>
        <p:nvSpPr>
          <p:cNvPr id="38" name="Rectangle 37">
            <a:extLst>
              <a:ext uri="{FF2B5EF4-FFF2-40B4-BE49-F238E27FC236}">
                <a16:creationId xmlns:a16="http://schemas.microsoft.com/office/drawing/2014/main" id="{4D832645-83F7-4F14-A99C-937985F83415}"/>
              </a:ext>
            </a:extLst>
          </p:cNvPr>
          <p:cNvSpPr/>
          <p:nvPr/>
        </p:nvSpPr>
        <p:spPr>
          <a:xfrm>
            <a:off x="2820149" y="4033840"/>
            <a:ext cx="899282" cy="203763"/>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Category =  0</a:t>
            </a:r>
          </a:p>
        </p:txBody>
      </p:sp>
      <p:sp>
        <p:nvSpPr>
          <p:cNvPr id="42" name="Rectangle 41">
            <a:extLst>
              <a:ext uri="{FF2B5EF4-FFF2-40B4-BE49-F238E27FC236}">
                <a16:creationId xmlns:a16="http://schemas.microsoft.com/office/drawing/2014/main" id="{1946A65F-7C3E-4CBF-9668-AEF9BE7FD6A5}"/>
              </a:ext>
            </a:extLst>
          </p:cNvPr>
          <p:cNvSpPr/>
          <p:nvPr/>
        </p:nvSpPr>
        <p:spPr>
          <a:xfrm>
            <a:off x="2646233" y="4176634"/>
            <a:ext cx="899282" cy="203763"/>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Category =  0</a:t>
            </a:r>
          </a:p>
        </p:txBody>
      </p:sp>
      <p:sp>
        <p:nvSpPr>
          <p:cNvPr id="43" name="Rectangle 42">
            <a:extLst>
              <a:ext uri="{FF2B5EF4-FFF2-40B4-BE49-F238E27FC236}">
                <a16:creationId xmlns:a16="http://schemas.microsoft.com/office/drawing/2014/main" id="{611C1F5F-C579-4D5E-A0E9-626AA5D56745}"/>
              </a:ext>
            </a:extLst>
          </p:cNvPr>
          <p:cNvSpPr/>
          <p:nvPr/>
        </p:nvSpPr>
        <p:spPr>
          <a:xfrm>
            <a:off x="2482959" y="4315756"/>
            <a:ext cx="899282" cy="203763"/>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Category =  0</a:t>
            </a:r>
          </a:p>
        </p:txBody>
      </p:sp>
      <p:sp>
        <p:nvSpPr>
          <p:cNvPr id="44" name="Rectangle 43">
            <a:extLst>
              <a:ext uri="{FF2B5EF4-FFF2-40B4-BE49-F238E27FC236}">
                <a16:creationId xmlns:a16="http://schemas.microsoft.com/office/drawing/2014/main" id="{9EE0B55B-87C7-481C-8307-D7B2F69B86EC}"/>
              </a:ext>
            </a:extLst>
          </p:cNvPr>
          <p:cNvSpPr/>
          <p:nvPr/>
        </p:nvSpPr>
        <p:spPr>
          <a:xfrm>
            <a:off x="2370508" y="4486461"/>
            <a:ext cx="899282" cy="203763"/>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Category = 1</a:t>
            </a:r>
          </a:p>
        </p:txBody>
      </p:sp>
      <p:sp>
        <p:nvSpPr>
          <p:cNvPr id="54" name="Rectangle 53">
            <a:extLst>
              <a:ext uri="{FF2B5EF4-FFF2-40B4-BE49-F238E27FC236}">
                <a16:creationId xmlns:a16="http://schemas.microsoft.com/office/drawing/2014/main" id="{B0676E09-78EF-4FD9-9A23-AE3E31063EB9}"/>
              </a:ext>
            </a:extLst>
          </p:cNvPr>
          <p:cNvSpPr/>
          <p:nvPr/>
        </p:nvSpPr>
        <p:spPr>
          <a:xfrm>
            <a:off x="2163419" y="4623263"/>
            <a:ext cx="899282" cy="203763"/>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Category =  0</a:t>
            </a:r>
          </a:p>
        </p:txBody>
      </p:sp>
      <p:sp>
        <p:nvSpPr>
          <p:cNvPr id="55" name="Rectangle 54">
            <a:extLst>
              <a:ext uri="{FF2B5EF4-FFF2-40B4-BE49-F238E27FC236}">
                <a16:creationId xmlns:a16="http://schemas.microsoft.com/office/drawing/2014/main" id="{30DD48A9-2BD0-4BF6-A388-F9AB0A33EA3E}"/>
              </a:ext>
            </a:extLst>
          </p:cNvPr>
          <p:cNvSpPr/>
          <p:nvPr/>
        </p:nvSpPr>
        <p:spPr>
          <a:xfrm>
            <a:off x="2007661" y="4769887"/>
            <a:ext cx="899282" cy="203763"/>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Category = 0</a:t>
            </a:r>
          </a:p>
        </p:txBody>
      </p:sp>
      <p:sp>
        <p:nvSpPr>
          <p:cNvPr id="56" name="Rectangle 55">
            <a:extLst>
              <a:ext uri="{FF2B5EF4-FFF2-40B4-BE49-F238E27FC236}">
                <a16:creationId xmlns:a16="http://schemas.microsoft.com/office/drawing/2014/main" id="{AA88C0A4-47A7-49CA-A7CE-5D16181603D0}"/>
              </a:ext>
            </a:extLst>
          </p:cNvPr>
          <p:cNvSpPr/>
          <p:nvPr/>
        </p:nvSpPr>
        <p:spPr>
          <a:xfrm>
            <a:off x="1814061" y="4932229"/>
            <a:ext cx="899282" cy="203763"/>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Category =  0</a:t>
            </a:r>
          </a:p>
        </p:txBody>
      </p:sp>
      <p:sp>
        <p:nvSpPr>
          <p:cNvPr id="57" name="Rectangle 56">
            <a:extLst>
              <a:ext uri="{FF2B5EF4-FFF2-40B4-BE49-F238E27FC236}">
                <a16:creationId xmlns:a16="http://schemas.microsoft.com/office/drawing/2014/main" id="{B476AAD8-08D6-41DC-8C97-821E97BA0FB4}"/>
              </a:ext>
            </a:extLst>
          </p:cNvPr>
          <p:cNvSpPr/>
          <p:nvPr/>
        </p:nvSpPr>
        <p:spPr>
          <a:xfrm>
            <a:off x="1654394" y="5098533"/>
            <a:ext cx="899282" cy="203763"/>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Category =  1</a:t>
            </a:r>
          </a:p>
        </p:txBody>
      </p:sp>
      <p:sp>
        <p:nvSpPr>
          <p:cNvPr id="58" name="Rectangle 57">
            <a:extLst>
              <a:ext uri="{FF2B5EF4-FFF2-40B4-BE49-F238E27FC236}">
                <a16:creationId xmlns:a16="http://schemas.microsoft.com/office/drawing/2014/main" id="{9BD218E1-5CAC-4356-929C-0402119EB6EB}"/>
              </a:ext>
            </a:extLst>
          </p:cNvPr>
          <p:cNvSpPr/>
          <p:nvPr/>
        </p:nvSpPr>
        <p:spPr>
          <a:xfrm>
            <a:off x="566977" y="3280412"/>
            <a:ext cx="1271680" cy="20376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Training_data</a:t>
            </a:r>
            <a:r>
              <a:rPr lang="en-US" sz="1000" dirty="0">
                <a:solidFill>
                  <a:schemeClr val="tx1"/>
                </a:solidFill>
              </a:rPr>
              <a:t> [*, 0]</a:t>
            </a:r>
          </a:p>
        </p:txBody>
      </p:sp>
      <p:sp>
        <p:nvSpPr>
          <p:cNvPr id="59" name="Rectangle 58">
            <a:extLst>
              <a:ext uri="{FF2B5EF4-FFF2-40B4-BE49-F238E27FC236}">
                <a16:creationId xmlns:a16="http://schemas.microsoft.com/office/drawing/2014/main" id="{22D884DF-99F8-415B-B4E5-659FBA4931DF}"/>
              </a:ext>
            </a:extLst>
          </p:cNvPr>
          <p:cNvSpPr/>
          <p:nvPr/>
        </p:nvSpPr>
        <p:spPr>
          <a:xfrm>
            <a:off x="2590800" y="3225306"/>
            <a:ext cx="1271680" cy="20376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Training_data</a:t>
            </a:r>
            <a:r>
              <a:rPr lang="en-US" sz="1000" dirty="0">
                <a:solidFill>
                  <a:schemeClr val="tx1"/>
                </a:solidFill>
              </a:rPr>
              <a:t> [*, 1]</a:t>
            </a:r>
          </a:p>
        </p:txBody>
      </p:sp>
    </p:spTree>
    <p:extLst>
      <p:ext uri="{BB962C8B-B14F-4D97-AF65-F5344CB8AC3E}">
        <p14:creationId xmlns:p14="http://schemas.microsoft.com/office/powerpoint/2010/main" val="3531369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2.10 Feature and Label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pic>
        <p:nvPicPr>
          <p:cNvPr id="4" name="Picture 3">
            <a:extLst>
              <a:ext uri="{FF2B5EF4-FFF2-40B4-BE49-F238E27FC236}">
                <a16:creationId xmlns:a16="http://schemas.microsoft.com/office/drawing/2014/main" id="{7A4D60E2-93C7-4A51-A7EE-54D2D57FE8B6}"/>
              </a:ext>
            </a:extLst>
          </p:cNvPr>
          <p:cNvPicPr>
            <a:picLocks noChangeAspect="1"/>
          </p:cNvPicPr>
          <p:nvPr/>
        </p:nvPicPr>
        <p:blipFill>
          <a:blip r:embed="rId2"/>
          <a:stretch>
            <a:fillRect/>
          </a:stretch>
        </p:blipFill>
        <p:spPr>
          <a:xfrm>
            <a:off x="3851920" y="3717032"/>
            <a:ext cx="1202568" cy="990350"/>
          </a:xfrm>
          <a:prstGeom prst="rect">
            <a:avLst/>
          </a:prstGeom>
        </p:spPr>
      </p:pic>
    </p:spTree>
    <p:extLst>
      <p:ext uri="{BB962C8B-B14F-4D97-AF65-F5344CB8AC3E}">
        <p14:creationId xmlns:p14="http://schemas.microsoft.com/office/powerpoint/2010/main" val="2451997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2.10 Feature and Label</a:t>
            </a:r>
            <a:endParaRPr lang="zh-TW" altLang="en-US" b="1" dirty="0">
              <a:solidFill>
                <a:srgbClr val="FFFF00"/>
              </a:solidFill>
            </a:endParaRPr>
          </a:p>
        </p:txBody>
      </p:sp>
      <p:sp>
        <p:nvSpPr>
          <p:cNvPr id="3" name="副標題 2"/>
          <p:cNvSpPr>
            <a:spLocks noGrp="1"/>
          </p:cNvSpPr>
          <p:nvPr>
            <p:ph type="subTitle" idx="1"/>
          </p:nvPr>
        </p:nvSpPr>
        <p:spPr>
          <a:xfrm>
            <a:off x="440457" y="1273373"/>
            <a:ext cx="2979415" cy="215562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Now, Capital X is for features set and lowercase y is for label.</a:t>
            </a:r>
          </a:p>
          <a:p>
            <a:pPr marL="342900" indent="-342900" algn="l">
              <a:buClr>
                <a:srgbClr val="0070C0"/>
              </a:buClr>
              <a:buSzPct val="80000"/>
              <a:buFont typeface="Wingdings" pitchFamily="2" charset="2"/>
              <a:buChar char="u"/>
            </a:pPr>
            <a:r>
              <a:rPr lang="en-US" sz="1200" b="1" dirty="0">
                <a:solidFill>
                  <a:schemeClr val="tx1"/>
                </a:solidFill>
              </a:rPr>
              <a:t>Extract the features and label from </a:t>
            </a:r>
            <a:r>
              <a:rPr lang="en-US" sz="1200" b="1" dirty="0" err="1">
                <a:solidFill>
                  <a:schemeClr val="tx1"/>
                </a:solidFill>
              </a:rPr>
              <a:t>training_data</a:t>
            </a:r>
            <a:r>
              <a:rPr lang="en-US" sz="1200" b="1" dirty="0">
                <a:solidFill>
                  <a:schemeClr val="tx1"/>
                </a:solidFill>
              </a:rPr>
              <a:t>. </a:t>
            </a:r>
          </a:p>
          <a:p>
            <a:pPr marL="342900" indent="-342900" algn="l">
              <a:buClr>
                <a:srgbClr val="0070C0"/>
              </a:buClr>
              <a:buSzPct val="80000"/>
              <a:buFont typeface="Wingdings" pitchFamily="2" charset="2"/>
              <a:buChar char="u"/>
            </a:pPr>
            <a:r>
              <a:rPr lang="en-US" sz="1200" b="1" dirty="0">
                <a:solidFill>
                  <a:schemeClr val="tx1"/>
                </a:solidFill>
              </a:rPr>
              <a:t>X has to reshape. The </a:t>
            </a:r>
            <a:r>
              <a:rPr lang="en-US" sz="1200" b="1" dirty="0" err="1">
                <a:solidFill>
                  <a:schemeClr val="tx1"/>
                </a:solidFill>
              </a:rPr>
              <a:t>keras</a:t>
            </a:r>
            <a:r>
              <a:rPr lang="en-US" sz="1200" b="1" dirty="0">
                <a:solidFill>
                  <a:schemeClr val="tx1"/>
                </a:solidFill>
              </a:rPr>
              <a:t> should do this for us. Right now reshape to (-1, IMG_SIZE, IMG_SIZE, 1)</a:t>
            </a:r>
          </a:p>
          <a:p>
            <a:pPr marL="342900" indent="-342900" algn="l">
              <a:buClr>
                <a:srgbClr val="0070C0"/>
              </a:buClr>
              <a:buSzPct val="80000"/>
              <a:buFont typeface="Wingdings" pitchFamily="2" charset="2"/>
              <a:buChar char="u"/>
            </a:pPr>
            <a:r>
              <a:rPr lang="en-US" sz="1200" b="1" dirty="0">
                <a:solidFill>
                  <a:schemeClr val="tx1"/>
                </a:solidFill>
              </a:rPr>
              <a:t>Then, we store the data by pickle.</a:t>
            </a:r>
          </a:p>
          <a:p>
            <a:pPr marL="342900" indent="-342900" algn="l">
              <a:buClr>
                <a:srgbClr val="0070C0"/>
              </a:buClr>
              <a:buSzPct val="80000"/>
              <a:buFont typeface="Wingdings" pitchFamily="2" charset="2"/>
              <a:buChar char="u"/>
            </a:pPr>
            <a:r>
              <a:rPr lang="en-US" sz="1200" b="1" dirty="0">
                <a:solidFill>
                  <a:schemeClr val="tx1"/>
                </a:solidFill>
              </a:rPr>
              <a:t>Then, we print out the data.</a:t>
            </a:r>
          </a:p>
          <a:p>
            <a:pPr marL="342900" indent="-342900" algn="l">
              <a:buClr>
                <a:srgbClr val="0070C0"/>
              </a:buClr>
              <a:buSzPct val="80000"/>
              <a:buFont typeface="Wingdings" pitchFamily="2" charset="2"/>
              <a:buChar char="u"/>
            </a:pPr>
            <a:r>
              <a:rPr lang="en-US" sz="1200" b="1" dirty="0">
                <a:solidFill>
                  <a:schemeClr val="tx1"/>
                </a:solidFill>
              </a:rPr>
              <a:t>We only print 2 features and 2 labels.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https://www.youtube.com/watch?v=j-3vuBynnOE&amp;index=2&amp;list=PLQVvvaa0QuDfhTox0AjmQ6tvTgMBZBEXN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pic>
        <p:nvPicPr>
          <p:cNvPr id="7" name="Picture 6">
            <a:extLst>
              <a:ext uri="{FF2B5EF4-FFF2-40B4-BE49-F238E27FC236}">
                <a16:creationId xmlns:a16="http://schemas.microsoft.com/office/drawing/2014/main" id="{DE3482F4-3089-431F-A2E8-ED91A2B4A38F}"/>
              </a:ext>
            </a:extLst>
          </p:cNvPr>
          <p:cNvPicPr>
            <a:picLocks noChangeAspect="1"/>
          </p:cNvPicPr>
          <p:nvPr/>
        </p:nvPicPr>
        <p:blipFill>
          <a:blip r:embed="rId2"/>
          <a:stretch>
            <a:fillRect/>
          </a:stretch>
        </p:blipFill>
        <p:spPr>
          <a:xfrm>
            <a:off x="3563888" y="1254938"/>
            <a:ext cx="4993528" cy="4901663"/>
          </a:xfrm>
          <a:prstGeom prst="rect">
            <a:avLst/>
          </a:prstGeom>
          <a:ln>
            <a:solidFill>
              <a:srgbClr val="C00000"/>
            </a:solidFill>
          </a:ln>
        </p:spPr>
      </p:pic>
      <p:sp>
        <p:nvSpPr>
          <p:cNvPr id="8" name="Rectangle 7">
            <a:extLst>
              <a:ext uri="{FF2B5EF4-FFF2-40B4-BE49-F238E27FC236}">
                <a16:creationId xmlns:a16="http://schemas.microsoft.com/office/drawing/2014/main" id="{D36C1F14-8582-4C8E-9925-F167AA82CCEB}"/>
              </a:ext>
            </a:extLst>
          </p:cNvPr>
          <p:cNvSpPr/>
          <p:nvPr/>
        </p:nvSpPr>
        <p:spPr>
          <a:xfrm>
            <a:off x="3923928" y="2132856"/>
            <a:ext cx="4464496" cy="144016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2455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C30A188-3A3E-4616-BE59-E6DC68D7AD8A}"/>
              </a:ext>
            </a:extLst>
          </p:cNvPr>
          <p:cNvPicPr>
            <a:picLocks noChangeAspect="1"/>
          </p:cNvPicPr>
          <p:nvPr/>
        </p:nvPicPr>
        <p:blipFill>
          <a:blip r:embed="rId2"/>
          <a:stretch>
            <a:fillRect/>
          </a:stretch>
        </p:blipFill>
        <p:spPr>
          <a:xfrm>
            <a:off x="3419872" y="1304764"/>
            <a:ext cx="5147948" cy="4248472"/>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2.10 Feature and Label</a:t>
            </a:r>
            <a:endParaRPr lang="zh-TW" altLang="en-US" b="1" dirty="0">
              <a:solidFill>
                <a:srgbClr val="FFFF00"/>
              </a:solidFill>
            </a:endParaRPr>
          </a:p>
        </p:txBody>
      </p:sp>
      <p:sp>
        <p:nvSpPr>
          <p:cNvPr id="3" name="副標題 2"/>
          <p:cNvSpPr>
            <a:spLocks noGrp="1"/>
          </p:cNvSpPr>
          <p:nvPr>
            <p:ph type="subTitle" idx="1"/>
          </p:nvPr>
        </p:nvSpPr>
        <p:spPr>
          <a:xfrm>
            <a:off x="440457" y="1273374"/>
            <a:ext cx="2403351"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Print the features.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https://www.youtube.com/watch?v=j-3vuBynnOE&amp;index=2&amp;list=PLQVvvaa0QuDfhTox0AjmQ6tvTgMBZBEXN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sp>
        <p:nvSpPr>
          <p:cNvPr id="8" name="Rectangle 7">
            <a:extLst>
              <a:ext uri="{FF2B5EF4-FFF2-40B4-BE49-F238E27FC236}">
                <a16:creationId xmlns:a16="http://schemas.microsoft.com/office/drawing/2014/main" id="{D36C1F14-8582-4C8E-9925-F167AA82CCEB}"/>
              </a:ext>
            </a:extLst>
          </p:cNvPr>
          <p:cNvSpPr/>
          <p:nvPr/>
        </p:nvSpPr>
        <p:spPr>
          <a:xfrm>
            <a:off x="3419872" y="4293096"/>
            <a:ext cx="4464496" cy="12601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8440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D14BEDA-6D25-4495-AAEB-EB82BE4251C7}"/>
              </a:ext>
            </a:extLst>
          </p:cNvPr>
          <p:cNvPicPr>
            <a:picLocks noChangeAspect="1"/>
          </p:cNvPicPr>
          <p:nvPr/>
        </p:nvPicPr>
        <p:blipFill>
          <a:blip r:embed="rId2"/>
          <a:stretch>
            <a:fillRect/>
          </a:stretch>
        </p:blipFill>
        <p:spPr>
          <a:xfrm>
            <a:off x="1763688" y="1787397"/>
            <a:ext cx="6734175" cy="439102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2.10 Feature and Label</a:t>
            </a:r>
            <a:endParaRPr lang="zh-TW" altLang="en-US" b="1" dirty="0">
              <a:solidFill>
                <a:srgbClr val="FFFF00"/>
              </a:solidFill>
            </a:endParaRPr>
          </a:p>
        </p:txBody>
      </p:sp>
      <p:sp>
        <p:nvSpPr>
          <p:cNvPr id="3" name="副標題 2"/>
          <p:cNvSpPr>
            <a:spLocks noGrp="1"/>
          </p:cNvSpPr>
          <p:nvPr>
            <p:ph type="subTitle" idx="1"/>
          </p:nvPr>
        </p:nvSpPr>
        <p:spPr>
          <a:xfrm>
            <a:off x="440457" y="1273374"/>
            <a:ext cx="2403351"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Print the label.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https://www.youtube.com/watch?v=j-3vuBynnOE&amp;index=2&amp;list=PLQVvvaa0QuDfhTox0AjmQ6tvTgMBZBEXN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29</a:t>
            </a:fld>
            <a:endParaRPr lang="zh-TW" altLang="en-US"/>
          </a:p>
        </p:txBody>
      </p:sp>
      <p:sp>
        <p:nvSpPr>
          <p:cNvPr id="8" name="Rectangle 7">
            <a:extLst>
              <a:ext uri="{FF2B5EF4-FFF2-40B4-BE49-F238E27FC236}">
                <a16:creationId xmlns:a16="http://schemas.microsoft.com/office/drawing/2014/main" id="{D36C1F14-8582-4C8E-9925-F167AA82CCEB}"/>
              </a:ext>
            </a:extLst>
          </p:cNvPr>
          <p:cNvSpPr/>
          <p:nvPr/>
        </p:nvSpPr>
        <p:spPr>
          <a:xfrm>
            <a:off x="1781218" y="5847680"/>
            <a:ext cx="4464496" cy="24343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5569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2.1 Download Data Set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4" name="Picture 3">
            <a:extLst>
              <a:ext uri="{FF2B5EF4-FFF2-40B4-BE49-F238E27FC236}">
                <a16:creationId xmlns:a16="http://schemas.microsoft.com/office/drawing/2014/main" id="{7A4D60E2-93C7-4A51-A7EE-54D2D57FE8B6}"/>
              </a:ext>
            </a:extLst>
          </p:cNvPr>
          <p:cNvPicPr>
            <a:picLocks noChangeAspect="1"/>
          </p:cNvPicPr>
          <p:nvPr/>
        </p:nvPicPr>
        <p:blipFill>
          <a:blip r:embed="rId2"/>
          <a:stretch>
            <a:fillRect/>
          </a:stretch>
        </p:blipFill>
        <p:spPr>
          <a:xfrm>
            <a:off x="3851920" y="3717032"/>
            <a:ext cx="1202568" cy="990350"/>
          </a:xfrm>
          <a:prstGeom prst="rect">
            <a:avLst/>
          </a:prstGeom>
        </p:spPr>
      </p:pic>
    </p:spTree>
    <p:extLst>
      <p:ext uri="{BB962C8B-B14F-4D97-AF65-F5344CB8AC3E}">
        <p14:creationId xmlns:p14="http://schemas.microsoft.com/office/powerpoint/2010/main" val="3856631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2019/3/19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30</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Download Data Set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8640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The Microsoft cat and dog web site has dataset 878MB. It takes about 30 minutes to download.</a:t>
            </a:r>
          </a:p>
          <a:p>
            <a:pPr marL="342900" indent="-342900" algn="l">
              <a:buClr>
                <a:srgbClr val="0070C0"/>
              </a:buClr>
              <a:buSzPct val="80000"/>
              <a:buFont typeface="Wingdings" pitchFamily="2" charset="2"/>
              <a:buChar char="u"/>
            </a:pPr>
            <a:r>
              <a:rPr lang="en-US" sz="1600" b="1" dirty="0">
                <a:solidFill>
                  <a:schemeClr val="tx1"/>
                </a:solidFill>
              </a:rPr>
              <a:t>https://www.microsoft.com/en-us/download/details.aspx?id=54765</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https://www.youtube.com/watch?v=j-3vuBynnOE&amp;index=2&amp;list=PLQVvvaa0QuDfhTox0AjmQ6tvTgMBZBEXN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E936FE76-8FE9-42A6-BAB4-7467BBAEA07E}"/>
              </a:ext>
            </a:extLst>
          </p:cNvPr>
          <p:cNvPicPr>
            <a:picLocks noChangeAspect="1"/>
          </p:cNvPicPr>
          <p:nvPr/>
        </p:nvPicPr>
        <p:blipFill>
          <a:blip r:embed="rId2"/>
          <a:stretch>
            <a:fillRect/>
          </a:stretch>
        </p:blipFill>
        <p:spPr>
          <a:xfrm>
            <a:off x="2280269" y="2303708"/>
            <a:ext cx="4583461" cy="3692603"/>
          </a:xfrm>
          <a:prstGeom prst="rect">
            <a:avLst/>
          </a:prstGeom>
          <a:ln>
            <a:solidFill>
              <a:srgbClr val="C00000"/>
            </a:solidFill>
          </a:ln>
        </p:spPr>
      </p:pic>
    </p:spTree>
    <p:extLst>
      <p:ext uri="{BB962C8B-B14F-4D97-AF65-F5344CB8AC3E}">
        <p14:creationId xmlns:p14="http://schemas.microsoft.com/office/powerpoint/2010/main" val="168295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Download Data Set</a:t>
            </a:r>
            <a:endParaRPr lang="zh-TW" altLang="en-US" b="1" dirty="0">
              <a:solidFill>
                <a:srgbClr val="FFFF00"/>
              </a:solidFill>
            </a:endParaRPr>
          </a:p>
        </p:txBody>
      </p:sp>
      <p:sp>
        <p:nvSpPr>
          <p:cNvPr id="3" name="副標題 2"/>
          <p:cNvSpPr>
            <a:spLocks noGrp="1"/>
          </p:cNvSpPr>
          <p:nvPr>
            <p:ph type="subTitle" idx="1"/>
          </p:nvPr>
        </p:nvSpPr>
        <p:spPr>
          <a:xfrm>
            <a:off x="467544" y="1268760"/>
            <a:ext cx="3024336"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Unzip the download files.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https://www.youtube.com/watch?v=j-3vuBynnOE&amp;index=2&amp;list=PLQVvvaa0QuDfhTox0AjmQ6tvTgMBZBEXN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8" name="Picture 7">
            <a:extLst>
              <a:ext uri="{FF2B5EF4-FFF2-40B4-BE49-F238E27FC236}">
                <a16:creationId xmlns:a16="http://schemas.microsoft.com/office/drawing/2014/main" id="{E84756DF-EE88-411F-B6CF-A4BCE79FE7AC}"/>
              </a:ext>
            </a:extLst>
          </p:cNvPr>
          <p:cNvPicPr>
            <a:picLocks noChangeAspect="1"/>
          </p:cNvPicPr>
          <p:nvPr/>
        </p:nvPicPr>
        <p:blipFill>
          <a:blip r:embed="rId2"/>
          <a:stretch>
            <a:fillRect/>
          </a:stretch>
        </p:blipFill>
        <p:spPr>
          <a:xfrm>
            <a:off x="457200" y="1772816"/>
            <a:ext cx="3528392" cy="727560"/>
          </a:xfrm>
          <a:prstGeom prst="rect">
            <a:avLst/>
          </a:prstGeom>
          <a:ln>
            <a:solidFill>
              <a:srgbClr val="C00000"/>
            </a:solidFill>
          </a:ln>
        </p:spPr>
      </p:pic>
      <p:pic>
        <p:nvPicPr>
          <p:cNvPr id="9" name="Picture 8">
            <a:extLst>
              <a:ext uri="{FF2B5EF4-FFF2-40B4-BE49-F238E27FC236}">
                <a16:creationId xmlns:a16="http://schemas.microsoft.com/office/drawing/2014/main" id="{8743DC3B-29EE-4682-A32F-E83C8203942C}"/>
              </a:ext>
            </a:extLst>
          </p:cNvPr>
          <p:cNvPicPr>
            <a:picLocks noChangeAspect="1"/>
          </p:cNvPicPr>
          <p:nvPr/>
        </p:nvPicPr>
        <p:blipFill>
          <a:blip r:embed="rId3"/>
          <a:stretch>
            <a:fillRect/>
          </a:stretch>
        </p:blipFill>
        <p:spPr>
          <a:xfrm>
            <a:off x="467544" y="3456511"/>
            <a:ext cx="3131840" cy="2328336"/>
          </a:xfrm>
          <a:prstGeom prst="rect">
            <a:avLst/>
          </a:prstGeom>
          <a:ln>
            <a:solidFill>
              <a:srgbClr val="C00000"/>
            </a:solidFill>
          </a:ln>
        </p:spPr>
      </p:pic>
      <p:sp>
        <p:nvSpPr>
          <p:cNvPr id="10" name="副標題 2">
            <a:extLst>
              <a:ext uri="{FF2B5EF4-FFF2-40B4-BE49-F238E27FC236}">
                <a16:creationId xmlns:a16="http://schemas.microsoft.com/office/drawing/2014/main" id="{8ADF8BD7-14B4-4CB5-A434-6E26CBEA3211}"/>
              </a:ext>
            </a:extLst>
          </p:cNvPr>
          <p:cNvSpPr txBox="1">
            <a:spLocks/>
          </p:cNvSpPr>
          <p:nvPr/>
        </p:nvSpPr>
        <p:spPr>
          <a:xfrm>
            <a:off x="467544" y="2898466"/>
            <a:ext cx="3024336" cy="36004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600" b="1" dirty="0">
                <a:solidFill>
                  <a:schemeClr val="tx1"/>
                </a:solidFill>
              </a:rPr>
              <a:t>Cat data set:</a:t>
            </a:r>
          </a:p>
        </p:txBody>
      </p:sp>
      <p:pic>
        <p:nvPicPr>
          <p:cNvPr id="11" name="Picture 10">
            <a:extLst>
              <a:ext uri="{FF2B5EF4-FFF2-40B4-BE49-F238E27FC236}">
                <a16:creationId xmlns:a16="http://schemas.microsoft.com/office/drawing/2014/main" id="{440B7026-7A8B-43C6-B166-275B79C6BDAE}"/>
              </a:ext>
            </a:extLst>
          </p:cNvPr>
          <p:cNvPicPr>
            <a:picLocks noChangeAspect="1"/>
          </p:cNvPicPr>
          <p:nvPr/>
        </p:nvPicPr>
        <p:blipFill>
          <a:blip r:embed="rId4"/>
          <a:stretch>
            <a:fillRect/>
          </a:stretch>
        </p:blipFill>
        <p:spPr>
          <a:xfrm>
            <a:off x="4846622" y="3456511"/>
            <a:ext cx="3494173" cy="2524139"/>
          </a:xfrm>
          <a:prstGeom prst="rect">
            <a:avLst/>
          </a:prstGeom>
          <a:ln>
            <a:solidFill>
              <a:srgbClr val="C00000"/>
            </a:solidFill>
          </a:ln>
        </p:spPr>
      </p:pic>
      <p:sp>
        <p:nvSpPr>
          <p:cNvPr id="12" name="副標題 2">
            <a:extLst>
              <a:ext uri="{FF2B5EF4-FFF2-40B4-BE49-F238E27FC236}">
                <a16:creationId xmlns:a16="http://schemas.microsoft.com/office/drawing/2014/main" id="{DFA1801C-DDED-473F-A376-7D59B0918871}"/>
              </a:ext>
            </a:extLst>
          </p:cNvPr>
          <p:cNvSpPr txBox="1">
            <a:spLocks/>
          </p:cNvSpPr>
          <p:nvPr/>
        </p:nvSpPr>
        <p:spPr>
          <a:xfrm>
            <a:off x="4839726" y="3020468"/>
            <a:ext cx="3024336" cy="36004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600" b="1" dirty="0">
                <a:solidFill>
                  <a:schemeClr val="tx1"/>
                </a:solidFill>
              </a:rPr>
              <a:t>Dog data set:</a:t>
            </a:r>
          </a:p>
        </p:txBody>
      </p:sp>
    </p:spTree>
    <p:extLst>
      <p:ext uri="{BB962C8B-B14F-4D97-AF65-F5344CB8AC3E}">
        <p14:creationId xmlns:p14="http://schemas.microsoft.com/office/powerpoint/2010/main" val="4254742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2.2 Import Package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4" name="Picture 3">
            <a:extLst>
              <a:ext uri="{FF2B5EF4-FFF2-40B4-BE49-F238E27FC236}">
                <a16:creationId xmlns:a16="http://schemas.microsoft.com/office/drawing/2014/main" id="{7A4D60E2-93C7-4A51-A7EE-54D2D57FE8B6}"/>
              </a:ext>
            </a:extLst>
          </p:cNvPr>
          <p:cNvPicPr>
            <a:picLocks noChangeAspect="1"/>
          </p:cNvPicPr>
          <p:nvPr/>
        </p:nvPicPr>
        <p:blipFill>
          <a:blip r:embed="rId2"/>
          <a:stretch>
            <a:fillRect/>
          </a:stretch>
        </p:blipFill>
        <p:spPr>
          <a:xfrm>
            <a:off x="3851920" y="3717032"/>
            <a:ext cx="1202568" cy="990350"/>
          </a:xfrm>
          <a:prstGeom prst="rect">
            <a:avLst/>
          </a:prstGeom>
        </p:spPr>
      </p:pic>
    </p:spTree>
    <p:extLst>
      <p:ext uri="{BB962C8B-B14F-4D97-AF65-F5344CB8AC3E}">
        <p14:creationId xmlns:p14="http://schemas.microsoft.com/office/powerpoint/2010/main" val="1608129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2.2 Import Package</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172819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Use the VS Code to write the code:</a:t>
            </a:r>
          </a:p>
          <a:p>
            <a:pPr marL="342900" indent="-342900" algn="l">
              <a:buClr>
                <a:srgbClr val="0070C0"/>
              </a:buClr>
              <a:buSzPct val="80000"/>
              <a:buFont typeface="Wingdings" pitchFamily="2" charset="2"/>
              <a:buChar char="u"/>
            </a:pPr>
            <a:r>
              <a:rPr lang="en-US" sz="1600" dirty="0">
                <a:solidFill>
                  <a:schemeClr val="tx1"/>
                </a:solidFill>
              </a:rPr>
              <a:t>The numpy is used for the array operation.</a:t>
            </a:r>
          </a:p>
          <a:p>
            <a:pPr marL="342900" indent="-342900" algn="l">
              <a:buClr>
                <a:srgbClr val="0070C0"/>
              </a:buClr>
              <a:buSzPct val="80000"/>
              <a:buFont typeface="Wingdings" pitchFamily="2" charset="2"/>
              <a:buChar char="u"/>
            </a:pPr>
            <a:r>
              <a:rPr lang="en-US" sz="1600" dirty="0">
                <a:solidFill>
                  <a:schemeClr val="tx1"/>
                </a:solidFill>
              </a:rPr>
              <a:t>The matplotlib is a library used for plot.</a:t>
            </a:r>
          </a:p>
          <a:p>
            <a:pPr marL="342900" indent="-342900" algn="l">
              <a:buClr>
                <a:srgbClr val="0070C0"/>
              </a:buClr>
              <a:buSzPct val="80000"/>
              <a:buFont typeface="Wingdings" pitchFamily="2" charset="2"/>
              <a:buChar char="u"/>
            </a:pPr>
            <a:r>
              <a:rPr lang="en-US" sz="1600" dirty="0">
                <a:solidFill>
                  <a:schemeClr val="tx1"/>
                </a:solidFill>
              </a:rPr>
              <a:t>The </a:t>
            </a:r>
            <a:r>
              <a:rPr lang="en-US" sz="1600" dirty="0" err="1">
                <a:solidFill>
                  <a:schemeClr val="tx1"/>
                </a:solidFill>
              </a:rPr>
              <a:t>os</a:t>
            </a:r>
            <a:r>
              <a:rPr lang="en-US" sz="1600" dirty="0">
                <a:solidFill>
                  <a:schemeClr val="tx1"/>
                </a:solidFill>
              </a:rPr>
              <a:t> is used for iterate the directory and join path </a:t>
            </a:r>
          </a:p>
          <a:p>
            <a:pPr marL="342900" indent="-342900" algn="l">
              <a:buClr>
                <a:srgbClr val="0070C0"/>
              </a:buClr>
              <a:buSzPct val="80000"/>
              <a:buFont typeface="Wingdings" pitchFamily="2" charset="2"/>
              <a:buChar char="u"/>
            </a:pPr>
            <a:r>
              <a:rPr lang="en-US" sz="1600" dirty="0">
                <a:solidFill>
                  <a:schemeClr val="tx1"/>
                </a:solidFill>
              </a:rPr>
              <a:t>If you do not have cv2 use "pip install </a:t>
            </a:r>
            <a:r>
              <a:rPr lang="en-US" sz="1600" dirty="0" err="1">
                <a:solidFill>
                  <a:schemeClr val="tx1"/>
                </a:solidFill>
              </a:rPr>
              <a:t>opencv-pthon</a:t>
            </a:r>
            <a:r>
              <a:rPr lang="en-US" sz="1600" dirty="0">
                <a:solidFill>
                  <a:schemeClr val="tx1"/>
                </a:solidFill>
              </a:rPr>
              <a:t>" </a:t>
            </a:r>
          </a:p>
          <a:p>
            <a:pPr marL="342900" indent="-342900" algn="l">
              <a:buClr>
                <a:srgbClr val="0070C0"/>
              </a:buClr>
              <a:buSzPct val="80000"/>
              <a:buFont typeface="Wingdings" pitchFamily="2" charset="2"/>
              <a:buChar char="u"/>
            </a:pPr>
            <a:r>
              <a:rPr lang="en-US" sz="1600" dirty="0">
                <a:solidFill>
                  <a:schemeClr val="tx1"/>
                </a:solidFill>
              </a:rPr>
              <a:t>The cv2 is used to do image operation.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https://www.youtube.com/watch?v=j-3vuBynnOE&amp;index=2&amp;list=PLQVvvaa0QuDfhTox0AjmQ6tvTgMBZBEXN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8" name="Picture 7">
            <a:extLst>
              <a:ext uri="{FF2B5EF4-FFF2-40B4-BE49-F238E27FC236}">
                <a16:creationId xmlns:a16="http://schemas.microsoft.com/office/drawing/2014/main" id="{F47DD3B8-07EA-43B1-B9FC-0F42B9E18089}"/>
              </a:ext>
            </a:extLst>
          </p:cNvPr>
          <p:cNvPicPr>
            <a:picLocks noChangeAspect="1"/>
          </p:cNvPicPr>
          <p:nvPr/>
        </p:nvPicPr>
        <p:blipFill>
          <a:blip r:embed="rId2"/>
          <a:stretch>
            <a:fillRect/>
          </a:stretch>
        </p:blipFill>
        <p:spPr>
          <a:xfrm>
            <a:off x="1524000" y="3156125"/>
            <a:ext cx="6051798" cy="3218180"/>
          </a:xfrm>
          <a:prstGeom prst="rect">
            <a:avLst/>
          </a:prstGeom>
          <a:ln>
            <a:solidFill>
              <a:srgbClr val="C00000"/>
            </a:solidFill>
          </a:ln>
        </p:spPr>
      </p:pic>
      <p:sp>
        <p:nvSpPr>
          <p:cNvPr id="9" name="Rectangle 8">
            <a:extLst>
              <a:ext uri="{FF2B5EF4-FFF2-40B4-BE49-F238E27FC236}">
                <a16:creationId xmlns:a16="http://schemas.microsoft.com/office/drawing/2014/main" id="{52F12CC8-DF5F-460A-A698-6680ECC37E23}"/>
              </a:ext>
            </a:extLst>
          </p:cNvPr>
          <p:cNvSpPr/>
          <p:nvPr/>
        </p:nvSpPr>
        <p:spPr>
          <a:xfrm>
            <a:off x="1548780" y="3395761"/>
            <a:ext cx="5706591" cy="128088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4778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2.3 Setup Directory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4" name="Picture 3">
            <a:extLst>
              <a:ext uri="{FF2B5EF4-FFF2-40B4-BE49-F238E27FC236}">
                <a16:creationId xmlns:a16="http://schemas.microsoft.com/office/drawing/2014/main" id="{7A4D60E2-93C7-4A51-A7EE-54D2D57FE8B6}"/>
              </a:ext>
            </a:extLst>
          </p:cNvPr>
          <p:cNvPicPr>
            <a:picLocks noChangeAspect="1"/>
          </p:cNvPicPr>
          <p:nvPr/>
        </p:nvPicPr>
        <p:blipFill>
          <a:blip r:embed="rId2"/>
          <a:stretch>
            <a:fillRect/>
          </a:stretch>
        </p:blipFill>
        <p:spPr>
          <a:xfrm>
            <a:off x="3851920" y="3717032"/>
            <a:ext cx="1202568" cy="990350"/>
          </a:xfrm>
          <a:prstGeom prst="rect">
            <a:avLst/>
          </a:prstGeom>
        </p:spPr>
      </p:pic>
    </p:spTree>
    <p:extLst>
      <p:ext uri="{BB962C8B-B14F-4D97-AF65-F5344CB8AC3E}">
        <p14:creationId xmlns:p14="http://schemas.microsoft.com/office/powerpoint/2010/main" val="3232674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Setup Directory</a:t>
            </a:r>
            <a:endParaRPr lang="zh-TW" altLang="en-US" b="1" dirty="0">
              <a:solidFill>
                <a:srgbClr val="FFFF00"/>
              </a:solidFill>
            </a:endParaRPr>
          </a:p>
        </p:txBody>
      </p:sp>
      <p:sp>
        <p:nvSpPr>
          <p:cNvPr id="3" name="副標題 2"/>
          <p:cNvSpPr>
            <a:spLocks noGrp="1"/>
          </p:cNvSpPr>
          <p:nvPr>
            <p:ph type="subTitle" idx="1"/>
          </p:nvPr>
        </p:nvSpPr>
        <p:spPr>
          <a:xfrm>
            <a:off x="467544" y="1294440"/>
            <a:ext cx="8250981" cy="7177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Set the data directory</a:t>
            </a:r>
          </a:p>
          <a:p>
            <a:pPr marL="342900" indent="-342900" algn="l">
              <a:buClr>
                <a:srgbClr val="0070C0"/>
              </a:buClr>
              <a:buSzPct val="80000"/>
              <a:buFont typeface="Wingdings" pitchFamily="2" charset="2"/>
              <a:buChar char="u"/>
            </a:pPr>
            <a:r>
              <a:rPr lang="en-US" sz="1200" b="1" dirty="0">
                <a:solidFill>
                  <a:schemeClr val="tx1"/>
                </a:solidFill>
              </a:rPr>
              <a:t>DATADIR ="C:\Work\MicroService\Tensorflow\02_DeepLeaning_Tensoflow_Keara_sentdex_11\DataSets\PetImages“</a:t>
            </a:r>
          </a:p>
          <a:p>
            <a:pPr marL="342900" indent="-342900" algn="l">
              <a:buClr>
                <a:srgbClr val="0070C0"/>
              </a:buClr>
              <a:buSzPct val="80000"/>
              <a:buFont typeface="Wingdings" pitchFamily="2" charset="2"/>
              <a:buChar char="u"/>
            </a:pPr>
            <a:r>
              <a:rPr lang="en-US" sz="1200" b="1" dirty="0">
                <a:solidFill>
                  <a:schemeClr val="tx1"/>
                </a:solidFill>
              </a:rPr>
              <a:t>CATEGORIES = ["Dog", "Cat"]</a:t>
            </a:r>
          </a:p>
          <a:p>
            <a:pPr algn="l"/>
            <a:endParaRPr lang="en-US" sz="1200" b="1" dirty="0">
              <a:solidFill>
                <a:schemeClr val="tx1"/>
              </a:solidFill>
            </a:endParaRPr>
          </a:p>
          <a:p>
            <a:pPr marL="342900" indent="-342900" algn="l">
              <a:buClr>
                <a:srgbClr val="0070C0"/>
              </a:buClr>
              <a:buSzPct val="80000"/>
              <a:buFont typeface="Wingdings" pitchFamily="2" charset="2"/>
              <a:buChar char="u"/>
            </a:pPr>
            <a:endParaRPr lang="en-US" sz="12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https://www.youtube.com/watch?v=j-3vuBynnOE&amp;index=2&amp;list=PLQVvvaa0QuDfhTox0AjmQ6tvTgMBZBEXN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E46EF50C-C652-4450-AB21-1EB624C16B0B}"/>
              </a:ext>
            </a:extLst>
          </p:cNvPr>
          <p:cNvPicPr>
            <a:picLocks noChangeAspect="1"/>
          </p:cNvPicPr>
          <p:nvPr/>
        </p:nvPicPr>
        <p:blipFill>
          <a:blip r:embed="rId2"/>
          <a:stretch>
            <a:fillRect/>
          </a:stretch>
        </p:blipFill>
        <p:spPr>
          <a:xfrm>
            <a:off x="457200" y="2073250"/>
            <a:ext cx="7877175" cy="1419225"/>
          </a:xfrm>
          <a:prstGeom prst="rect">
            <a:avLst/>
          </a:prstGeom>
          <a:ln>
            <a:solidFill>
              <a:srgbClr val="C00000"/>
            </a:solidFill>
          </a:ln>
        </p:spPr>
      </p:pic>
      <p:pic>
        <p:nvPicPr>
          <p:cNvPr id="8" name="Picture 7">
            <a:extLst>
              <a:ext uri="{FF2B5EF4-FFF2-40B4-BE49-F238E27FC236}">
                <a16:creationId xmlns:a16="http://schemas.microsoft.com/office/drawing/2014/main" id="{F47DD3B8-07EA-43B1-B9FC-0F42B9E18089}"/>
              </a:ext>
            </a:extLst>
          </p:cNvPr>
          <p:cNvPicPr>
            <a:picLocks noChangeAspect="1"/>
          </p:cNvPicPr>
          <p:nvPr/>
        </p:nvPicPr>
        <p:blipFill>
          <a:blip r:embed="rId3"/>
          <a:stretch>
            <a:fillRect/>
          </a:stretch>
        </p:blipFill>
        <p:spPr>
          <a:xfrm>
            <a:off x="2051720" y="3320732"/>
            <a:ext cx="6051798" cy="3218180"/>
          </a:xfrm>
          <a:prstGeom prst="rect">
            <a:avLst/>
          </a:prstGeom>
          <a:ln>
            <a:solidFill>
              <a:srgbClr val="C00000"/>
            </a:solidFill>
          </a:ln>
        </p:spPr>
      </p:pic>
      <p:sp>
        <p:nvSpPr>
          <p:cNvPr id="9" name="Rectangle 8">
            <a:extLst>
              <a:ext uri="{FF2B5EF4-FFF2-40B4-BE49-F238E27FC236}">
                <a16:creationId xmlns:a16="http://schemas.microsoft.com/office/drawing/2014/main" id="{52F12CC8-DF5F-460A-A698-6680ECC37E23}"/>
              </a:ext>
            </a:extLst>
          </p:cNvPr>
          <p:cNvSpPr/>
          <p:nvPr/>
        </p:nvSpPr>
        <p:spPr>
          <a:xfrm>
            <a:off x="2385405" y="4739958"/>
            <a:ext cx="5570971" cy="72895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955596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997</TotalTime>
  <Words>1440</Words>
  <Application>Microsoft Office PowerPoint</Application>
  <PresentationFormat>On-screen Show (4:3)</PresentationFormat>
  <Paragraphs>202</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Wingdings</vt:lpstr>
      <vt:lpstr>Office 佈景主題</vt:lpstr>
      <vt:lpstr>2 Load Data Set</vt:lpstr>
      <vt:lpstr>2 Load Data Set</vt:lpstr>
      <vt:lpstr>2.1 Download Data Set</vt:lpstr>
      <vt:lpstr>2.1 Download Data Set</vt:lpstr>
      <vt:lpstr>2.1 Download Data Set</vt:lpstr>
      <vt:lpstr>2.2 Import Package</vt:lpstr>
      <vt:lpstr>2.2 Import Package</vt:lpstr>
      <vt:lpstr>2.3 Setup Directory</vt:lpstr>
      <vt:lpstr>2.3 Setup Directory</vt:lpstr>
      <vt:lpstr>2.4 Read Grayscale Image</vt:lpstr>
      <vt:lpstr>2.4 Read Grayscale Image</vt:lpstr>
      <vt:lpstr>2.5 Display Grayscale Image</vt:lpstr>
      <vt:lpstr>2.5 Display Grayscale Image</vt:lpstr>
      <vt:lpstr>2.6 Print Grayscale Image</vt:lpstr>
      <vt:lpstr>2.6 Print Grayscale Image</vt:lpstr>
      <vt:lpstr>2.7 Read and Print RGB Image</vt:lpstr>
      <vt:lpstr>2.7 Read RGB Image</vt:lpstr>
      <vt:lpstr>2 Load Data Set</vt:lpstr>
      <vt:lpstr>2.7 Print shape</vt:lpstr>
      <vt:lpstr>2.7 Print shape</vt:lpstr>
      <vt:lpstr>2.8 Decide Image Size</vt:lpstr>
      <vt:lpstr>2.8 Decide Image Size</vt:lpstr>
      <vt:lpstr>2.9 Training Data</vt:lpstr>
      <vt:lpstr>2.9 Training Data</vt:lpstr>
      <vt:lpstr>2.9 Training Data</vt:lpstr>
      <vt:lpstr>2.10 Feature and Label</vt:lpstr>
      <vt:lpstr>2.10 Feature and Label</vt:lpstr>
      <vt:lpstr>2.10 Feature and Label</vt:lpstr>
      <vt:lpstr>2.10 Feature and Label</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438</cp:revision>
  <dcterms:created xsi:type="dcterms:W3CDTF">2018-09-28T16:40:41Z</dcterms:created>
  <dcterms:modified xsi:type="dcterms:W3CDTF">2019-03-20T00:21:33Z</dcterms:modified>
</cp:coreProperties>
</file>