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72" r:id="rId4"/>
    <p:sldId id="261" r:id="rId5"/>
    <p:sldId id="260" r:id="rId6"/>
    <p:sldId id="263" r:id="rId7"/>
    <p:sldId id="262" r:id="rId8"/>
    <p:sldId id="265" r:id="rId9"/>
    <p:sldId id="264" r:id="rId10"/>
    <p:sldId id="266" r:id="rId11"/>
    <p:sldId id="267" r:id="rId12"/>
    <p:sldId id="268" r:id="rId13"/>
    <p:sldId id="269" r:id="rId14"/>
    <p:sldId id="273" r:id="rId15"/>
    <p:sldId id="271" r:id="rId16"/>
    <p:sldId id="270" r:id="rId17"/>
    <p:sldId id="274" r:id="rId18"/>
    <p:sldId id="276" r:id="rId19"/>
    <p:sldId id="275" r:id="rId20"/>
    <p:sldId id="278" r:id="rId21"/>
    <p:sldId id="279" r:id="rId22"/>
    <p:sldId id="277" r:id="rId23"/>
    <p:sldId id="280" r:id="rId24"/>
    <p:sldId id="281" r:id="rId25"/>
    <p:sldId id="282" r:id="rId26"/>
    <p:sldId id="283" r:id="rId27"/>
    <p:sldId id="284" r:id="rId28"/>
    <p:sldId id="285" r:id="rId29"/>
    <p:sldId id="286" r:id="rId30"/>
    <p:sldId id="287" r:id="rId31"/>
    <p:sldId id="259"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0" autoAdjust="0"/>
    <p:restoredTop sz="96806" autoAdjust="0"/>
  </p:normalViewPr>
  <p:slideViewPr>
    <p:cSldViewPr>
      <p:cViewPr>
        <p:scale>
          <a:sx n="178" d="100"/>
          <a:sy n="178" d="100"/>
        </p:scale>
        <p:origin x="-3414" y="-44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002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(7)</a:t>
            </a:r>
          </a:p>
          <a:p>
            <a:pPr marL="342900" indent="-342900" algn="l">
              <a:buClr>
                <a:srgbClr val="0070C0"/>
              </a:buClr>
              <a:buSzPct val="80000"/>
              <a:buFont typeface="Wingdings" pitchFamily="2" charset="2"/>
              <a:buChar char="u"/>
            </a:pPr>
            <a:r>
              <a:rPr lang="en-US" sz="1600" b="1" dirty="0">
                <a:solidFill>
                  <a:schemeClr val="tx1"/>
                </a:solidFill>
              </a:rPr>
              <a:t>So we are going to call the inputs X1, X2, and X3. But keep in mind, these data might be not your input data. These data might be come from another neuron. But regardless where is the data come from, we are just going get the sum of that data.</a:t>
            </a:r>
          </a:p>
          <a:p>
            <a:pPr marL="342900" indent="-342900" algn="l">
              <a:buClr>
                <a:srgbClr val="0070C0"/>
              </a:buClr>
              <a:buSzPct val="80000"/>
              <a:buFont typeface="Wingdings" pitchFamily="2" charset="2"/>
              <a:buChar char="u"/>
            </a:pPr>
            <a:r>
              <a:rPr lang="en-US" sz="1600" b="1" dirty="0">
                <a:solidFill>
                  <a:schemeClr val="tx1"/>
                </a:solidFill>
              </a:rPr>
              <a:t>But remember, We also have the weights of each of the inputs. These weights have a unique weight against the input data and then we sum them together.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2568503" y="3622959"/>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2568503" y="437904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2568503" y="5038872"/>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pic>
        <p:nvPicPr>
          <p:cNvPr id="21" name="Picture 20">
            <a:extLst>
              <a:ext uri="{FF2B5EF4-FFF2-40B4-BE49-F238E27FC236}">
                <a16:creationId xmlns:a16="http://schemas.microsoft.com/office/drawing/2014/main" id="{9BC21BEF-93A5-421B-8B08-A4C587D979CF}"/>
              </a:ext>
            </a:extLst>
          </p:cNvPr>
          <p:cNvPicPr>
            <a:picLocks noChangeAspect="1"/>
          </p:cNvPicPr>
          <p:nvPr/>
        </p:nvPicPr>
        <p:blipFill>
          <a:blip r:embed="rId2"/>
          <a:stretch>
            <a:fillRect/>
          </a:stretch>
        </p:blipFill>
        <p:spPr>
          <a:xfrm>
            <a:off x="3897167" y="4149080"/>
            <a:ext cx="674833" cy="913010"/>
          </a:xfrm>
          <a:prstGeom prst="rect">
            <a:avLst/>
          </a:prstGeom>
          <a:ln>
            <a:solidFill>
              <a:schemeClr val="tx1"/>
            </a:solidFill>
          </a:ln>
        </p:spPr>
      </p:pic>
      <p:cxnSp>
        <p:nvCxnSpPr>
          <p:cNvPr id="24" name="Straight Connector 23">
            <a:extLst>
              <a:ext uri="{FF2B5EF4-FFF2-40B4-BE49-F238E27FC236}">
                <a16:creationId xmlns:a16="http://schemas.microsoft.com/office/drawing/2014/main" id="{B8BD46FE-CD6E-4033-9001-034D5BE7CB56}"/>
              </a:ext>
            </a:extLst>
          </p:cNvPr>
          <p:cNvCxnSpPr>
            <a:cxnSpLocks/>
            <a:stCxn id="7" idx="3"/>
            <a:endCxn id="21" idx="1"/>
          </p:cNvCxnSpPr>
          <p:nvPr/>
        </p:nvCxnSpPr>
        <p:spPr>
          <a:xfrm>
            <a:off x="3000551" y="3838983"/>
            <a:ext cx="896616" cy="76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A8AFD2-C193-4004-8568-A2AC93F7730E}"/>
              </a:ext>
            </a:extLst>
          </p:cNvPr>
          <p:cNvCxnSpPr>
            <a:cxnSpLocks/>
            <a:stCxn id="8" idx="3"/>
            <a:endCxn id="21" idx="1"/>
          </p:cNvCxnSpPr>
          <p:nvPr/>
        </p:nvCxnSpPr>
        <p:spPr>
          <a:xfrm>
            <a:off x="3000551" y="4595067"/>
            <a:ext cx="896616" cy="105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0AE12F-20F4-4C70-A8C6-54AFC444AA72}"/>
              </a:ext>
            </a:extLst>
          </p:cNvPr>
          <p:cNvCxnSpPr>
            <a:cxnSpLocks/>
            <a:stCxn id="9" idx="3"/>
            <a:endCxn id="21" idx="1"/>
          </p:cNvCxnSpPr>
          <p:nvPr/>
        </p:nvCxnSpPr>
        <p:spPr>
          <a:xfrm flipV="1">
            <a:off x="3000551" y="4605585"/>
            <a:ext cx="896616" cy="649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D1C17DDE-33CE-4DD9-A2A7-7998690D5000}"/>
              </a:ext>
            </a:extLst>
          </p:cNvPr>
          <p:cNvSpPr/>
          <p:nvPr/>
        </p:nvSpPr>
        <p:spPr>
          <a:xfrm>
            <a:off x="3207501" y="376776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76" name="Rectangle 75">
            <a:extLst>
              <a:ext uri="{FF2B5EF4-FFF2-40B4-BE49-F238E27FC236}">
                <a16:creationId xmlns:a16="http://schemas.microsoft.com/office/drawing/2014/main" id="{AD38F762-7E33-46C3-BDF6-7C78E626F8E9}"/>
              </a:ext>
            </a:extLst>
          </p:cNvPr>
          <p:cNvSpPr/>
          <p:nvPr/>
        </p:nvSpPr>
        <p:spPr>
          <a:xfrm>
            <a:off x="3042145" y="4222101"/>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78" name="Rectangle 77">
            <a:extLst>
              <a:ext uri="{FF2B5EF4-FFF2-40B4-BE49-F238E27FC236}">
                <a16:creationId xmlns:a16="http://schemas.microsoft.com/office/drawing/2014/main" id="{C9705480-BF15-4137-B89F-00E9B721BDBF}"/>
              </a:ext>
            </a:extLst>
          </p:cNvPr>
          <p:cNvSpPr/>
          <p:nvPr/>
        </p:nvSpPr>
        <p:spPr>
          <a:xfrm>
            <a:off x="3249095" y="4929621"/>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Tree>
    <p:extLst>
      <p:ext uri="{BB962C8B-B14F-4D97-AF65-F5344CB8AC3E}">
        <p14:creationId xmlns:p14="http://schemas.microsoft.com/office/powerpoint/2010/main" val="363678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7825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(8)</a:t>
            </a:r>
          </a:p>
          <a:p>
            <a:pPr marL="342900" indent="-342900" algn="l">
              <a:buClr>
                <a:srgbClr val="0070C0"/>
              </a:buClr>
              <a:buSzPct val="80000"/>
              <a:buFont typeface="Wingdings" pitchFamily="2" charset="2"/>
              <a:buChar char="u"/>
            </a:pPr>
            <a:r>
              <a:rPr lang="en-US" sz="1600" b="1" dirty="0">
                <a:solidFill>
                  <a:schemeClr val="tx1"/>
                </a:solidFill>
              </a:rPr>
              <a:t>Finally, and this is kind of where the artificial neural network comes into play. </a:t>
            </a:r>
          </a:p>
          <a:p>
            <a:pPr marL="342900" indent="-342900" algn="l">
              <a:buClr>
                <a:srgbClr val="0070C0"/>
              </a:buClr>
              <a:buSzPct val="80000"/>
              <a:buFont typeface="Wingdings" pitchFamily="2" charset="2"/>
              <a:buChar char="u"/>
            </a:pPr>
            <a:r>
              <a:rPr lang="en-US" sz="1600" b="1" dirty="0">
                <a:solidFill>
                  <a:schemeClr val="tx1"/>
                </a:solidFill>
              </a:rPr>
              <a:t>We have an activation function and this activation function is kind of meant to simulate a neuron actually firing or not.</a:t>
            </a:r>
          </a:p>
          <a:p>
            <a:pPr marL="342900" indent="-342900" algn="l">
              <a:buClr>
                <a:srgbClr val="0070C0"/>
              </a:buClr>
              <a:buSzPct val="80000"/>
              <a:buFont typeface="Wingdings" pitchFamily="2" charset="2"/>
              <a:buChar char="u"/>
            </a:pPr>
            <a:r>
              <a:rPr lang="en-US" sz="1600" b="1" dirty="0">
                <a:solidFill>
                  <a:schemeClr val="tx1"/>
                </a:solidFill>
              </a:rPr>
              <a:t>So you can think of the activation function like on a graph.</a:t>
            </a:r>
          </a:p>
          <a:p>
            <a:pPr marL="342900" indent="-342900" algn="l">
              <a:buClr>
                <a:srgbClr val="0070C0"/>
              </a:buClr>
              <a:buSzPct val="80000"/>
              <a:buFont typeface="Wingdings" pitchFamily="2" charset="2"/>
              <a:buChar char="u"/>
            </a:pPr>
            <a:r>
              <a:rPr lang="en-US" sz="1600" b="1" dirty="0">
                <a:solidFill>
                  <a:schemeClr val="tx1"/>
                </a:solidFill>
              </a:rPr>
              <a:t>You get your X and your y and then a really basic activation function would  be like a step function.</a:t>
            </a:r>
          </a:p>
          <a:p>
            <a:pPr marL="342900" indent="-342900" algn="l">
              <a:buClr>
                <a:srgbClr val="0070C0"/>
              </a:buClr>
              <a:buSzPct val="80000"/>
              <a:buFont typeface="Wingdings" pitchFamily="2" charset="2"/>
              <a:buChar char="u"/>
            </a:pPr>
            <a:r>
              <a:rPr lang="en-US" sz="1600" b="1" dirty="0">
                <a:solidFill>
                  <a:schemeClr val="tx1"/>
                </a:solidFill>
              </a:rPr>
              <a:t>So if X is a certain value, then we step up and have a value 1 or 0.</a:t>
            </a:r>
          </a:p>
          <a:p>
            <a:pPr marL="342900" indent="-342900" algn="l">
              <a:buClr>
                <a:srgbClr val="0070C0"/>
              </a:buClr>
              <a:buSzPct val="80000"/>
              <a:buFont typeface="Wingdings" pitchFamily="2" charset="2"/>
              <a:buChar char="u"/>
            </a:pPr>
            <a:r>
              <a:rPr lang="en-US" sz="1600" b="1" dirty="0">
                <a:solidFill>
                  <a:schemeClr val="tx1"/>
                </a:solidFill>
              </a:rPr>
              <a:t>If X value is greater than 3, then the activation return 1. But today, we use the sigmoid function.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2263607" y="4489766"/>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2263607" y="5245850"/>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2263607" y="5905679"/>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pic>
        <p:nvPicPr>
          <p:cNvPr id="21" name="Picture 20">
            <a:extLst>
              <a:ext uri="{FF2B5EF4-FFF2-40B4-BE49-F238E27FC236}">
                <a16:creationId xmlns:a16="http://schemas.microsoft.com/office/drawing/2014/main" id="{9BC21BEF-93A5-421B-8B08-A4C587D979CF}"/>
              </a:ext>
            </a:extLst>
          </p:cNvPr>
          <p:cNvPicPr>
            <a:picLocks noChangeAspect="1"/>
          </p:cNvPicPr>
          <p:nvPr/>
        </p:nvPicPr>
        <p:blipFill>
          <a:blip r:embed="rId2"/>
          <a:stretch>
            <a:fillRect/>
          </a:stretch>
        </p:blipFill>
        <p:spPr>
          <a:xfrm>
            <a:off x="3897167" y="5015887"/>
            <a:ext cx="674833" cy="913010"/>
          </a:xfrm>
          <a:prstGeom prst="rect">
            <a:avLst/>
          </a:prstGeom>
          <a:ln w="28575">
            <a:solidFill>
              <a:schemeClr val="tx1"/>
            </a:solidFill>
          </a:ln>
        </p:spPr>
      </p:pic>
      <p:cxnSp>
        <p:nvCxnSpPr>
          <p:cNvPr id="24" name="Straight Connector 23">
            <a:extLst>
              <a:ext uri="{FF2B5EF4-FFF2-40B4-BE49-F238E27FC236}">
                <a16:creationId xmlns:a16="http://schemas.microsoft.com/office/drawing/2014/main" id="{B8BD46FE-CD6E-4033-9001-034D5BE7CB56}"/>
              </a:ext>
            </a:extLst>
          </p:cNvPr>
          <p:cNvCxnSpPr>
            <a:cxnSpLocks/>
            <a:stCxn id="7" idx="3"/>
            <a:endCxn id="21" idx="1"/>
          </p:cNvCxnSpPr>
          <p:nvPr/>
        </p:nvCxnSpPr>
        <p:spPr>
          <a:xfrm>
            <a:off x="2695655" y="4705790"/>
            <a:ext cx="1201512" cy="766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A8AFD2-C193-4004-8568-A2AC93F7730E}"/>
              </a:ext>
            </a:extLst>
          </p:cNvPr>
          <p:cNvCxnSpPr>
            <a:cxnSpLocks/>
            <a:stCxn id="8" idx="3"/>
            <a:endCxn id="21" idx="1"/>
          </p:cNvCxnSpPr>
          <p:nvPr/>
        </p:nvCxnSpPr>
        <p:spPr>
          <a:xfrm>
            <a:off x="2695655" y="5461874"/>
            <a:ext cx="1201512" cy="10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0AE12F-20F4-4C70-A8C6-54AFC444AA72}"/>
              </a:ext>
            </a:extLst>
          </p:cNvPr>
          <p:cNvCxnSpPr>
            <a:cxnSpLocks/>
            <a:stCxn id="9" idx="3"/>
            <a:endCxn id="21" idx="1"/>
          </p:cNvCxnSpPr>
          <p:nvPr/>
        </p:nvCxnSpPr>
        <p:spPr>
          <a:xfrm flipV="1">
            <a:off x="2695655" y="5472392"/>
            <a:ext cx="1201512" cy="64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D1C17DDE-33CE-4DD9-A2A7-7998690D5000}"/>
              </a:ext>
            </a:extLst>
          </p:cNvPr>
          <p:cNvSpPr/>
          <p:nvPr/>
        </p:nvSpPr>
        <p:spPr>
          <a:xfrm>
            <a:off x="3207501" y="4634570"/>
            <a:ext cx="432048" cy="43204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76" name="Rectangle 75">
            <a:extLst>
              <a:ext uri="{FF2B5EF4-FFF2-40B4-BE49-F238E27FC236}">
                <a16:creationId xmlns:a16="http://schemas.microsoft.com/office/drawing/2014/main" id="{AD38F762-7E33-46C3-BDF6-7C78E626F8E9}"/>
              </a:ext>
            </a:extLst>
          </p:cNvPr>
          <p:cNvSpPr/>
          <p:nvPr/>
        </p:nvSpPr>
        <p:spPr>
          <a:xfrm>
            <a:off x="3042145" y="5088908"/>
            <a:ext cx="432048" cy="43204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78" name="Rectangle 77">
            <a:extLst>
              <a:ext uri="{FF2B5EF4-FFF2-40B4-BE49-F238E27FC236}">
                <a16:creationId xmlns:a16="http://schemas.microsoft.com/office/drawing/2014/main" id="{C9705480-BF15-4137-B89F-00E9B721BDBF}"/>
              </a:ext>
            </a:extLst>
          </p:cNvPr>
          <p:cNvSpPr/>
          <p:nvPr/>
        </p:nvSpPr>
        <p:spPr>
          <a:xfrm>
            <a:off x="3249095" y="5796428"/>
            <a:ext cx="432048" cy="43204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cxnSp>
        <p:nvCxnSpPr>
          <p:cNvPr id="79" name="Straight Connector 78">
            <a:extLst>
              <a:ext uri="{FF2B5EF4-FFF2-40B4-BE49-F238E27FC236}">
                <a16:creationId xmlns:a16="http://schemas.microsoft.com/office/drawing/2014/main" id="{C705F21E-FF53-41E6-89A7-941E7A2C4795}"/>
              </a:ext>
            </a:extLst>
          </p:cNvPr>
          <p:cNvCxnSpPr>
            <a:cxnSpLocks/>
            <a:stCxn id="21" idx="3"/>
            <a:endCxn id="85" idx="1"/>
          </p:cNvCxnSpPr>
          <p:nvPr/>
        </p:nvCxnSpPr>
        <p:spPr>
          <a:xfrm>
            <a:off x="4572000" y="5472392"/>
            <a:ext cx="591219" cy="248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61F685A7-0477-4A9B-ADD8-66EC65FAB9CD}"/>
              </a:ext>
            </a:extLst>
          </p:cNvPr>
          <p:cNvSpPr/>
          <p:nvPr/>
        </p:nvSpPr>
        <p:spPr>
          <a:xfrm>
            <a:off x="5163219" y="4939978"/>
            <a:ext cx="1264915" cy="10697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2CD0DAF-FDAA-4500-9E0B-4B93A3D9DFD7}"/>
              </a:ext>
            </a:extLst>
          </p:cNvPr>
          <p:cNvCxnSpPr>
            <a:cxnSpLocks/>
          </p:cNvCxnSpPr>
          <p:nvPr/>
        </p:nvCxnSpPr>
        <p:spPr>
          <a:xfrm flipV="1">
            <a:off x="5271965" y="5492944"/>
            <a:ext cx="1012154" cy="11412"/>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5E130A-D9F7-41D3-B576-2CEA3A49A465}"/>
              </a:ext>
            </a:extLst>
          </p:cNvPr>
          <p:cNvCxnSpPr>
            <a:cxnSpLocks/>
          </p:cNvCxnSpPr>
          <p:nvPr/>
        </p:nvCxnSpPr>
        <p:spPr>
          <a:xfrm>
            <a:off x="5780064" y="5015887"/>
            <a:ext cx="0" cy="885754"/>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885B07-1A7B-4943-8C52-86CBB83633CA}"/>
              </a:ext>
            </a:extLst>
          </p:cNvPr>
          <p:cNvCxnSpPr>
            <a:cxnSpLocks/>
          </p:cNvCxnSpPr>
          <p:nvPr/>
        </p:nvCxnSpPr>
        <p:spPr>
          <a:xfrm>
            <a:off x="5312744" y="5714981"/>
            <a:ext cx="62298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50CC41-2C12-4F64-828C-38769AFF2D7D}"/>
              </a:ext>
            </a:extLst>
          </p:cNvPr>
          <p:cNvCxnSpPr>
            <a:cxnSpLocks/>
          </p:cNvCxnSpPr>
          <p:nvPr/>
        </p:nvCxnSpPr>
        <p:spPr>
          <a:xfrm flipV="1">
            <a:off x="5929600" y="5170108"/>
            <a:ext cx="0" cy="544873"/>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03B244-D6B4-477A-9FFC-248710B066C7}"/>
              </a:ext>
            </a:extLst>
          </p:cNvPr>
          <p:cNvCxnSpPr/>
          <p:nvPr/>
        </p:nvCxnSpPr>
        <p:spPr>
          <a:xfrm>
            <a:off x="5920037" y="5170107"/>
            <a:ext cx="216024"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EC6D301-4B16-4BD9-A227-BEAED8A837A9}"/>
              </a:ext>
            </a:extLst>
          </p:cNvPr>
          <p:cNvSpPr/>
          <p:nvPr/>
        </p:nvSpPr>
        <p:spPr>
          <a:xfrm>
            <a:off x="6151230" y="5003290"/>
            <a:ext cx="228012" cy="328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1</a:t>
            </a:r>
          </a:p>
        </p:txBody>
      </p:sp>
      <p:sp>
        <p:nvSpPr>
          <p:cNvPr id="32" name="Rectangle 31">
            <a:extLst>
              <a:ext uri="{FF2B5EF4-FFF2-40B4-BE49-F238E27FC236}">
                <a16:creationId xmlns:a16="http://schemas.microsoft.com/office/drawing/2014/main" id="{34A59171-C5B9-4747-BF9E-7D9CEF5C5F66}"/>
              </a:ext>
            </a:extLst>
          </p:cNvPr>
          <p:cNvSpPr/>
          <p:nvPr/>
        </p:nvSpPr>
        <p:spPr>
          <a:xfrm>
            <a:off x="5122268" y="5508134"/>
            <a:ext cx="236140" cy="356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0</a:t>
            </a:r>
          </a:p>
        </p:txBody>
      </p:sp>
      <p:sp>
        <p:nvSpPr>
          <p:cNvPr id="35" name="Rectangle 34">
            <a:extLst>
              <a:ext uri="{FF2B5EF4-FFF2-40B4-BE49-F238E27FC236}">
                <a16:creationId xmlns:a16="http://schemas.microsoft.com/office/drawing/2014/main" id="{BA5BBE72-1117-4392-B3FE-9AB32EBAE6EA}"/>
              </a:ext>
            </a:extLst>
          </p:cNvPr>
          <p:cNvSpPr/>
          <p:nvPr/>
        </p:nvSpPr>
        <p:spPr>
          <a:xfrm>
            <a:off x="5271965" y="591971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37" name="Rectangle 36">
            <a:extLst>
              <a:ext uri="{FF2B5EF4-FFF2-40B4-BE49-F238E27FC236}">
                <a16:creationId xmlns:a16="http://schemas.microsoft.com/office/drawing/2014/main" id="{6259A821-C4C1-4386-BDB9-B4F54695F99F}"/>
              </a:ext>
            </a:extLst>
          </p:cNvPr>
          <p:cNvSpPr/>
          <p:nvPr/>
        </p:nvSpPr>
        <p:spPr>
          <a:xfrm>
            <a:off x="5487989" y="591971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38" name="Rectangle 37">
            <a:extLst>
              <a:ext uri="{FF2B5EF4-FFF2-40B4-BE49-F238E27FC236}">
                <a16:creationId xmlns:a16="http://schemas.microsoft.com/office/drawing/2014/main" id="{25860EB8-E301-4710-9BB4-EB3534BA3BC4}"/>
              </a:ext>
            </a:extLst>
          </p:cNvPr>
          <p:cNvSpPr/>
          <p:nvPr/>
        </p:nvSpPr>
        <p:spPr>
          <a:xfrm>
            <a:off x="5719702" y="591971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Tree>
    <p:extLst>
      <p:ext uri="{BB962C8B-B14F-4D97-AF65-F5344CB8AC3E}">
        <p14:creationId xmlns:p14="http://schemas.microsoft.com/office/powerpoint/2010/main" val="246218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617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(9)</a:t>
            </a:r>
          </a:p>
          <a:p>
            <a:pPr marL="342900" indent="-342900" algn="l">
              <a:buClr>
                <a:srgbClr val="0070C0"/>
              </a:buClr>
              <a:buSzPct val="80000"/>
              <a:buFont typeface="Wingdings" pitchFamily="2" charset="2"/>
              <a:buChar char="u"/>
            </a:pPr>
            <a:r>
              <a:rPr lang="en-US" sz="1600" b="1" dirty="0">
                <a:solidFill>
                  <a:schemeClr val="tx1"/>
                </a:solidFill>
              </a:rPr>
              <a:t>So it is not going to be a 01 or 1. It is going to be some sort of value between 0 and 1.</a:t>
            </a:r>
          </a:p>
          <a:p>
            <a:pPr marL="342900" indent="-342900" algn="l">
              <a:buClr>
                <a:srgbClr val="0070C0"/>
              </a:buClr>
              <a:buSzPct val="80000"/>
              <a:buFont typeface="Wingdings" pitchFamily="2" charset="2"/>
              <a:buChar char="u"/>
            </a:pPr>
            <a:r>
              <a:rPr lang="en-US" sz="1600" b="1" dirty="0">
                <a:solidFill>
                  <a:schemeClr val="tx1"/>
                </a:solidFill>
              </a:rPr>
              <a:t>It can be return 0.79, or something like that.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1892742" y="4480582"/>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1892742" y="5236666"/>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1892742" y="5896495"/>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pic>
        <p:nvPicPr>
          <p:cNvPr id="21" name="Picture 20">
            <a:extLst>
              <a:ext uri="{FF2B5EF4-FFF2-40B4-BE49-F238E27FC236}">
                <a16:creationId xmlns:a16="http://schemas.microsoft.com/office/drawing/2014/main" id="{9BC21BEF-93A5-421B-8B08-A4C587D979CF}"/>
              </a:ext>
            </a:extLst>
          </p:cNvPr>
          <p:cNvPicPr>
            <a:picLocks noChangeAspect="1"/>
          </p:cNvPicPr>
          <p:nvPr/>
        </p:nvPicPr>
        <p:blipFill>
          <a:blip r:embed="rId2"/>
          <a:stretch>
            <a:fillRect/>
          </a:stretch>
        </p:blipFill>
        <p:spPr>
          <a:xfrm>
            <a:off x="3526302" y="5006703"/>
            <a:ext cx="674833" cy="913010"/>
          </a:xfrm>
          <a:prstGeom prst="rect">
            <a:avLst/>
          </a:prstGeom>
          <a:ln w="28575">
            <a:solidFill>
              <a:schemeClr val="tx1"/>
            </a:solidFill>
          </a:ln>
        </p:spPr>
      </p:pic>
      <p:cxnSp>
        <p:nvCxnSpPr>
          <p:cNvPr id="24" name="Straight Connector 23">
            <a:extLst>
              <a:ext uri="{FF2B5EF4-FFF2-40B4-BE49-F238E27FC236}">
                <a16:creationId xmlns:a16="http://schemas.microsoft.com/office/drawing/2014/main" id="{B8BD46FE-CD6E-4033-9001-034D5BE7CB56}"/>
              </a:ext>
            </a:extLst>
          </p:cNvPr>
          <p:cNvCxnSpPr>
            <a:cxnSpLocks/>
            <a:stCxn id="7" idx="3"/>
            <a:endCxn id="21" idx="1"/>
          </p:cNvCxnSpPr>
          <p:nvPr/>
        </p:nvCxnSpPr>
        <p:spPr>
          <a:xfrm>
            <a:off x="2324790" y="4696606"/>
            <a:ext cx="1201512" cy="766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A8AFD2-C193-4004-8568-A2AC93F7730E}"/>
              </a:ext>
            </a:extLst>
          </p:cNvPr>
          <p:cNvCxnSpPr>
            <a:cxnSpLocks/>
            <a:stCxn id="8" idx="3"/>
            <a:endCxn id="21" idx="1"/>
          </p:cNvCxnSpPr>
          <p:nvPr/>
        </p:nvCxnSpPr>
        <p:spPr>
          <a:xfrm>
            <a:off x="2324790" y="5452690"/>
            <a:ext cx="1201512" cy="10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0AE12F-20F4-4C70-A8C6-54AFC444AA72}"/>
              </a:ext>
            </a:extLst>
          </p:cNvPr>
          <p:cNvCxnSpPr>
            <a:cxnSpLocks/>
            <a:stCxn id="9" idx="3"/>
            <a:endCxn id="21" idx="1"/>
          </p:cNvCxnSpPr>
          <p:nvPr/>
        </p:nvCxnSpPr>
        <p:spPr>
          <a:xfrm flipV="1">
            <a:off x="2324790" y="5463208"/>
            <a:ext cx="1201512" cy="64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D1C17DDE-33CE-4DD9-A2A7-7998690D5000}"/>
              </a:ext>
            </a:extLst>
          </p:cNvPr>
          <p:cNvSpPr/>
          <p:nvPr/>
        </p:nvSpPr>
        <p:spPr>
          <a:xfrm>
            <a:off x="2836636" y="4625386"/>
            <a:ext cx="432048" cy="43204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76" name="Rectangle 75">
            <a:extLst>
              <a:ext uri="{FF2B5EF4-FFF2-40B4-BE49-F238E27FC236}">
                <a16:creationId xmlns:a16="http://schemas.microsoft.com/office/drawing/2014/main" id="{AD38F762-7E33-46C3-BDF6-7C78E626F8E9}"/>
              </a:ext>
            </a:extLst>
          </p:cNvPr>
          <p:cNvSpPr/>
          <p:nvPr/>
        </p:nvSpPr>
        <p:spPr>
          <a:xfrm>
            <a:off x="2671280" y="5079724"/>
            <a:ext cx="432048" cy="43204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78" name="Rectangle 77">
            <a:extLst>
              <a:ext uri="{FF2B5EF4-FFF2-40B4-BE49-F238E27FC236}">
                <a16:creationId xmlns:a16="http://schemas.microsoft.com/office/drawing/2014/main" id="{C9705480-BF15-4137-B89F-00E9B721BDBF}"/>
              </a:ext>
            </a:extLst>
          </p:cNvPr>
          <p:cNvSpPr/>
          <p:nvPr/>
        </p:nvSpPr>
        <p:spPr>
          <a:xfrm>
            <a:off x="2878230" y="5787244"/>
            <a:ext cx="432048" cy="43204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cxnSp>
        <p:nvCxnSpPr>
          <p:cNvPr id="79" name="Straight Connector 78">
            <a:extLst>
              <a:ext uri="{FF2B5EF4-FFF2-40B4-BE49-F238E27FC236}">
                <a16:creationId xmlns:a16="http://schemas.microsoft.com/office/drawing/2014/main" id="{C705F21E-FF53-41E6-89A7-941E7A2C4795}"/>
              </a:ext>
            </a:extLst>
          </p:cNvPr>
          <p:cNvCxnSpPr>
            <a:cxnSpLocks/>
            <a:stCxn id="21" idx="3"/>
            <a:endCxn id="85" idx="1"/>
          </p:cNvCxnSpPr>
          <p:nvPr/>
        </p:nvCxnSpPr>
        <p:spPr>
          <a:xfrm>
            <a:off x="4201135" y="5463208"/>
            <a:ext cx="962084" cy="258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61F685A7-0477-4A9B-ADD8-66EC65FAB9CD}"/>
              </a:ext>
            </a:extLst>
          </p:cNvPr>
          <p:cNvSpPr/>
          <p:nvPr/>
        </p:nvSpPr>
        <p:spPr>
          <a:xfrm>
            <a:off x="5163219" y="4921814"/>
            <a:ext cx="1386933" cy="10879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2CD0DAF-FDAA-4500-9E0B-4B93A3D9DFD7}"/>
              </a:ext>
            </a:extLst>
          </p:cNvPr>
          <p:cNvCxnSpPr>
            <a:cxnSpLocks/>
          </p:cNvCxnSpPr>
          <p:nvPr/>
        </p:nvCxnSpPr>
        <p:spPr>
          <a:xfrm flipV="1">
            <a:off x="5271965" y="5492944"/>
            <a:ext cx="1012154" cy="11412"/>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5E130A-D9F7-41D3-B576-2CEA3A49A465}"/>
              </a:ext>
            </a:extLst>
          </p:cNvPr>
          <p:cNvCxnSpPr>
            <a:cxnSpLocks/>
          </p:cNvCxnSpPr>
          <p:nvPr/>
        </p:nvCxnSpPr>
        <p:spPr>
          <a:xfrm>
            <a:off x="5780064" y="5015887"/>
            <a:ext cx="0" cy="885754"/>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EC6D301-4B16-4BD9-A227-BEAED8A837A9}"/>
              </a:ext>
            </a:extLst>
          </p:cNvPr>
          <p:cNvSpPr/>
          <p:nvPr/>
        </p:nvSpPr>
        <p:spPr>
          <a:xfrm>
            <a:off x="6151750" y="4850594"/>
            <a:ext cx="228012" cy="328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1</a:t>
            </a:r>
          </a:p>
        </p:txBody>
      </p:sp>
      <p:sp>
        <p:nvSpPr>
          <p:cNvPr id="32" name="Rectangle 31">
            <a:extLst>
              <a:ext uri="{FF2B5EF4-FFF2-40B4-BE49-F238E27FC236}">
                <a16:creationId xmlns:a16="http://schemas.microsoft.com/office/drawing/2014/main" id="{34A59171-C5B9-4747-BF9E-7D9CEF5C5F66}"/>
              </a:ext>
            </a:extLst>
          </p:cNvPr>
          <p:cNvSpPr/>
          <p:nvPr/>
        </p:nvSpPr>
        <p:spPr>
          <a:xfrm>
            <a:off x="5096175" y="5680607"/>
            <a:ext cx="236140" cy="356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0</a:t>
            </a:r>
          </a:p>
        </p:txBody>
      </p:sp>
      <p:sp>
        <p:nvSpPr>
          <p:cNvPr id="35" name="Rectangle 34">
            <a:extLst>
              <a:ext uri="{FF2B5EF4-FFF2-40B4-BE49-F238E27FC236}">
                <a16:creationId xmlns:a16="http://schemas.microsoft.com/office/drawing/2014/main" id="{BA5BBE72-1117-4392-B3FE-9AB32EBAE6EA}"/>
              </a:ext>
            </a:extLst>
          </p:cNvPr>
          <p:cNvSpPr/>
          <p:nvPr/>
        </p:nvSpPr>
        <p:spPr>
          <a:xfrm>
            <a:off x="5271965" y="591971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37" name="Rectangle 36">
            <a:extLst>
              <a:ext uri="{FF2B5EF4-FFF2-40B4-BE49-F238E27FC236}">
                <a16:creationId xmlns:a16="http://schemas.microsoft.com/office/drawing/2014/main" id="{6259A821-C4C1-4386-BDB9-B4F54695F99F}"/>
              </a:ext>
            </a:extLst>
          </p:cNvPr>
          <p:cNvSpPr/>
          <p:nvPr/>
        </p:nvSpPr>
        <p:spPr>
          <a:xfrm>
            <a:off x="5487989" y="591971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38" name="Rectangle 37">
            <a:extLst>
              <a:ext uri="{FF2B5EF4-FFF2-40B4-BE49-F238E27FC236}">
                <a16:creationId xmlns:a16="http://schemas.microsoft.com/office/drawing/2014/main" id="{25860EB8-E301-4710-9BB4-EB3534BA3BC4}"/>
              </a:ext>
            </a:extLst>
          </p:cNvPr>
          <p:cNvSpPr/>
          <p:nvPr/>
        </p:nvSpPr>
        <p:spPr>
          <a:xfrm>
            <a:off x="5719702" y="591971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cxnSp>
        <p:nvCxnSpPr>
          <p:cNvPr id="27" name="Straight Connector 26">
            <a:extLst>
              <a:ext uri="{FF2B5EF4-FFF2-40B4-BE49-F238E27FC236}">
                <a16:creationId xmlns:a16="http://schemas.microsoft.com/office/drawing/2014/main" id="{D29D18B2-B56D-40B0-9350-7A2A0E37CC24}"/>
              </a:ext>
            </a:extLst>
          </p:cNvPr>
          <p:cNvCxnSpPr>
            <a:cxnSpLocks/>
          </p:cNvCxnSpPr>
          <p:nvPr/>
        </p:nvCxnSpPr>
        <p:spPr>
          <a:xfrm>
            <a:off x="5222900" y="5697094"/>
            <a:ext cx="651101" cy="677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B8CD15-FE08-4E44-89D6-FBBF7F03AB8D}"/>
              </a:ext>
            </a:extLst>
          </p:cNvPr>
          <p:cNvCxnSpPr>
            <a:cxnSpLocks/>
          </p:cNvCxnSpPr>
          <p:nvPr/>
        </p:nvCxnSpPr>
        <p:spPr>
          <a:xfrm>
            <a:off x="5865346" y="5119427"/>
            <a:ext cx="562767" cy="590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53DE189-6BA5-4563-89D2-92B62BF32F96}"/>
              </a:ext>
            </a:extLst>
          </p:cNvPr>
          <p:cNvCxnSpPr>
            <a:cxnSpLocks/>
          </p:cNvCxnSpPr>
          <p:nvPr/>
        </p:nvCxnSpPr>
        <p:spPr>
          <a:xfrm flipV="1">
            <a:off x="5865346" y="5121671"/>
            <a:ext cx="0" cy="58220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68238C39-8CA6-419B-959A-B131430CCE00}"/>
              </a:ext>
            </a:extLst>
          </p:cNvPr>
          <p:cNvSpPr/>
          <p:nvPr/>
        </p:nvSpPr>
        <p:spPr>
          <a:xfrm>
            <a:off x="5214234" y="5128192"/>
            <a:ext cx="1213879" cy="542927"/>
          </a:xfrm>
          <a:custGeom>
            <a:avLst/>
            <a:gdLst>
              <a:gd name="connsiteX0" fmla="*/ 0 w 1085850"/>
              <a:gd name="connsiteY0" fmla="*/ 596536 h 617950"/>
              <a:gd name="connsiteX1" fmla="*/ 504825 w 1085850"/>
              <a:gd name="connsiteY1" fmla="*/ 615586 h 617950"/>
              <a:gd name="connsiteX2" fmla="*/ 600075 w 1085850"/>
              <a:gd name="connsiteY2" fmla="*/ 548911 h 617950"/>
              <a:gd name="connsiteX3" fmla="*/ 600075 w 1085850"/>
              <a:gd name="connsiteY3" fmla="*/ 139336 h 617950"/>
              <a:gd name="connsiteX4" fmla="*/ 685800 w 1085850"/>
              <a:gd name="connsiteY4" fmla="*/ 15511 h 617950"/>
              <a:gd name="connsiteX5" fmla="*/ 1085850 w 1085850"/>
              <a:gd name="connsiteY5" fmla="*/ 5986 h 61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850" h="617950">
                <a:moveTo>
                  <a:pt x="0" y="596536"/>
                </a:moveTo>
                <a:cubicBezTo>
                  <a:pt x="202406" y="610030"/>
                  <a:pt x="404813" y="623524"/>
                  <a:pt x="504825" y="615586"/>
                </a:cubicBezTo>
                <a:cubicBezTo>
                  <a:pt x="604838" y="607649"/>
                  <a:pt x="584200" y="628286"/>
                  <a:pt x="600075" y="548911"/>
                </a:cubicBezTo>
                <a:cubicBezTo>
                  <a:pt x="615950" y="469536"/>
                  <a:pt x="585787" y="228236"/>
                  <a:pt x="600075" y="139336"/>
                </a:cubicBezTo>
                <a:cubicBezTo>
                  <a:pt x="614363" y="50436"/>
                  <a:pt x="604838" y="37736"/>
                  <a:pt x="685800" y="15511"/>
                </a:cubicBezTo>
                <a:cubicBezTo>
                  <a:pt x="766763" y="-6714"/>
                  <a:pt x="926306" y="-364"/>
                  <a:pt x="1085850" y="59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9552179-4EAA-4C5B-8947-E2E2980B94B7}"/>
              </a:ext>
            </a:extLst>
          </p:cNvPr>
          <p:cNvSpPr/>
          <p:nvPr/>
        </p:nvSpPr>
        <p:spPr>
          <a:xfrm>
            <a:off x="6804248" y="5076106"/>
            <a:ext cx="612396" cy="29711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0.79</a:t>
            </a:r>
          </a:p>
        </p:txBody>
      </p:sp>
      <p:cxnSp>
        <p:nvCxnSpPr>
          <p:cNvPr id="42" name="Straight Arrow Connector 41">
            <a:extLst>
              <a:ext uri="{FF2B5EF4-FFF2-40B4-BE49-F238E27FC236}">
                <a16:creationId xmlns:a16="http://schemas.microsoft.com/office/drawing/2014/main" id="{32B68DEB-7595-4205-8246-7ED340259583}"/>
              </a:ext>
            </a:extLst>
          </p:cNvPr>
          <p:cNvCxnSpPr>
            <a:stCxn id="40" idx="1"/>
            <a:endCxn id="25" idx="3"/>
          </p:cNvCxnSpPr>
          <p:nvPr/>
        </p:nvCxnSpPr>
        <p:spPr>
          <a:xfrm flipH="1">
            <a:off x="5885062" y="5224661"/>
            <a:ext cx="919186" cy="259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C2F5C0B-EDAC-446F-AA75-9A64CEFBBD9C}"/>
              </a:ext>
            </a:extLst>
          </p:cNvPr>
          <p:cNvSpPr/>
          <p:nvPr/>
        </p:nvSpPr>
        <p:spPr>
          <a:xfrm>
            <a:off x="2195736" y="1865357"/>
            <a:ext cx="499919" cy="3338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9092ECC2-95BC-4850-A8E4-DD71E0413A48}"/>
              </a:ext>
            </a:extLst>
          </p:cNvPr>
          <p:cNvCxnSpPr>
            <a:cxnSpLocks/>
          </p:cNvCxnSpPr>
          <p:nvPr/>
        </p:nvCxnSpPr>
        <p:spPr>
          <a:xfrm flipV="1">
            <a:off x="5865346" y="5111207"/>
            <a:ext cx="648111" cy="822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DBCDF3C-BB12-4AC0-8C37-6B64816BA8FA}"/>
              </a:ext>
            </a:extLst>
          </p:cNvPr>
          <p:cNvCxnSpPr>
            <a:cxnSpLocks/>
            <a:stCxn id="44" idx="2"/>
            <a:endCxn id="40" idx="0"/>
          </p:cNvCxnSpPr>
          <p:nvPr/>
        </p:nvCxnSpPr>
        <p:spPr>
          <a:xfrm>
            <a:off x="2445696" y="2199241"/>
            <a:ext cx="4664750" cy="28768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33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992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(10)</a:t>
            </a:r>
          </a:p>
          <a:p>
            <a:pPr marL="342900" indent="-342900" algn="l">
              <a:buClr>
                <a:srgbClr val="0070C0"/>
              </a:buClr>
              <a:buSzPct val="80000"/>
              <a:buFont typeface="Wingdings" pitchFamily="2" charset="2"/>
              <a:buChar char="u"/>
            </a:pPr>
            <a:r>
              <a:rPr lang="en-US" sz="1600" b="1" dirty="0">
                <a:solidFill>
                  <a:schemeClr val="tx1"/>
                </a:solidFill>
              </a:rPr>
              <a:t>So, back to the neuron network. </a:t>
            </a:r>
          </a:p>
          <a:p>
            <a:pPr marL="342900" indent="-342900" algn="l">
              <a:buClr>
                <a:srgbClr val="0070C0"/>
              </a:buClr>
              <a:buSzPct val="80000"/>
              <a:buFont typeface="Wingdings" pitchFamily="2" charset="2"/>
              <a:buChar char="u"/>
            </a:pPr>
            <a:r>
              <a:rPr lang="en-US" sz="1600" b="1" dirty="0">
                <a:solidFill>
                  <a:schemeClr val="tx1"/>
                </a:solidFill>
              </a:rPr>
              <a:t>Let’s say the final output layer. You have got do and cat.</a:t>
            </a:r>
          </a:p>
          <a:p>
            <a:pPr marL="342900" indent="-342900" algn="l">
              <a:buClr>
                <a:srgbClr val="0070C0"/>
              </a:buClr>
              <a:buSzPct val="80000"/>
              <a:buFont typeface="Wingdings" pitchFamily="2" charset="2"/>
              <a:buChar char="u"/>
            </a:pPr>
            <a:r>
              <a:rPr lang="en-US" sz="1600" b="1" dirty="0">
                <a:solidFill>
                  <a:schemeClr val="tx1"/>
                </a:solidFill>
              </a:rPr>
              <a:t>The output layer is almost certain to have just a sigmoid activation function and what is going say is maybe dog is 0.79 and cat is 0.21. These two values are going and up to perfect 1.0. But we are going to go to whatever is largest value 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1587152" y="3369902"/>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1587152" y="4125986"/>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1587152" y="4785815"/>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0" name="Oval 9">
            <a:extLst>
              <a:ext uri="{FF2B5EF4-FFF2-40B4-BE49-F238E27FC236}">
                <a16:creationId xmlns:a16="http://schemas.microsoft.com/office/drawing/2014/main" id="{14ABB5A2-3798-4132-BE10-FCE9B92E560C}"/>
              </a:ext>
            </a:extLst>
          </p:cNvPr>
          <p:cNvSpPr/>
          <p:nvPr/>
        </p:nvSpPr>
        <p:spPr>
          <a:xfrm>
            <a:off x="6180566" y="4075682"/>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A24505-3BBD-4026-A21E-2C0087476740}"/>
              </a:ext>
            </a:extLst>
          </p:cNvPr>
          <p:cNvSpPr/>
          <p:nvPr/>
        </p:nvSpPr>
        <p:spPr>
          <a:xfrm>
            <a:off x="6180566" y="5083609"/>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1743EB-5E8C-4030-B7F7-64AFDEC26FD8}"/>
              </a:ext>
            </a:extLst>
          </p:cNvPr>
          <p:cNvSpPr/>
          <p:nvPr/>
        </p:nvSpPr>
        <p:spPr>
          <a:xfrm>
            <a:off x="6756630" y="3979974"/>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Dog</a:t>
            </a:r>
          </a:p>
        </p:txBody>
      </p:sp>
      <p:sp>
        <p:nvSpPr>
          <p:cNvPr id="13" name="Rectangle 12">
            <a:extLst>
              <a:ext uri="{FF2B5EF4-FFF2-40B4-BE49-F238E27FC236}">
                <a16:creationId xmlns:a16="http://schemas.microsoft.com/office/drawing/2014/main" id="{52A05469-96B8-46A6-B2EE-D96F2F55BE33}"/>
              </a:ext>
            </a:extLst>
          </p:cNvPr>
          <p:cNvSpPr/>
          <p:nvPr/>
        </p:nvSpPr>
        <p:spPr>
          <a:xfrm>
            <a:off x="6756630" y="4988086"/>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a:t>
            </a:r>
          </a:p>
        </p:txBody>
      </p:sp>
      <p:sp>
        <p:nvSpPr>
          <p:cNvPr id="14" name="Oval 13">
            <a:extLst>
              <a:ext uri="{FF2B5EF4-FFF2-40B4-BE49-F238E27FC236}">
                <a16:creationId xmlns:a16="http://schemas.microsoft.com/office/drawing/2014/main" id="{A3F80DB9-BBDD-42B4-9ABE-6B8E49F4972C}"/>
              </a:ext>
            </a:extLst>
          </p:cNvPr>
          <p:cNvSpPr/>
          <p:nvPr/>
        </p:nvSpPr>
        <p:spPr>
          <a:xfrm>
            <a:off x="3295600" y="323315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0CD1C6-062A-4E82-A09E-E764BB95C70A}"/>
              </a:ext>
            </a:extLst>
          </p:cNvPr>
          <p:cNvSpPr/>
          <p:nvPr/>
        </p:nvSpPr>
        <p:spPr>
          <a:xfrm>
            <a:off x="3295600" y="4001362"/>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2A9C7-932A-42D3-A57C-3AC941A62542}"/>
              </a:ext>
            </a:extLst>
          </p:cNvPr>
          <p:cNvSpPr/>
          <p:nvPr/>
        </p:nvSpPr>
        <p:spPr>
          <a:xfrm>
            <a:off x="3295600" y="478756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532B78-8817-474F-9578-74BB7AD9C020}"/>
              </a:ext>
            </a:extLst>
          </p:cNvPr>
          <p:cNvSpPr/>
          <p:nvPr/>
        </p:nvSpPr>
        <p:spPr>
          <a:xfrm>
            <a:off x="3295600" y="5554298"/>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C47F8A-14A2-4025-8AE2-2C30C52E425D}"/>
              </a:ext>
            </a:extLst>
          </p:cNvPr>
          <p:cNvSpPr/>
          <p:nvPr/>
        </p:nvSpPr>
        <p:spPr>
          <a:xfrm>
            <a:off x="2905000" y="5896724"/>
            <a:ext cx="1549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Hidden Layer</a:t>
            </a:r>
          </a:p>
        </p:txBody>
      </p:sp>
      <p:cxnSp>
        <p:nvCxnSpPr>
          <p:cNvPr id="20" name="Straight Connector 19">
            <a:extLst>
              <a:ext uri="{FF2B5EF4-FFF2-40B4-BE49-F238E27FC236}">
                <a16:creationId xmlns:a16="http://schemas.microsoft.com/office/drawing/2014/main" id="{61BF7A20-7129-48F1-A892-40EE2AD68AA8}"/>
              </a:ext>
            </a:extLst>
          </p:cNvPr>
          <p:cNvCxnSpPr>
            <a:stCxn id="7" idx="3"/>
            <a:endCxn id="14" idx="2"/>
          </p:cNvCxnSpPr>
          <p:nvPr/>
        </p:nvCxnSpPr>
        <p:spPr>
          <a:xfrm flipV="1">
            <a:off x="2019200" y="3401422"/>
            <a:ext cx="1276400" cy="1845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568F04-B577-4789-B539-BEFDF4CACEDE}"/>
              </a:ext>
            </a:extLst>
          </p:cNvPr>
          <p:cNvCxnSpPr>
            <a:cxnSpLocks/>
            <a:stCxn id="7" idx="3"/>
            <a:endCxn id="15" idx="2"/>
          </p:cNvCxnSpPr>
          <p:nvPr/>
        </p:nvCxnSpPr>
        <p:spPr>
          <a:xfrm>
            <a:off x="2019200" y="3585926"/>
            <a:ext cx="1276400" cy="5836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ACBB0C-0A95-4006-BD97-CBB2F2BBC2F9}"/>
              </a:ext>
            </a:extLst>
          </p:cNvPr>
          <p:cNvCxnSpPr>
            <a:cxnSpLocks/>
            <a:stCxn id="7" idx="3"/>
            <a:endCxn id="16" idx="2"/>
          </p:cNvCxnSpPr>
          <p:nvPr/>
        </p:nvCxnSpPr>
        <p:spPr>
          <a:xfrm>
            <a:off x="2019200" y="3585926"/>
            <a:ext cx="1276400" cy="13699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4049-380F-471B-B502-B25C9EBA8818}"/>
              </a:ext>
            </a:extLst>
          </p:cNvPr>
          <p:cNvCxnSpPr>
            <a:cxnSpLocks/>
            <a:stCxn id="7" idx="3"/>
            <a:endCxn id="17" idx="2"/>
          </p:cNvCxnSpPr>
          <p:nvPr/>
        </p:nvCxnSpPr>
        <p:spPr>
          <a:xfrm>
            <a:off x="2019200" y="3585926"/>
            <a:ext cx="1276400" cy="213663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28FB78-AD02-4401-A7A3-C3579F94B725}"/>
              </a:ext>
            </a:extLst>
          </p:cNvPr>
          <p:cNvCxnSpPr>
            <a:cxnSpLocks/>
            <a:stCxn id="8" idx="3"/>
            <a:endCxn id="14" idx="2"/>
          </p:cNvCxnSpPr>
          <p:nvPr/>
        </p:nvCxnSpPr>
        <p:spPr>
          <a:xfrm flipV="1">
            <a:off x="2019200" y="3401422"/>
            <a:ext cx="1276400" cy="940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AB1543-06EC-4C97-AF18-3724C2D01D49}"/>
              </a:ext>
            </a:extLst>
          </p:cNvPr>
          <p:cNvCxnSpPr>
            <a:cxnSpLocks/>
            <a:endCxn id="15" idx="2"/>
          </p:cNvCxnSpPr>
          <p:nvPr/>
        </p:nvCxnSpPr>
        <p:spPr>
          <a:xfrm flipV="1">
            <a:off x="2019200" y="4169625"/>
            <a:ext cx="1276400" cy="17032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F4F2B0-26BE-426B-AFAB-E4EB0582FCFC}"/>
              </a:ext>
            </a:extLst>
          </p:cNvPr>
          <p:cNvCxnSpPr>
            <a:cxnSpLocks/>
            <a:stCxn id="8" idx="3"/>
            <a:endCxn id="16" idx="2"/>
          </p:cNvCxnSpPr>
          <p:nvPr/>
        </p:nvCxnSpPr>
        <p:spPr>
          <a:xfrm>
            <a:off x="2019200" y="4342010"/>
            <a:ext cx="1276400" cy="6138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0F19B91-FA94-4177-95A5-A6CFCFA7C160}"/>
              </a:ext>
            </a:extLst>
          </p:cNvPr>
          <p:cNvCxnSpPr>
            <a:cxnSpLocks/>
            <a:stCxn id="8" idx="3"/>
            <a:endCxn id="17" idx="2"/>
          </p:cNvCxnSpPr>
          <p:nvPr/>
        </p:nvCxnSpPr>
        <p:spPr>
          <a:xfrm>
            <a:off x="2019200" y="4342010"/>
            <a:ext cx="1276400" cy="138055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C87AA-28D0-4352-B5E0-2FD381A34418}"/>
              </a:ext>
            </a:extLst>
          </p:cNvPr>
          <p:cNvCxnSpPr>
            <a:cxnSpLocks/>
            <a:stCxn id="9" idx="3"/>
            <a:endCxn id="14" idx="2"/>
          </p:cNvCxnSpPr>
          <p:nvPr/>
        </p:nvCxnSpPr>
        <p:spPr>
          <a:xfrm flipV="1">
            <a:off x="2019200" y="3401422"/>
            <a:ext cx="1276400" cy="16004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230386-C4C6-4648-829D-19D2D4DD7E66}"/>
              </a:ext>
            </a:extLst>
          </p:cNvPr>
          <p:cNvCxnSpPr>
            <a:cxnSpLocks/>
            <a:stCxn id="9" idx="3"/>
            <a:endCxn id="15" idx="2"/>
          </p:cNvCxnSpPr>
          <p:nvPr/>
        </p:nvCxnSpPr>
        <p:spPr>
          <a:xfrm flipV="1">
            <a:off x="2019200" y="4169625"/>
            <a:ext cx="1276400" cy="83221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1FF535-AAE1-4A89-98DF-F5CCBA1975AE}"/>
              </a:ext>
            </a:extLst>
          </p:cNvPr>
          <p:cNvCxnSpPr>
            <a:cxnSpLocks/>
            <a:stCxn id="9" idx="3"/>
            <a:endCxn id="16" idx="2"/>
          </p:cNvCxnSpPr>
          <p:nvPr/>
        </p:nvCxnSpPr>
        <p:spPr>
          <a:xfrm flipV="1">
            <a:off x="2019200" y="4955832"/>
            <a:ext cx="1276400" cy="460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7EBD60-90BD-463A-B28A-FEA9E95B8E32}"/>
              </a:ext>
            </a:extLst>
          </p:cNvPr>
          <p:cNvCxnSpPr>
            <a:cxnSpLocks/>
            <a:stCxn id="9" idx="3"/>
            <a:endCxn id="17" idx="2"/>
          </p:cNvCxnSpPr>
          <p:nvPr/>
        </p:nvCxnSpPr>
        <p:spPr>
          <a:xfrm>
            <a:off x="2019200" y="5001839"/>
            <a:ext cx="1276400" cy="7207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7EE756C-4568-4767-A5DB-53AC6D1ABDA4}"/>
              </a:ext>
            </a:extLst>
          </p:cNvPr>
          <p:cNvSpPr/>
          <p:nvPr/>
        </p:nvSpPr>
        <p:spPr>
          <a:xfrm>
            <a:off x="2431504" y="3052290"/>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35" name="Oval 34">
            <a:extLst>
              <a:ext uri="{FF2B5EF4-FFF2-40B4-BE49-F238E27FC236}">
                <a16:creationId xmlns:a16="http://schemas.microsoft.com/office/drawing/2014/main" id="{2D4532B6-428D-4BA2-844F-C0A529C747E0}"/>
              </a:ext>
            </a:extLst>
          </p:cNvPr>
          <p:cNvSpPr/>
          <p:nvPr/>
        </p:nvSpPr>
        <p:spPr>
          <a:xfrm>
            <a:off x="4932040" y="328582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C3E4022-7AE1-41B3-A5D3-0A4FF10BD4E3}"/>
              </a:ext>
            </a:extLst>
          </p:cNvPr>
          <p:cNvSpPr/>
          <p:nvPr/>
        </p:nvSpPr>
        <p:spPr>
          <a:xfrm>
            <a:off x="4932040" y="4054032"/>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E64C77B-4504-4B67-80C2-F8B5C26C3DB5}"/>
              </a:ext>
            </a:extLst>
          </p:cNvPr>
          <p:cNvSpPr/>
          <p:nvPr/>
        </p:nvSpPr>
        <p:spPr>
          <a:xfrm>
            <a:off x="4932040" y="484023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59ECDB8-9493-4496-8012-0E845F02FBE3}"/>
              </a:ext>
            </a:extLst>
          </p:cNvPr>
          <p:cNvSpPr/>
          <p:nvPr/>
        </p:nvSpPr>
        <p:spPr>
          <a:xfrm>
            <a:off x="4932040" y="5606968"/>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F15368-3F18-4717-AFCD-83CE042D580B}"/>
              </a:ext>
            </a:extLst>
          </p:cNvPr>
          <p:cNvCxnSpPr>
            <a:cxnSpLocks/>
            <a:stCxn id="14" idx="6"/>
            <a:endCxn id="35" idx="2"/>
          </p:cNvCxnSpPr>
          <p:nvPr/>
        </p:nvCxnSpPr>
        <p:spPr>
          <a:xfrm>
            <a:off x="3655640" y="3401422"/>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4BE1AF-5F9F-4A92-9537-68D034FEA471}"/>
              </a:ext>
            </a:extLst>
          </p:cNvPr>
          <p:cNvCxnSpPr>
            <a:cxnSpLocks/>
            <a:stCxn id="14" idx="6"/>
            <a:endCxn id="36" idx="2"/>
          </p:cNvCxnSpPr>
          <p:nvPr/>
        </p:nvCxnSpPr>
        <p:spPr>
          <a:xfrm>
            <a:off x="3655640" y="3401422"/>
            <a:ext cx="1276400" cy="82087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6945EF-DC25-4972-AA20-31C77F01EB92}"/>
              </a:ext>
            </a:extLst>
          </p:cNvPr>
          <p:cNvCxnSpPr>
            <a:cxnSpLocks/>
            <a:stCxn id="14" idx="6"/>
            <a:endCxn id="37" idx="2"/>
          </p:cNvCxnSpPr>
          <p:nvPr/>
        </p:nvCxnSpPr>
        <p:spPr>
          <a:xfrm>
            <a:off x="3655640" y="3401422"/>
            <a:ext cx="1276400" cy="160708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E046AD5-1FB9-478B-91A8-AD0FA5F7C27F}"/>
              </a:ext>
            </a:extLst>
          </p:cNvPr>
          <p:cNvCxnSpPr>
            <a:cxnSpLocks/>
            <a:stCxn id="14" idx="6"/>
            <a:endCxn id="38" idx="2"/>
          </p:cNvCxnSpPr>
          <p:nvPr/>
        </p:nvCxnSpPr>
        <p:spPr>
          <a:xfrm>
            <a:off x="3655640" y="3401422"/>
            <a:ext cx="1276400" cy="237380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4891BE-483C-4106-9FC0-E372C27D2A7D}"/>
              </a:ext>
            </a:extLst>
          </p:cNvPr>
          <p:cNvCxnSpPr>
            <a:cxnSpLocks/>
            <a:stCxn id="15" idx="6"/>
            <a:endCxn id="35" idx="2"/>
          </p:cNvCxnSpPr>
          <p:nvPr/>
        </p:nvCxnSpPr>
        <p:spPr>
          <a:xfrm flipV="1">
            <a:off x="3655640" y="3454092"/>
            <a:ext cx="1276400" cy="71553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AE4ED2-BDEE-4D61-814D-DEBCF04D8A57}"/>
              </a:ext>
            </a:extLst>
          </p:cNvPr>
          <p:cNvCxnSpPr>
            <a:cxnSpLocks/>
            <a:stCxn id="15" idx="6"/>
            <a:endCxn id="36" idx="2"/>
          </p:cNvCxnSpPr>
          <p:nvPr/>
        </p:nvCxnSpPr>
        <p:spPr>
          <a:xfrm>
            <a:off x="3655640" y="4169625"/>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45046AB-F0BC-4654-BBD5-920CF8790D6D}"/>
              </a:ext>
            </a:extLst>
          </p:cNvPr>
          <p:cNvCxnSpPr>
            <a:cxnSpLocks/>
            <a:stCxn id="15" idx="6"/>
            <a:endCxn id="37" idx="2"/>
          </p:cNvCxnSpPr>
          <p:nvPr/>
        </p:nvCxnSpPr>
        <p:spPr>
          <a:xfrm>
            <a:off x="3655640" y="4169625"/>
            <a:ext cx="1276400" cy="8388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5AE1B3-32F5-4B55-80F4-D219F2E1BA05}"/>
              </a:ext>
            </a:extLst>
          </p:cNvPr>
          <p:cNvCxnSpPr>
            <a:cxnSpLocks/>
            <a:stCxn id="15" idx="6"/>
            <a:endCxn id="38" idx="2"/>
          </p:cNvCxnSpPr>
          <p:nvPr/>
        </p:nvCxnSpPr>
        <p:spPr>
          <a:xfrm>
            <a:off x="3655640" y="4169625"/>
            <a:ext cx="1276400" cy="16056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0D789B1-C776-4B16-94E4-424B95A3911A}"/>
              </a:ext>
            </a:extLst>
          </p:cNvPr>
          <p:cNvCxnSpPr>
            <a:cxnSpLocks/>
            <a:stCxn id="16" idx="6"/>
            <a:endCxn id="35" idx="2"/>
          </p:cNvCxnSpPr>
          <p:nvPr/>
        </p:nvCxnSpPr>
        <p:spPr>
          <a:xfrm flipV="1">
            <a:off x="3655640" y="3454092"/>
            <a:ext cx="1276400" cy="150174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83C42E-28D9-497A-9E65-5FE9A5AC1DAE}"/>
              </a:ext>
            </a:extLst>
          </p:cNvPr>
          <p:cNvCxnSpPr>
            <a:cxnSpLocks/>
            <a:stCxn id="16" idx="6"/>
            <a:endCxn id="36" idx="2"/>
          </p:cNvCxnSpPr>
          <p:nvPr/>
        </p:nvCxnSpPr>
        <p:spPr>
          <a:xfrm flipV="1">
            <a:off x="3655640" y="4222295"/>
            <a:ext cx="1276400" cy="73353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E07F5B-1FDF-47CC-BB6E-587E76167E50}"/>
              </a:ext>
            </a:extLst>
          </p:cNvPr>
          <p:cNvCxnSpPr>
            <a:cxnSpLocks/>
            <a:stCxn id="16" idx="6"/>
            <a:endCxn id="37" idx="2"/>
          </p:cNvCxnSpPr>
          <p:nvPr/>
        </p:nvCxnSpPr>
        <p:spPr>
          <a:xfrm>
            <a:off x="3655640" y="4955832"/>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F18D72C-54DC-4153-B2C9-C11ACCA5BF40}"/>
              </a:ext>
            </a:extLst>
          </p:cNvPr>
          <p:cNvCxnSpPr>
            <a:cxnSpLocks/>
            <a:stCxn id="16" idx="6"/>
            <a:endCxn id="38" idx="2"/>
          </p:cNvCxnSpPr>
          <p:nvPr/>
        </p:nvCxnSpPr>
        <p:spPr>
          <a:xfrm>
            <a:off x="3655640" y="4955832"/>
            <a:ext cx="1276400" cy="8193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E29AF3F-712C-4466-AD68-DCCC4864198D}"/>
              </a:ext>
            </a:extLst>
          </p:cNvPr>
          <p:cNvSpPr/>
          <p:nvPr/>
        </p:nvSpPr>
        <p:spPr>
          <a:xfrm>
            <a:off x="4042084" y="296129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cxnSp>
        <p:nvCxnSpPr>
          <p:cNvPr id="62" name="Straight Connector 61">
            <a:extLst>
              <a:ext uri="{FF2B5EF4-FFF2-40B4-BE49-F238E27FC236}">
                <a16:creationId xmlns:a16="http://schemas.microsoft.com/office/drawing/2014/main" id="{CB667F19-4118-481C-8E23-12D4A33CE0B4}"/>
              </a:ext>
            </a:extLst>
          </p:cNvPr>
          <p:cNvCxnSpPr>
            <a:cxnSpLocks/>
            <a:stCxn id="17" idx="6"/>
            <a:endCxn id="35" idx="2"/>
          </p:cNvCxnSpPr>
          <p:nvPr/>
        </p:nvCxnSpPr>
        <p:spPr>
          <a:xfrm flipV="1">
            <a:off x="3655640" y="3454092"/>
            <a:ext cx="1276400" cy="226846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CCBD5A-54C9-4B2B-8549-E1817D912AB9}"/>
              </a:ext>
            </a:extLst>
          </p:cNvPr>
          <p:cNvCxnSpPr>
            <a:cxnSpLocks/>
            <a:stCxn id="17" idx="6"/>
            <a:endCxn id="36" idx="2"/>
          </p:cNvCxnSpPr>
          <p:nvPr/>
        </p:nvCxnSpPr>
        <p:spPr>
          <a:xfrm flipV="1">
            <a:off x="3655640" y="4222295"/>
            <a:ext cx="1276400" cy="150026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165D07-8049-419C-B48E-5114FAC6619E}"/>
              </a:ext>
            </a:extLst>
          </p:cNvPr>
          <p:cNvCxnSpPr>
            <a:cxnSpLocks/>
            <a:stCxn id="17" idx="6"/>
            <a:endCxn id="37" idx="2"/>
          </p:cNvCxnSpPr>
          <p:nvPr/>
        </p:nvCxnSpPr>
        <p:spPr>
          <a:xfrm flipV="1">
            <a:off x="3655640" y="5008502"/>
            <a:ext cx="1276400" cy="7140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0990E00-9E75-4425-8397-31B6ACA419EC}"/>
              </a:ext>
            </a:extLst>
          </p:cNvPr>
          <p:cNvCxnSpPr>
            <a:cxnSpLocks/>
            <a:stCxn id="17" idx="6"/>
            <a:endCxn id="38" idx="2"/>
          </p:cNvCxnSpPr>
          <p:nvPr/>
        </p:nvCxnSpPr>
        <p:spPr>
          <a:xfrm>
            <a:off x="3655640" y="5722561"/>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8EF3640-048C-4885-A76B-A08F7FFEC822}"/>
              </a:ext>
            </a:extLst>
          </p:cNvPr>
          <p:cNvCxnSpPr>
            <a:cxnSpLocks/>
            <a:stCxn id="35" idx="6"/>
            <a:endCxn id="10" idx="2"/>
          </p:cNvCxnSpPr>
          <p:nvPr/>
        </p:nvCxnSpPr>
        <p:spPr>
          <a:xfrm>
            <a:off x="5292080" y="3454092"/>
            <a:ext cx="888486" cy="78985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8ABCC8-E1A6-4D5A-95A3-F48D4E04C4A3}"/>
              </a:ext>
            </a:extLst>
          </p:cNvPr>
          <p:cNvCxnSpPr>
            <a:cxnSpLocks/>
            <a:stCxn id="36" idx="6"/>
            <a:endCxn id="10" idx="2"/>
          </p:cNvCxnSpPr>
          <p:nvPr/>
        </p:nvCxnSpPr>
        <p:spPr>
          <a:xfrm>
            <a:off x="5292080" y="4222295"/>
            <a:ext cx="888486" cy="2165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3A58B76-69EA-4C60-BA07-24CFA73883F6}"/>
              </a:ext>
            </a:extLst>
          </p:cNvPr>
          <p:cNvCxnSpPr>
            <a:cxnSpLocks/>
            <a:stCxn id="37" idx="6"/>
            <a:endCxn id="10" idx="2"/>
          </p:cNvCxnSpPr>
          <p:nvPr/>
        </p:nvCxnSpPr>
        <p:spPr>
          <a:xfrm flipV="1">
            <a:off x="5292080" y="4243945"/>
            <a:ext cx="888486" cy="76455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957DB6-6BE4-49A2-AAA9-0D7AB23A9C62}"/>
              </a:ext>
            </a:extLst>
          </p:cNvPr>
          <p:cNvCxnSpPr>
            <a:cxnSpLocks/>
            <a:stCxn id="38" idx="6"/>
            <a:endCxn id="10" idx="2"/>
          </p:cNvCxnSpPr>
          <p:nvPr/>
        </p:nvCxnSpPr>
        <p:spPr>
          <a:xfrm flipV="1">
            <a:off x="5292080" y="4243945"/>
            <a:ext cx="888486" cy="153128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DA3D42B-87D9-48B6-92FC-332DFB6D6A95}"/>
              </a:ext>
            </a:extLst>
          </p:cNvPr>
          <p:cNvCxnSpPr>
            <a:cxnSpLocks/>
            <a:stCxn id="35" idx="6"/>
            <a:endCxn id="11" idx="2"/>
          </p:cNvCxnSpPr>
          <p:nvPr/>
        </p:nvCxnSpPr>
        <p:spPr>
          <a:xfrm>
            <a:off x="5292080" y="3454092"/>
            <a:ext cx="888486" cy="179778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87262F8-2D66-4AD2-A091-2153E58E1067}"/>
              </a:ext>
            </a:extLst>
          </p:cNvPr>
          <p:cNvCxnSpPr>
            <a:cxnSpLocks/>
            <a:stCxn id="36" idx="6"/>
            <a:endCxn id="11" idx="2"/>
          </p:cNvCxnSpPr>
          <p:nvPr/>
        </p:nvCxnSpPr>
        <p:spPr>
          <a:xfrm>
            <a:off x="5292080" y="4222295"/>
            <a:ext cx="888486" cy="10295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4865C34-C6E1-4B63-AEC9-5A43B47B9E60}"/>
              </a:ext>
            </a:extLst>
          </p:cNvPr>
          <p:cNvCxnSpPr>
            <a:cxnSpLocks/>
            <a:stCxn id="37" idx="6"/>
            <a:endCxn id="11" idx="2"/>
          </p:cNvCxnSpPr>
          <p:nvPr/>
        </p:nvCxnSpPr>
        <p:spPr>
          <a:xfrm>
            <a:off x="5292080" y="5008502"/>
            <a:ext cx="888486" cy="2433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46509D2-E66D-4E6A-8DC4-CC4E2F72422E}"/>
              </a:ext>
            </a:extLst>
          </p:cNvPr>
          <p:cNvCxnSpPr>
            <a:cxnSpLocks/>
            <a:stCxn id="38" idx="6"/>
            <a:endCxn id="11" idx="2"/>
          </p:cNvCxnSpPr>
          <p:nvPr/>
        </p:nvCxnSpPr>
        <p:spPr>
          <a:xfrm flipV="1">
            <a:off x="5292080" y="5251872"/>
            <a:ext cx="888486" cy="5233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253D59D-7F9B-4767-9D3E-D011C8568FB1}"/>
              </a:ext>
            </a:extLst>
          </p:cNvPr>
          <p:cNvSpPr/>
          <p:nvPr/>
        </p:nvSpPr>
        <p:spPr>
          <a:xfrm>
            <a:off x="5656085" y="348433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81" name="Oval 80">
            <a:extLst>
              <a:ext uri="{FF2B5EF4-FFF2-40B4-BE49-F238E27FC236}">
                <a16:creationId xmlns:a16="http://schemas.microsoft.com/office/drawing/2014/main" id="{56EA79D2-AD67-488B-AC0D-BD1A7B966615}"/>
              </a:ext>
            </a:extLst>
          </p:cNvPr>
          <p:cNvSpPr/>
          <p:nvPr/>
        </p:nvSpPr>
        <p:spPr>
          <a:xfrm>
            <a:off x="5971225" y="3738918"/>
            <a:ext cx="785406" cy="20363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68AD358-64D7-42B8-B0F9-98B0D92D8313}"/>
              </a:ext>
            </a:extLst>
          </p:cNvPr>
          <p:cNvSpPr/>
          <p:nvPr/>
        </p:nvSpPr>
        <p:spPr>
          <a:xfrm>
            <a:off x="7497420" y="4056407"/>
            <a:ext cx="612396" cy="29711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0.79</a:t>
            </a:r>
          </a:p>
        </p:txBody>
      </p:sp>
      <p:sp>
        <p:nvSpPr>
          <p:cNvPr id="66" name="Rectangle 65">
            <a:extLst>
              <a:ext uri="{FF2B5EF4-FFF2-40B4-BE49-F238E27FC236}">
                <a16:creationId xmlns:a16="http://schemas.microsoft.com/office/drawing/2014/main" id="{831551E6-39DB-4D2E-91FD-052DF8EB2EC7}"/>
              </a:ext>
            </a:extLst>
          </p:cNvPr>
          <p:cNvSpPr/>
          <p:nvPr/>
        </p:nvSpPr>
        <p:spPr>
          <a:xfrm>
            <a:off x="7478830" y="5116328"/>
            <a:ext cx="612396" cy="29711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0.21</a:t>
            </a:r>
          </a:p>
        </p:txBody>
      </p:sp>
    </p:spTree>
    <p:extLst>
      <p:ext uri="{BB962C8B-B14F-4D97-AF65-F5344CB8AC3E}">
        <p14:creationId xmlns:p14="http://schemas.microsoft.com/office/powerpoint/2010/main" val="288883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Tensorflow Version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59645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Tensorflow Version</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Tensorflow</a:t>
            </a:r>
          </a:p>
          <a:p>
            <a:pPr marL="342900" indent="-342900" algn="l">
              <a:buClr>
                <a:srgbClr val="0070C0"/>
              </a:buClr>
              <a:buSzPct val="80000"/>
              <a:buFont typeface="Wingdings" pitchFamily="2" charset="2"/>
              <a:buChar char="u"/>
            </a:pPr>
            <a:r>
              <a:rPr lang="en-US" sz="1600" b="1" dirty="0">
                <a:solidFill>
                  <a:schemeClr val="tx1"/>
                </a:solidFill>
              </a:rPr>
              <a:t>Now, we all have the concepts of the neural networks. Let’s go ahead and build one.</a:t>
            </a:r>
          </a:p>
          <a:p>
            <a:pPr marL="342900" indent="-342900" algn="l">
              <a:buClr>
                <a:srgbClr val="0070C0"/>
              </a:buClr>
              <a:buSzPct val="80000"/>
              <a:buFont typeface="Wingdings" pitchFamily="2" charset="2"/>
              <a:buChar char="u"/>
            </a:pPr>
            <a:r>
              <a:rPr lang="en-US" sz="1600" b="1" dirty="0">
                <a:solidFill>
                  <a:schemeClr val="tx1"/>
                </a:solidFill>
              </a:rPr>
              <a:t>We are going to need tensorflow. </a:t>
            </a:r>
          </a:p>
          <a:p>
            <a:pPr marL="342900" indent="-342900" algn="l">
              <a:buClr>
                <a:srgbClr val="0070C0"/>
              </a:buClr>
              <a:buSzPct val="80000"/>
              <a:buFont typeface="Wingdings" pitchFamily="2" charset="2"/>
              <a:buChar char="u"/>
            </a:pPr>
            <a:r>
              <a:rPr lang="en-US" sz="1600" b="1" dirty="0">
                <a:solidFill>
                  <a:schemeClr val="tx1"/>
                </a:solidFill>
              </a:rPr>
              <a:t>&gt; pip install --upgrade tensorflow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9" name="Picture 18">
            <a:extLst>
              <a:ext uri="{FF2B5EF4-FFF2-40B4-BE49-F238E27FC236}">
                <a16:creationId xmlns:a16="http://schemas.microsoft.com/office/drawing/2014/main" id="{4CDEEF7E-91D8-4430-8DC9-043D3ED2F42C}"/>
              </a:ext>
            </a:extLst>
          </p:cNvPr>
          <p:cNvPicPr>
            <a:picLocks noChangeAspect="1"/>
          </p:cNvPicPr>
          <p:nvPr/>
        </p:nvPicPr>
        <p:blipFill>
          <a:blip r:embed="rId2"/>
          <a:stretch>
            <a:fillRect/>
          </a:stretch>
        </p:blipFill>
        <p:spPr>
          <a:xfrm>
            <a:off x="1169876" y="2633849"/>
            <a:ext cx="6804248" cy="3620480"/>
          </a:xfrm>
          <a:prstGeom prst="rect">
            <a:avLst/>
          </a:prstGeom>
          <a:ln>
            <a:solidFill>
              <a:srgbClr val="C00000"/>
            </a:solidFill>
          </a:ln>
        </p:spPr>
      </p:pic>
      <p:sp>
        <p:nvSpPr>
          <p:cNvPr id="21" name="Rectangle 20">
            <a:extLst>
              <a:ext uri="{FF2B5EF4-FFF2-40B4-BE49-F238E27FC236}">
                <a16:creationId xmlns:a16="http://schemas.microsoft.com/office/drawing/2014/main" id="{9440B596-C9D5-43A8-BACE-48C41424C613}"/>
              </a:ext>
            </a:extLst>
          </p:cNvPr>
          <p:cNvSpPr/>
          <p:nvPr/>
        </p:nvSpPr>
        <p:spPr>
          <a:xfrm>
            <a:off x="1169876" y="3140968"/>
            <a:ext cx="3258108"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0694F92-C02A-4989-8F92-3AB1E1077AA3}"/>
              </a:ext>
            </a:extLst>
          </p:cNvPr>
          <p:cNvPicPr>
            <a:picLocks noChangeAspect="1"/>
          </p:cNvPicPr>
          <p:nvPr/>
        </p:nvPicPr>
        <p:blipFill>
          <a:blip r:embed="rId2"/>
          <a:stretch>
            <a:fillRect/>
          </a:stretch>
        </p:blipFill>
        <p:spPr>
          <a:xfrm>
            <a:off x="733425" y="2433433"/>
            <a:ext cx="7677150" cy="16573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Tensorflow Version</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9999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(12)</a:t>
            </a:r>
          </a:p>
          <a:p>
            <a:pPr marL="342900" indent="-342900" algn="l">
              <a:buClr>
                <a:srgbClr val="0070C0"/>
              </a:buClr>
              <a:buSzPct val="80000"/>
              <a:buFont typeface="Wingdings" pitchFamily="2" charset="2"/>
              <a:buChar char="u"/>
            </a:pPr>
            <a:r>
              <a:rPr lang="en-US" sz="1600" b="1" dirty="0">
                <a:solidFill>
                  <a:schemeClr val="tx1"/>
                </a:solidFill>
              </a:rPr>
              <a:t>Import tensorflow as </a:t>
            </a:r>
            <a:r>
              <a:rPr lang="en-US" sz="1600" b="1" dirty="0" err="1">
                <a:solidFill>
                  <a:schemeClr val="tx1"/>
                </a:solidFill>
              </a:rPr>
              <a:t>tf</a:t>
            </a:r>
            <a:endParaRPr lang="en-US" sz="1600" b="1" dirty="0">
              <a:solidFill>
                <a:schemeClr val="tx1"/>
              </a:solidFill>
            </a:endParaRPr>
          </a:p>
          <a:p>
            <a:pPr marL="342900" indent="-342900" algn="l">
              <a:buClr>
                <a:srgbClr val="0070C0"/>
              </a:buClr>
              <a:buSzPct val="80000"/>
              <a:buFont typeface="Wingdings" pitchFamily="2" charset="2"/>
              <a:buChar char="u"/>
            </a:pPr>
            <a:r>
              <a:rPr lang="en-US" sz="1600" b="1" dirty="0">
                <a:solidFill>
                  <a:schemeClr val="tx1"/>
                </a:solidFill>
              </a:rPr>
              <a:t>Print (‘</a:t>
            </a:r>
            <a:r>
              <a:rPr lang="en-US" sz="1600" b="1" dirty="0" err="1">
                <a:solidFill>
                  <a:schemeClr val="tx1"/>
                </a:solidFill>
              </a:rPr>
              <a:t>tf</a:t>
            </a:r>
            <a:r>
              <a:rPr lang="en-US" sz="1600" b="1" dirty="0">
                <a:solidFill>
                  <a:schemeClr val="tx1"/>
                </a:solidFill>
              </a:rPr>
              <a:t>.__version__: ‘, </a:t>
            </a:r>
            <a:r>
              <a:rPr lang="en-US" sz="1600" b="1" dirty="0" err="1">
                <a:solidFill>
                  <a:schemeClr val="tx1"/>
                </a:solidFill>
              </a:rPr>
              <a:t>tf</a:t>
            </a:r>
            <a:r>
              <a:rPr lang="en-US" sz="1600" b="1" dirty="0">
                <a:solidFill>
                  <a:schemeClr val="tx1"/>
                </a:solidFill>
              </a:rPr>
              <a:t>.__version__)</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21" name="Rectangle 20">
            <a:extLst>
              <a:ext uri="{FF2B5EF4-FFF2-40B4-BE49-F238E27FC236}">
                <a16:creationId xmlns:a16="http://schemas.microsoft.com/office/drawing/2014/main" id="{9440B596-C9D5-43A8-BACE-48C41424C613}"/>
              </a:ext>
            </a:extLst>
          </p:cNvPr>
          <p:cNvSpPr/>
          <p:nvPr/>
        </p:nvSpPr>
        <p:spPr>
          <a:xfrm>
            <a:off x="884051" y="2782151"/>
            <a:ext cx="3672408" cy="3725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0EC32BD-37D7-4406-A2A9-A2F0B395BC56}"/>
              </a:ext>
            </a:extLst>
          </p:cNvPr>
          <p:cNvSpPr/>
          <p:nvPr/>
        </p:nvSpPr>
        <p:spPr>
          <a:xfrm>
            <a:off x="899591" y="3593719"/>
            <a:ext cx="7510983" cy="3725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54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Display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59798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Display Image</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3588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Now, let’s go ahead and get started. The first thing we are going to do is import a data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8F8BCBCF-6135-41C8-B4CF-217F87DA80BB}"/>
              </a:ext>
            </a:extLst>
          </p:cNvPr>
          <p:cNvPicPr>
            <a:picLocks noChangeAspect="1"/>
          </p:cNvPicPr>
          <p:nvPr/>
        </p:nvPicPr>
        <p:blipFill>
          <a:blip r:embed="rId2"/>
          <a:stretch>
            <a:fillRect/>
          </a:stretch>
        </p:blipFill>
        <p:spPr>
          <a:xfrm>
            <a:off x="4011137" y="1700808"/>
            <a:ext cx="4809335" cy="4509120"/>
          </a:xfrm>
          <a:prstGeom prst="rect">
            <a:avLst/>
          </a:prstGeom>
          <a:ln>
            <a:solidFill>
              <a:srgbClr val="C00000"/>
            </a:solidFill>
          </a:ln>
        </p:spPr>
      </p:pic>
      <p:sp>
        <p:nvSpPr>
          <p:cNvPr id="8" name="副標題 2">
            <a:extLst>
              <a:ext uri="{FF2B5EF4-FFF2-40B4-BE49-F238E27FC236}">
                <a16:creationId xmlns:a16="http://schemas.microsoft.com/office/drawing/2014/main" id="{E040D518-1551-4D30-AACC-A6B50E946712}"/>
              </a:ext>
            </a:extLst>
          </p:cNvPr>
          <p:cNvSpPr txBox="1">
            <a:spLocks/>
          </p:cNvSpPr>
          <p:nvPr/>
        </p:nvSpPr>
        <p:spPr>
          <a:xfrm>
            <a:off x="457200" y="1737414"/>
            <a:ext cx="3456384" cy="41160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b="1" dirty="0">
                <a:solidFill>
                  <a:schemeClr val="tx1"/>
                </a:solidFill>
              </a:rPr>
              <a:t>We are going to use </a:t>
            </a:r>
            <a:r>
              <a:rPr lang="en-US" sz="1600" b="1" dirty="0" err="1">
                <a:solidFill>
                  <a:schemeClr val="tx1"/>
                </a:solidFill>
              </a:rPr>
              <a:t>mnist</a:t>
            </a:r>
            <a:r>
              <a:rPr lang="en-US" sz="1600" b="1" dirty="0">
                <a:solidFill>
                  <a:schemeClr val="tx1"/>
                </a:solidFill>
              </a:rPr>
              <a:t> example data sets with machine learning. </a:t>
            </a:r>
          </a:p>
          <a:p>
            <a:pPr marL="342900" indent="-342900" algn="l">
              <a:buClr>
                <a:srgbClr val="0070C0"/>
              </a:buClr>
              <a:buSzPct val="80000"/>
              <a:buFont typeface="Wingdings" pitchFamily="2" charset="2"/>
              <a:buChar char="u"/>
            </a:pPr>
            <a:r>
              <a:rPr lang="en-US" sz="1600" b="1" dirty="0">
                <a:solidFill>
                  <a:schemeClr val="tx1"/>
                </a:solidFill>
              </a:rPr>
              <a:t>It is a dataset that consists of 28 x 28 images size of hand written digits 0 through 9.</a:t>
            </a:r>
          </a:p>
          <a:p>
            <a:pPr marL="342900" indent="-342900" algn="l">
              <a:buClr>
                <a:srgbClr val="0070C0"/>
              </a:buClr>
              <a:buSzPct val="80000"/>
              <a:buFont typeface="Wingdings" pitchFamily="2" charset="2"/>
              <a:buChar char="u"/>
            </a:pPr>
            <a:r>
              <a:rPr lang="en-US" sz="1600" b="1" dirty="0">
                <a:solidFill>
                  <a:schemeClr val="tx1"/>
                </a:solidFill>
              </a:rPr>
              <a:t>Then, we will unpack the data set to training and testing variables.</a:t>
            </a:r>
          </a:p>
          <a:p>
            <a:pPr marL="342900" indent="-342900" algn="l">
              <a:buClr>
                <a:srgbClr val="0070C0"/>
              </a:buClr>
              <a:buSzPct val="80000"/>
              <a:buFont typeface="Wingdings" pitchFamily="2" charset="2"/>
              <a:buChar char="u"/>
            </a:pPr>
            <a:r>
              <a:rPr lang="en-US" sz="1600" b="1" dirty="0">
                <a:solidFill>
                  <a:schemeClr val="tx1"/>
                </a:solidFill>
              </a:rPr>
              <a:t>This is very complicated operation when it is actually a data that you bring in or that you build.</a:t>
            </a:r>
          </a:p>
          <a:p>
            <a:pPr marL="342900" indent="-342900" algn="l">
              <a:buClr>
                <a:srgbClr val="0070C0"/>
              </a:buClr>
              <a:buSzPct val="80000"/>
              <a:buFont typeface="Wingdings" pitchFamily="2" charset="2"/>
              <a:buChar char="u"/>
            </a:pPr>
            <a:r>
              <a:rPr lang="en-US" sz="1600" b="1" dirty="0">
                <a:solidFill>
                  <a:schemeClr val="tx1"/>
                </a:solidFill>
              </a:rPr>
              <a:t>We unpack by (</a:t>
            </a:r>
            <a:r>
              <a:rPr lang="en-US" sz="1600" b="1" dirty="0" err="1">
                <a:solidFill>
                  <a:schemeClr val="tx1"/>
                </a:solidFill>
              </a:rPr>
              <a:t>x_train</a:t>
            </a:r>
            <a:r>
              <a:rPr lang="en-US" sz="1600" b="1" dirty="0">
                <a:solidFill>
                  <a:schemeClr val="tx1"/>
                </a:solidFill>
              </a:rPr>
              <a:t>, </a:t>
            </a:r>
            <a:r>
              <a:rPr lang="en-US" sz="1600" b="1" dirty="0" err="1">
                <a:solidFill>
                  <a:schemeClr val="tx1"/>
                </a:solidFill>
              </a:rPr>
              <a:t>y_train</a:t>
            </a:r>
            <a:r>
              <a:rPr lang="en-US" sz="1600" b="1" dirty="0">
                <a:solidFill>
                  <a:schemeClr val="tx1"/>
                </a:solidFill>
              </a:rPr>
              <a:t>), (</a:t>
            </a:r>
            <a:r>
              <a:rPr lang="en-US" sz="1600" b="1" dirty="0" err="1">
                <a:solidFill>
                  <a:schemeClr val="tx1"/>
                </a:solidFill>
              </a:rPr>
              <a:t>x_test</a:t>
            </a:r>
            <a:r>
              <a:rPr lang="en-US" sz="1600" b="1" dirty="0">
                <a:solidFill>
                  <a:schemeClr val="tx1"/>
                </a:solidFill>
              </a:rPr>
              <a:t>, </a:t>
            </a:r>
            <a:r>
              <a:rPr lang="en-US" sz="1600" b="1" dirty="0" err="1">
                <a:solidFill>
                  <a:schemeClr val="tx1"/>
                </a:solidFill>
              </a:rPr>
              <a:t>y_test</a:t>
            </a:r>
            <a:r>
              <a:rPr lang="en-US" sz="1600" b="1" dirty="0">
                <a:solidFill>
                  <a:schemeClr val="tx1"/>
                </a:solidFill>
              </a:rPr>
              <a:t>) = </a:t>
            </a:r>
            <a:r>
              <a:rPr lang="en-US" sz="1600" b="1" dirty="0" err="1">
                <a:solidFill>
                  <a:schemeClr val="tx1"/>
                </a:solidFill>
              </a:rPr>
              <a:t>mnist.load_data</a:t>
            </a:r>
            <a:r>
              <a:rPr lang="en-US" sz="1600" b="1" dirty="0">
                <a:solidFill>
                  <a:schemeClr val="tx1"/>
                </a:solidFill>
              </a:rPr>
              <a:t>()</a:t>
            </a:r>
          </a:p>
          <a:p>
            <a:pPr marL="342900" indent="-342900" algn="l">
              <a:buClr>
                <a:srgbClr val="0070C0"/>
              </a:buClr>
              <a:buSzPct val="80000"/>
              <a:buFont typeface="Wingdings" pitchFamily="2" charset="2"/>
              <a:buChar char="u"/>
            </a:pPr>
            <a:r>
              <a:rPr lang="en-US" sz="1600" b="1" dirty="0">
                <a:solidFill>
                  <a:schemeClr val="tx1"/>
                </a:solidFill>
              </a:rPr>
              <a:t>print (</a:t>
            </a:r>
            <a:r>
              <a:rPr lang="en-US" sz="1600" b="1" dirty="0" err="1">
                <a:solidFill>
                  <a:schemeClr val="tx1"/>
                </a:solidFill>
              </a:rPr>
              <a:t>x_train</a:t>
            </a:r>
            <a:r>
              <a:rPr lang="en-US" sz="1600" b="1" dirty="0">
                <a:solidFill>
                  <a:schemeClr val="tx1"/>
                </a:solidFill>
              </a:rPr>
              <a:t>[0])</a:t>
            </a:r>
          </a:p>
          <a:p>
            <a:pPr marL="342900" indent="-342900" algn="l">
              <a:buClr>
                <a:srgbClr val="0070C0"/>
              </a:buClr>
              <a:buSzPct val="80000"/>
              <a:buFont typeface="Wingdings" pitchFamily="2" charset="2"/>
              <a:buChar char="u"/>
            </a:pPr>
            <a:endParaRPr lang="en-US" sz="1600" b="1" dirty="0">
              <a:solidFill>
                <a:schemeClr val="tx1"/>
              </a:solidFill>
            </a:endParaRPr>
          </a:p>
        </p:txBody>
      </p:sp>
    </p:spTree>
    <p:extLst>
      <p:ext uri="{BB962C8B-B14F-4D97-AF65-F5344CB8AC3E}">
        <p14:creationId xmlns:p14="http://schemas.microsoft.com/office/powerpoint/2010/main" val="180974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Display Image</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720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err="1">
                <a:solidFill>
                  <a:schemeClr val="tx1"/>
                </a:solidFill>
              </a:rPr>
              <a:t>plt.imshow</a:t>
            </a:r>
            <a:r>
              <a:rPr lang="en-US" sz="1600" b="1" dirty="0">
                <a:solidFill>
                  <a:schemeClr val="tx1"/>
                </a:solidFill>
              </a:rPr>
              <a:t> (</a:t>
            </a:r>
            <a:r>
              <a:rPr lang="en-US" sz="1600" b="1" dirty="0" err="1">
                <a:solidFill>
                  <a:schemeClr val="tx1"/>
                </a:solidFill>
              </a:rPr>
              <a:t>x_train</a:t>
            </a:r>
            <a:r>
              <a:rPr lang="en-US" sz="1600" b="1" dirty="0">
                <a:solidFill>
                  <a:schemeClr val="tx1"/>
                </a:solidFill>
              </a:rPr>
              <a:t>[0])</a:t>
            </a:r>
          </a:p>
          <a:p>
            <a:pPr marL="342900" indent="-342900" algn="l">
              <a:buClr>
                <a:srgbClr val="0070C0"/>
              </a:buClr>
              <a:buSzPct val="80000"/>
              <a:buFont typeface="Wingdings" pitchFamily="2" charset="2"/>
              <a:buChar char="u"/>
            </a:pPr>
            <a:r>
              <a:rPr lang="en-US" sz="1600" b="1" dirty="0" err="1">
                <a:solidFill>
                  <a:schemeClr val="tx1"/>
                </a:solidFill>
              </a:rPr>
              <a:t>plt.show</a:t>
            </a:r>
            <a:r>
              <a:rPr lang="en-US" sz="16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5A86DF44-94BA-45E5-9794-D2C6A4ADBB27}"/>
              </a:ext>
            </a:extLst>
          </p:cNvPr>
          <p:cNvPicPr>
            <a:picLocks noChangeAspect="1"/>
          </p:cNvPicPr>
          <p:nvPr/>
        </p:nvPicPr>
        <p:blipFill>
          <a:blip r:embed="rId2"/>
          <a:stretch>
            <a:fillRect/>
          </a:stretch>
        </p:blipFill>
        <p:spPr>
          <a:xfrm>
            <a:off x="515888" y="2132858"/>
            <a:ext cx="2471936" cy="2097284"/>
          </a:xfrm>
          <a:prstGeom prst="rect">
            <a:avLst/>
          </a:prstGeom>
          <a:ln>
            <a:solidFill>
              <a:srgbClr val="C00000"/>
            </a:solidFill>
          </a:ln>
        </p:spPr>
      </p:pic>
      <p:pic>
        <p:nvPicPr>
          <p:cNvPr id="9" name="Picture 8">
            <a:extLst>
              <a:ext uri="{FF2B5EF4-FFF2-40B4-BE49-F238E27FC236}">
                <a16:creationId xmlns:a16="http://schemas.microsoft.com/office/drawing/2014/main" id="{923AA1CC-2714-4DC2-9631-898B379A359D}"/>
              </a:ext>
            </a:extLst>
          </p:cNvPr>
          <p:cNvPicPr>
            <a:picLocks noChangeAspect="1"/>
          </p:cNvPicPr>
          <p:nvPr/>
        </p:nvPicPr>
        <p:blipFill>
          <a:blip r:embed="rId3"/>
          <a:stretch>
            <a:fillRect/>
          </a:stretch>
        </p:blipFill>
        <p:spPr>
          <a:xfrm>
            <a:off x="3059832" y="2132857"/>
            <a:ext cx="5657434" cy="2160239"/>
          </a:xfrm>
          <a:prstGeom prst="rect">
            <a:avLst/>
          </a:prstGeom>
          <a:ln>
            <a:solidFill>
              <a:srgbClr val="C00000"/>
            </a:solidFill>
          </a:ln>
        </p:spPr>
      </p:pic>
    </p:spTree>
    <p:extLst>
      <p:ext uri="{BB962C8B-B14F-4D97-AF65-F5344CB8AC3E}">
        <p14:creationId xmlns:p14="http://schemas.microsoft.com/office/powerpoint/2010/main" val="32114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This section introduce deep learning, python, tensorflow, and </a:t>
            </a:r>
            <a:r>
              <a:rPr lang="en-US" sz="1600" b="1" dirty="0" err="1">
                <a:solidFill>
                  <a:schemeClr val="tx1"/>
                </a:solidFill>
              </a:rPr>
              <a:t>keras</a:t>
            </a:r>
            <a:r>
              <a:rPr lang="en-US" sz="1600" b="1" dirty="0">
                <a:solidFill>
                  <a:schemeClr val="tx1"/>
                </a:solidFill>
              </a:rPr>
              <a:t>. </a:t>
            </a:r>
          </a:p>
          <a:p>
            <a:pPr marL="342900" indent="-342900" algn="l">
              <a:buClr>
                <a:srgbClr val="0070C0"/>
              </a:buClr>
              <a:buSzPct val="80000"/>
              <a:buFont typeface="Wingdings" pitchFamily="2" charset="2"/>
              <a:buChar char="u"/>
            </a:pPr>
            <a:r>
              <a:rPr lang="en-US" sz="1600" b="1" dirty="0" err="1">
                <a:solidFill>
                  <a:schemeClr val="tx1"/>
                </a:solidFill>
              </a:rPr>
              <a:t>Keras</a:t>
            </a:r>
            <a:r>
              <a:rPr lang="en-US" sz="1600" b="1" dirty="0">
                <a:solidFill>
                  <a:schemeClr val="tx1"/>
                </a:solidFill>
              </a:rPr>
              <a:t> is a high level API for tensorflow now. </a:t>
            </a:r>
          </a:p>
          <a:p>
            <a:pPr marL="342900" indent="-342900" algn="l">
              <a:buClr>
                <a:srgbClr val="0070C0"/>
              </a:buClr>
              <a:buSzPct val="80000"/>
              <a:buFont typeface="Wingdings" pitchFamily="2" charset="2"/>
              <a:buChar char="u"/>
            </a:pPr>
            <a:r>
              <a:rPr lang="en-US" sz="1600" b="1" dirty="0" err="1">
                <a:solidFill>
                  <a:schemeClr val="tx1"/>
                </a:solidFill>
              </a:rPr>
              <a:t>Keras</a:t>
            </a:r>
            <a:r>
              <a:rPr lang="en-US" sz="1600" b="1" dirty="0">
                <a:solidFill>
                  <a:schemeClr val="tx1"/>
                </a:solidFill>
              </a:rPr>
              <a:t> is top of tensorflow and make tensorflow become super simple.</a:t>
            </a:r>
          </a:p>
          <a:p>
            <a:pPr marL="342900" indent="-342900" algn="l">
              <a:buClr>
                <a:srgbClr val="0070C0"/>
              </a:buClr>
              <a:buSzPct val="80000"/>
              <a:buFont typeface="Wingdings" pitchFamily="2" charset="2"/>
              <a:buChar char="u"/>
            </a:pPr>
            <a:r>
              <a:rPr lang="en-US" sz="1600" b="1" dirty="0">
                <a:solidFill>
                  <a:schemeClr val="tx1"/>
                </a:solidFill>
              </a:rPr>
              <a:t>We discuss the neural network of deep learning and Python 3.6 in the series.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Tensorflow Version</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720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err="1">
                <a:solidFill>
                  <a:schemeClr val="tx1"/>
                </a:solidFill>
              </a:rPr>
              <a:t>plt.imshow</a:t>
            </a:r>
            <a:r>
              <a:rPr lang="en-US" sz="1600" b="1" dirty="0">
                <a:solidFill>
                  <a:schemeClr val="tx1"/>
                </a:solidFill>
              </a:rPr>
              <a:t> (</a:t>
            </a:r>
            <a:r>
              <a:rPr lang="en-US" sz="1600" b="1" dirty="0" err="1">
                <a:solidFill>
                  <a:schemeClr val="tx1"/>
                </a:solidFill>
              </a:rPr>
              <a:t>x_train</a:t>
            </a:r>
            <a:r>
              <a:rPr lang="en-US" sz="1600" b="1" dirty="0">
                <a:solidFill>
                  <a:schemeClr val="tx1"/>
                </a:solidFill>
              </a:rPr>
              <a:t>[0], </a:t>
            </a:r>
            <a:r>
              <a:rPr lang="en-US" sz="1600" b="1" dirty="0" err="1">
                <a:solidFill>
                  <a:schemeClr val="tx1"/>
                </a:solidFill>
              </a:rPr>
              <a:t>cmap</a:t>
            </a:r>
            <a:r>
              <a:rPr lang="en-US" sz="1600" b="1" dirty="0">
                <a:solidFill>
                  <a:schemeClr val="tx1"/>
                </a:solidFill>
              </a:rPr>
              <a:t>=</a:t>
            </a:r>
            <a:r>
              <a:rPr lang="en-US" sz="1600" b="1" dirty="0" err="1">
                <a:solidFill>
                  <a:schemeClr val="tx1"/>
                </a:solidFill>
              </a:rPr>
              <a:t>plt.cm.binary</a:t>
            </a:r>
            <a:r>
              <a:rPr lang="en-US" sz="1600" b="1" dirty="0">
                <a:solidFill>
                  <a:schemeClr val="tx1"/>
                </a:solidFill>
              </a:rPr>
              <a:t>)   # set </a:t>
            </a:r>
            <a:r>
              <a:rPr lang="en-US" sz="1600" b="1" dirty="0" err="1">
                <a:solidFill>
                  <a:schemeClr val="tx1"/>
                </a:solidFill>
              </a:rPr>
              <a:t>cmap</a:t>
            </a:r>
            <a:r>
              <a:rPr lang="en-US" sz="1600" b="1" dirty="0">
                <a:solidFill>
                  <a:schemeClr val="tx1"/>
                </a:solidFill>
              </a:rPr>
              <a:t> (color map) into binary.</a:t>
            </a:r>
          </a:p>
          <a:p>
            <a:pPr marL="342900" indent="-342900" algn="l">
              <a:buClr>
                <a:srgbClr val="0070C0"/>
              </a:buClr>
              <a:buSzPct val="80000"/>
              <a:buFont typeface="Wingdings" pitchFamily="2" charset="2"/>
              <a:buChar char="u"/>
            </a:pPr>
            <a:r>
              <a:rPr lang="en-US" sz="1600" b="1" dirty="0" err="1">
                <a:solidFill>
                  <a:schemeClr val="tx1"/>
                </a:solidFill>
              </a:rPr>
              <a:t>plt.show</a:t>
            </a:r>
            <a:r>
              <a:rPr lang="en-US" sz="16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398F8573-5F32-4F98-A853-0874127BFC74}"/>
              </a:ext>
            </a:extLst>
          </p:cNvPr>
          <p:cNvPicPr>
            <a:picLocks noChangeAspect="1"/>
          </p:cNvPicPr>
          <p:nvPr/>
        </p:nvPicPr>
        <p:blipFill>
          <a:blip r:embed="rId2"/>
          <a:stretch>
            <a:fillRect/>
          </a:stretch>
        </p:blipFill>
        <p:spPr>
          <a:xfrm>
            <a:off x="611560" y="2309983"/>
            <a:ext cx="2313633" cy="1983114"/>
          </a:xfrm>
          <a:prstGeom prst="rect">
            <a:avLst/>
          </a:prstGeom>
          <a:ln>
            <a:solidFill>
              <a:srgbClr val="C00000"/>
            </a:solidFill>
          </a:ln>
        </p:spPr>
      </p:pic>
      <p:pic>
        <p:nvPicPr>
          <p:cNvPr id="11" name="Picture 10">
            <a:extLst>
              <a:ext uri="{FF2B5EF4-FFF2-40B4-BE49-F238E27FC236}">
                <a16:creationId xmlns:a16="http://schemas.microsoft.com/office/drawing/2014/main" id="{D1C5EDEA-1B1E-4FCF-9FB0-1C579D920A4F}"/>
              </a:ext>
            </a:extLst>
          </p:cNvPr>
          <p:cNvPicPr>
            <a:picLocks noChangeAspect="1"/>
          </p:cNvPicPr>
          <p:nvPr/>
        </p:nvPicPr>
        <p:blipFill>
          <a:blip r:embed="rId3"/>
          <a:stretch>
            <a:fillRect/>
          </a:stretch>
        </p:blipFill>
        <p:spPr>
          <a:xfrm>
            <a:off x="3074834" y="2309983"/>
            <a:ext cx="5745638" cy="1983114"/>
          </a:xfrm>
          <a:prstGeom prst="rect">
            <a:avLst/>
          </a:prstGeom>
          <a:ln>
            <a:solidFill>
              <a:srgbClr val="C00000"/>
            </a:solidFill>
          </a:ln>
        </p:spPr>
      </p:pic>
    </p:spTree>
    <p:extLst>
      <p:ext uri="{BB962C8B-B14F-4D97-AF65-F5344CB8AC3E}">
        <p14:creationId xmlns:p14="http://schemas.microsoft.com/office/powerpoint/2010/main" val="156413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Setup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35367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1CA17B7-ABBE-43D2-A6A5-77BAED6B6AFD}"/>
              </a:ext>
            </a:extLst>
          </p:cNvPr>
          <p:cNvPicPr>
            <a:picLocks noChangeAspect="1"/>
          </p:cNvPicPr>
          <p:nvPr/>
        </p:nvPicPr>
        <p:blipFill>
          <a:blip r:embed="rId2"/>
          <a:stretch>
            <a:fillRect/>
          </a:stretch>
        </p:blipFill>
        <p:spPr>
          <a:xfrm>
            <a:off x="3546629" y="1663991"/>
            <a:ext cx="4536504" cy="469235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Setup Model</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60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Setup Model: Input Layer, Hidden layer: 128 neurons, Output Layer: 10 Labels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3" name="Rectangle 12">
            <a:extLst>
              <a:ext uri="{FF2B5EF4-FFF2-40B4-BE49-F238E27FC236}">
                <a16:creationId xmlns:a16="http://schemas.microsoft.com/office/drawing/2014/main" id="{514B72D3-2963-48D0-9587-84A4A069A968}"/>
              </a:ext>
            </a:extLst>
          </p:cNvPr>
          <p:cNvSpPr/>
          <p:nvPr/>
        </p:nvSpPr>
        <p:spPr>
          <a:xfrm>
            <a:off x="3834661" y="2565125"/>
            <a:ext cx="4248472" cy="10801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3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 Compile Optimizer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710119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5392FB-5649-4B89-9F15-048017529B95}"/>
              </a:ext>
            </a:extLst>
          </p:cNvPr>
          <p:cNvPicPr>
            <a:picLocks noChangeAspect="1"/>
          </p:cNvPicPr>
          <p:nvPr/>
        </p:nvPicPr>
        <p:blipFill>
          <a:blip r:embed="rId2"/>
          <a:stretch>
            <a:fillRect/>
          </a:stretch>
        </p:blipFill>
        <p:spPr>
          <a:xfrm>
            <a:off x="3546629" y="1663991"/>
            <a:ext cx="4536504" cy="469235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Compile Optimizer</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60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Setup Compile optimizer, loss function, and metrics.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3" name="Rectangle 12">
            <a:extLst>
              <a:ext uri="{FF2B5EF4-FFF2-40B4-BE49-F238E27FC236}">
                <a16:creationId xmlns:a16="http://schemas.microsoft.com/office/drawing/2014/main" id="{514B72D3-2963-48D0-9587-84A4A069A968}"/>
              </a:ext>
            </a:extLst>
          </p:cNvPr>
          <p:cNvSpPr/>
          <p:nvPr/>
        </p:nvSpPr>
        <p:spPr>
          <a:xfrm>
            <a:off x="3834661" y="3988387"/>
            <a:ext cx="4248472" cy="5207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135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 Train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420449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1928B7-EC90-4E42-A2DA-360E227F724D}"/>
              </a:ext>
            </a:extLst>
          </p:cNvPr>
          <p:cNvPicPr>
            <a:picLocks noChangeAspect="1"/>
          </p:cNvPicPr>
          <p:nvPr/>
        </p:nvPicPr>
        <p:blipFill>
          <a:blip r:embed="rId2"/>
          <a:stretch>
            <a:fillRect/>
          </a:stretch>
        </p:blipFill>
        <p:spPr>
          <a:xfrm>
            <a:off x="494116" y="1950163"/>
            <a:ext cx="4077884" cy="421798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Train Model</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501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Train model by </a:t>
            </a:r>
            <a:r>
              <a:rPr lang="en-US" sz="1600" b="1" dirty="0" err="1">
                <a:solidFill>
                  <a:schemeClr val="tx1"/>
                </a:solidFill>
              </a:rPr>
              <a:t>x_train</a:t>
            </a:r>
            <a:r>
              <a:rPr lang="en-US" sz="1600" b="1" dirty="0">
                <a:solidFill>
                  <a:schemeClr val="tx1"/>
                </a:solidFill>
              </a:rPr>
              <a:t> and </a:t>
            </a:r>
            <a:r>
              <a:rPr lang="en-US" sz="1600" b="1" dirty="0" err="1">
                <a:solidFill>
                  <a:schemeClr val="tx1"/>
                </a:solidFill>
              </a:rPr>
              <a:t>y_train</a:t>
            </a:r>
            <a:r>
              <a:rPr lang="en-US" sz="1600" b="1" dirty="0">
                <a:solidFill>
                  <a:schemeClr val="tx1"/>
                </a:solidFill>
              </a:rPr>
              <a:t>: loss: 0.0997 is pretty good. But problem is might be overfit.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3" name="Rectangle 12">
            <a:extLst>
              <a:ext uri="{FF2B5EF4-FFF2-40B4-BE49-F238E27FC236}">
                <a16:creationId xmlns:a16="http://schemas.microsoft.com/office/drawing/2014/main" id="{514B72D3-2963-48D0-9587-84A4A069A968}"/>
              </a:ext>
            </a:extLst>
          </p:cNvPr>
          <p:cNvSpPr/>
          <p:nvPr/>
        </p:nvSpPr>
        <p:spPr>
          <a:xfrm>
            <a:off x="827584" y="4437112"/>
            <a:ext cx="2375736" cy="3442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BB2367C-D15A-4EC2-83B5-29DD569BCA50}"/>
              </a:ext>
            </a:extLst>
          </p:cNvPr>
          <p:cNvPicPr>
            <a:picLocks noChangeAspect="1"/>
          </p:cNvPicPr>
          <p:nvPr/>
        </p:nvPicPr>
        <p:blipFill>
          <a:blip r:embed="rId3"/>
          <a:stretch>
            <a:fillRect/>
          </a:stretch>
        </p:blipFill>
        <p:spPr>
          <a:xfrm>
            <a:off x="3275855" y="5320172"/>
            <a:ext cx="5569931" cy="1061156"/>
          </a:xfrm>
          <a:prstGeom prst="rect">
            <a:avLst/>
          </a:prstGeom>
          <a:ln>
            <a:solidFill>
              <a:srgbClr val="C00000"/>
            </a:solidFill>
          </a:ln>
        </p:spPr>
      </p:pic>
      <p:sp>
        <p:nvSpPr>
          <p:cNvPr id="10" name="Rectangle 9">
            <a:extLst>
              <a:ext uri="{FF2B5EF4-FFF2-40B4-BE49-F238E27FC236}">
                <a16:creationId xmlns:a16="http://schemas.microsoft.com/office/drawing/2014/main" id="{5169DD90-5E95-4CD9-A54E-EFEAE2E434E0}"/>
              </a:ext>
            </a:extLst>
          </p:cNvPr>
          <p:cNvSpPr/>
          <p:nvPr/>
        </p:nvSpPr>
        <p:spPr>
          <a:xfrm>
            <a:off x="5254437" y="5850750"/>
            <a:ext cx="654504" cy="4810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01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 Save/Read Model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739835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1928B7-EC90-4E42-A2DA-360E227F724D}"/>
              </a:ext>
            </a:extLst>
          </p:cNvPr>
          <p:cNvPicPr>
            <a:picLocks noChangeAspect="1"/>
          </p:cNvPicPr>
          <p:nvPr/>
        </p:nvPicPr>
        <p:blipFill>
          <a:blip r:embed="rId2"/>
          <a:stretch>
            <a:fillRect/>
          </a:stretch>
        </p:blipFill>
        <p:spPr>
          <a:xfrm>
            <a:off x="494116" y="1950163"/>
            <a:ext cx="4077884" cy="421798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Save/Read Model Data</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213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Save and Read Model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3" name="Rectangle 12">
            <a:extLst>
              <a:ext uri="{FF2B5EF4-FFF2-40B4-BE49-F238E27FC236}">
                <a16:creationId xmlns:a16="http://schemas.microsoft.com/office/drawing/2014/main" id="{514B72D3-2963-48D0-9587-84A4A069A968}"/>
              </a:ext>
            </a:extLst>
          </p:cNvPr>
          <p:cNvSpPr/>
          <p:nvPr/>
        </p:nvSpPr>
        <p:spPr>
          <a:xfrm>
            <a:off x="755576" y="4725144"/>
            <a:ext cx="2552798" cy="3442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214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 Test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97189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Machine Learning Concept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628932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1928B7-EC90-4E42-A2DA-360E227F724D}"/>
              </a:ext>
            </a:extLst>
          </p:cNvPr>
          <p:cNvPicPr>
            <a:picLocks noChangeAspect="1"/>
          </p:cNvPicPr>
          <p:nvPr/>
        </p:nvPicPr>
        <p:blipFill>
          <a:blip r:embed="rId2"/>
          <a:stretch>
            <a:fillRect/>
          </a:stretch>
        </p:blipFill>
        <p:spPr>
          <a:xfrm>
            <a:off x="524458" y="1685222"/>
            <a:ext cx="4077884" cy="421798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Test Model</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213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Save and Read Model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3" name="Rectangle 12">
            <a:extLst>
              <a:ext uri="{FF2B5EF4-FFF2-40B4-BE49-F238E27FC236}">
                <a16:creationId xmlns:a16="http://schemas.microsoft.com/office/drawing/2014/main" id="{514B72D3-2963-48D0-9587-84A4A069A968}"/>
              </a:ext>
            </a:extLst>
          </p:cNvPr>
          <p:cNvSpPr/>
          <p:nvPr/>
        </p:nvSpPr>
        <p:spPr>
          <a:xfrm>
            <a:off x="857926" y="5093857"/>
            <a:ext cx="2552798" cy="3442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6FEF787-97FA-426E-A5CC-4B5ED4C1AEEB}"/>
              </a:ext>
            </a:extLst>
          </p:cNvPr>
          <p:cNvPicPr>
            <a:picLocks noChangeAspect="1"/>
          </p:cNvPicPr>
          <p:nvPr/>
        </p:nvPicPr>
        <p:blipFill>
          <a:blip r:embed="rId3"/>
          <a:stretch>
            <a:fillRect/>
          </a:stretch>
        </p:blipFill>
        <p:spPr>
          <a:xfrm>
            <a:off x="3454285" y="3923405"/>
            <a:ext cx="5470986" cy="2498745"/>
          </a:xfrm>
          <a:prstGeom prst="rect">
            <a:avLst/>
          </a:prstGeom>
          <a:ln>
            <a:solidFill>
              <a:srgbClr val="C00000"/>
            </a:solidFill>
          </a:ln>
        </p:spPr>
      </p:pic>
      <p:sp>
        <p:nvSpPr>
          <p:cNvPr id="10" name="Rectangle 9">
            <a:extLst>
              <a:ext uri="{FF2B5EF4-FFF2-40B4-BE49-F238E27FC236}">
                <a16:creationId xmlns:a16="http://schemas.microsoft.com/office/drawing/2014/main" id="{19D1D4AF-16A0-48E3-A9C8-A50CB02E892B}"/>
              </a:ext>
            </a:extLst>
          </p:cNvPr>
          <p:cNvSpPr/>
          <p:nvPr/>
        </p:nvSpPr>
        <p:spPr>
          <a:xfrm>
            <a:off x="3454284" y="5172778"/>
            <a:ext cx="2557876" cy="11835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61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327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(1)</a:t>
            </a:r>
          </a:p>
          <a:p>
            <a:pPr marL="342900" indent="-342900" algn="l">
              <a:buClr>
                <a:srgbClr val="0070C0"/>
              </a:buClr>
              <a:buSzPct val="80000"/>
              <a:buFont typeface="Wingdings" pitchFamily="2" charset="2"/>
              <a:buChar char="u"/>
            </a:pPr>
            <a:r>
              <a:rPr lang="en-US" sz="1600" b="1" dirty="0">
                <a:solidFill>
                  <a:schemeClr val="tx1"/>
                </a:solidFill>
              </a:rPr>
              <a:t>What is goal of machine learning? We have input X1, X2, and X3. We want to map those to some sort of output. Let say the output is some sort of Dog or Cat. So the output is going to be two neurons in this case.</a:t>
            </a:r>
          </a:p>
          <a:p>
            <a:pPr marL="342900" indent="-342900" algn="l">
              <a:buClr>
                <a:srgbClr val="0070C0"/>
              </a:buClr>
              <a:buSzPct val="80000"/>
              <a:buFont typeface="Wingdings" pitchFamily="2" charset="2"/>
              <a:buChar char="u"/>
            </a:pPr>
            <a:r>
              <a:rPr lang="en-US" sz="1600" b="1" dirty="0">
                <a:solidFill>
                  <a:schemeClr val="tx1"/>
                </a:solidFill>
              </a:rPr>
              <a:t>Now, we are going to figure out how to map from the inputs to the outputs.</a:t>
            </a:r>
          </a:p>
          <a:p>
            <a:pPr marL="342900" indent="-342900" algn="l">
              <a:buClr>
                <a:srgbClr val="0070C0"/>
              </a:buClr>
              <a:buSzPct val="80000"/>
              <a:buFont typeface="Wingdings" pitchFamily="2" charset="2"/>
              <a:buChar char="u"/>
            </a:pPr>
            <a:r>
              <a:rPr lang="en-US" sz="1600" b="1" dirty="0">
                <a:solidFill>
                  <a:schemeClr val="tx1"/>
                </a:solidFill>
              </a:rPr>
              <a:t>We can use a single hidden layer. Let’s say we are going to do some neuron 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882352" y="3397480"/>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882352" y="4153564"/>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882352" y="481339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0" name="Oval 9">
            <a:extLst>
              <a:ext uri="{FF2B5EF4-FFF2-40B4-BE49-F238E27FC236}">
                <a16:creationId xmlns:a16="http://schemas.microsoft.com/office/drawing/2014/main" id="{14ABB5A2-3798-4132-BE10-FCE9B92E560C}"/>
              </a:ext>
            </a:extLst>
          </p:cNvPr>
          <p:cNvSpPr/>
          <p:nvPr/>
        </p:nvSpPr>
        <p:spPr>
          <a:xfrm>
            <a:off x="5327104" y="3549680"/>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A24505-3BBD-4026-A21E-2C0087476740}"/>
              </a:ext>
            </a:extLst>
          </p:cNvPr>
          <p:cNvSpPr/>
          <p:nvPr/>
        </p:nvSpPr>
        <p:spPr>
          <a:xfrm>
            <a:off x="5327104" y="4557607"/>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1743EB-5E8C-4030-B7F7-64AFDEC26FD8}"/>
              </a:ext>
            </a:extLst>
          </p:cNvPr>
          <p:cNvSpPr/>
          <p:nvPr/>
        </p:nvSpPr>
        <p:spPr>
          <a:xfrm>
            <a:off x="5903168" y="3453972"/>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Dog</a:t>
            </a:r>
          </a:p>
        </p:txBody>
      </p:sp>
      <p:sp>
        <p:nvSpPr>
          <p:cNvPr id="13" name="Rectangle 12">
            <a:extLst>
              <a:ext uri="{FF2B5EF4-FFF2-40B4-BE49-F238E27FC236}">
                <a16:creationId xmlns:a16="http://schemas.microsoft.com/office/drawing/2014/main" id="{52A05469-96B8-46A6-B2EE-D96F2F55BE33}"/>
              </a:ext>
            </a:extLst>
          </p:cNvPr>
          <p:cNvSpPr/>
          <p:nvPr/>
        </p:nvSpPr>
        <p:spPr>
          <a:xfrm>
            <a:off x="5903168" y="4462084"/>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a:t>
            </a:r>
          </a:p>
        </p:txBody>
      </p:sp>
      <p:sp>
        <p:nvSpPr>
          <p:cNvPr id="14" name="Oval 13">
            <a:extLst>
              <a:ext uri="{FF2B5EF4-FFF2-40B4-BE49-F238E27FC236}">
                <a16:creationId xmlns:a16="http://schemas.microsoft.com/office/drawing/2014/main" id="{A3F80DB9-BBDD-42B4-9ABE-6B8E49F4972C}"/>
              </a:ext>
            </a:extLst>
          </p:cNvPr>
          <p:cNvSpPr/>
          <p:nvPr/>
        </p:nvSpPr>
        <p:spPr>
          <a:xfrm>
            <a:off x="2590800" y="3260737"/>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0CD1C6-062A-4E82-A09E-E764BB95C70A}"/>
              </a:ext>
            </a:extLst>
          </p:cNvPr>
          <p:cNvSpPr/>
          <p:nvPr/>
        </p:nvSpPr>
        <p:spPr>
          <a:xfrm>
            <a:off x="2590800" y="4028940"/>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2A9C7-932A-42D3-A57C-3AC941A62542}"/>
              </a:ext>
            </a:extLst>
          </p:cNvPr>
          <p:cNvSpPr/>
          <p:nvPr/>
        </p:nvSpPr>
        <p:spPr>
          <a:xfrm>
            <a:off x="2590800" y="4815147"/>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532B78-8817-474F-9578-74BB7AD9C020}"/>
              </a:ext>
            </a:extLst>
          </p:cNvPr>
          <p:cNvSpPr/>
          <p:nvPr/>
        </p:nvSpPr>
        <p:spPr>
          <a:xfrm>
            <a:off x="2590800" y="5581876"/>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C47F8A-14A2-4025-8AE2-2C30C52E425D}"/>
              </a:ext>
            </a:extLst>
          </p:cNvPr>
          <p:cNvSpPr/>
          <p:nvPr/>
        </p:nvSpPr>
        <p:spPr>
          <a:xfrm>
            <a:off x="2200200" y="5924302"/>
            <a:ext cx="1549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Hidden Layer</a:t>
            </a:r>
          </a:p>
        </p:txBody>
      </p:sp>
    </p:spTree>
    <p:extLst>
      <p:ext uri="{BB962C8B-B14F-4D97-AF65-F5344CB8AC3E}">
        <p14:creationId xmlns:p14="http://schemas.microsoft.com/office/powerpoint/2010/main" val="386880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1972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(2)</a:t>
            </a:r>
          </a:p>
          <a:p>
            <a:pPr marL="342900" indent="-342900" algn="l">
              <a:buClr>
                <a:srgbClr val="0070C0"/>
              </a:buClr>
              <a:buSzPct val="80000"/>
              <a:buFont typeface="Wingdings" pitchFamily="2" charset="2"/>
              <a:buChar char="u"/>
            </a:pPr>
            <a:r>
              <a:rPr lang="en-US" sz="1600" b="1" dirty="0">
                <a:solidFill>
                  <a:schemeClr val="tx1"/>
                </a:solidFill>
              </a:rPr>
              <a:t>Each input X1, X2, X3 going to map to the hidden layer. Each input of data gets connected to the neuron in the first layer hidden layer and each those connections has its own unique weight.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1207368" y="3397480"/>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1207368" y="4153564"/>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1207368" y="481339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0" name="Oval 9">
            <a:extLst>
              <a:ext uri="{FF2B5EF4-FFF2-40B4-BE49-F238E27FC236}">
                <a16:creationId xmlns:a16="http://schemas.microsoft.com/office/drawing/2014/main" id="{14ABB5A2-3798-4132-BE10-FCE9B92E560C}"/>
              </a:ext>
            </a:extLst>
          </p:cNvPr>
          <p:cNvSpPr/>
          <p:nvPr/>
        </p:nvSpPr>
        <p:spPr>
          <a:xfrm>
            <a:off x="5652120" y="3549680"/>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A24505-3BBD-4026-A21E-2C0087476740}"/>
              </a:ext>
            </a:extLst>
          </p:cNvPr>
          <p:cNvSpPr/>
          <p:nvPr/>
        </p:nvSpPr>
        <p:spPr>
          <a:xfrm>
            <a:off x="5652120" y="4557607"/>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1743EB-5E8C-4030-B7F7-64AFDEC26FD8}"/>
              </a:ext>
            </a:extLst>
          </p:cNvPr>
          <p:cNvSpPr/>
          <p:nvPr/>
        </p:nvSpPr>
        <p:spPr>
          <a:xfrm>
            <a:off x="6228184" y="3453972"/>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Dog</a:t>
            </a:r>
          </a:p>
        </p:txBody>
      </p:sp>
      <p:sp>
        <p:nvSpPr>
          <p:cNvPr id="13" name="Rectangle 12">
            <a:extLst>
              <a:ext uri="{FF2B5EF4-FFF2-40B4-BE49-F238E27FC236}">
                <a16:creationId xmlns:a16="http://schemas.microsoft.com/office/drawing/2014/main" id="{52A05469-96B8-46A6-B2EE-D96F2F55BE33}"/>
              </a:ext>
            </a:extLst>
          </p:cNvPr>
          <p:cNvSpPr/>
          <p:nvPr/>
        </p:nvSpPr>
        <p:spPr>
          <a:xfrm>
            <a:off x="6228184" y="4462084"/>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a:t>
            </a:r>
          </a:p>
        </p:txBody>
      </p:sp>
      <p:sp>
        <p:nvSpPr>
          <p:cNvPr id="14" name="Oval 13">
            <a:extLst>
              <a:ext uri="{FF2B5EF4-FFF2-40B4-BE49-F238E27FC236}">
                <a16:creationId xmlns:a16="http://schemas.microsoft.com/office/drawing/2014/main" id="{A3F80DB9-BBDD-42B4-9ABE-6B8E49F4972C}"/>
              </a:ext>
            </a:extLst>
          </p:cNvPr>
          <p:cNvSpPr/>
          <p:nvPr/>
        </p:nvSpPr>
        <p:spPr>
          <a:xfrm>
            <a:off x="2915816" y="3260737"/>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0CD1C6-062A-4E82-A09E-E764BB95C70A}"/>
              </a:ext>
            </a:extLst>
          </p:cNvPr>
          <p:cNvSpPr/>
          <p:nvPr/>
        </p:nvSpPr>
        <p:spPr>
          <a:xfrm>
            <a:off x="2915816" y="4028940"/>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2A9C7-932A-42D3-A57C-3AC941A62542}"/>
              </a:ext>
            </a:extLst>
          </p:cNvPr>
          <p:cNvSpPr/>
          <p:nvPr/>
        </p:nvSpPr>
        <p:spPr>
          <a:xfrm>
            <a:off x="2915816" y="4815147"/>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532B78-8817-474F-9578-74BB7AD9C020}"/>
              </a:ext>
            </a:extLst>
          </p:cNvPr>
          <p:cNvSpPr/>
          <p:nvPr/>
        </p:nvSpPr>
        <p:spPr>
          <a:xfrm>
            <a:off x="2915816" y="5581876"/>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C47F8A-14A2-4025-8AE2-2C30C52E425D}"/>
              </a:ext>
            </a:extLst>
          </p:cNvPr>
          <p:cNvSpPr/>
          <p:nvPr/>
        </p:nvSpPr>
        <p:spPr>
          <a:xfrm>
            <a:off x="2525216" y="5924302"/>
            <a:ext cx="1549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Hidden Layer</a:t>
            </a:r>
          </a:p>
        </p:txBody>
      </p:sp>
      <p:cxnSp>
        <p:nvCxnSpPr>
          <p:cNvPr id="20" name="Straight Connector 19">
            <a:extLst>
              <a:ext uri="{FF2B5EF4-FFF2-40B4-BE49-F238E27FC236}">
                <a16:creationId xmlns:a16="http://schemas.microsoft.com/office/drawing/2014/main" id="{61BF7A20-7129-48F1-A892-40EE2AD68AA8}"/>
              </a:ext>
            </a:extLst>
          </p:cNvPr>
          <p:cNvCxnSpPr>
            <a:stCxn id="7" idx="3"/>
            <a:endCxn id="14" idx="2"/>
          </p:cNvCxnSpPr>
          <p:nvPr/>
        </p:nvCxnSpPr>
        <p:spPr>
          <a:xfrm flipV="1">
            <a:off x="1639416" y="3429000"/>
            <a:ext cx="1276400" cy="1845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568F04-B577-4789-B539-BEFDF4CACEDE}"/>
              </a:ext>
            </a:extLst>
          </p:cNvPr>
          <p:cNvCxnSpPr>
            <a:cxnSpLocks/>
            <a:stCxn id="7" idx="3"/>
            <a:endCxn id="15" idx="2"/>
          </p:cNvCxnSpPr>
          <p:nvPr/>
        </p:nvCxnSpPr>
        <p:spPr>
          <a:xfrm>
            <a:off x="1639416" y="3613504"/>
            <a:ext cx="1276400" cy="5836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ACBB0C-0A95-4006-BD97-CBB2F2BBC2F9}"/>
              </a:ext>
            </a:extLst>
          </p:cNvPr>
          <p:cNvCxnSpPr>
            <a:cxnSpLocks/>
            <a:stCxn id="7" idx="3"/>
            <a:endCxn id="16" idx="2"/>
          </p:cNvCxnSpPr>
          <p:nvPr/>
        </p:nvCxnSpPr>
        <p:spPr>
          <a:xfrm>
            <a:off x="1639416" y="3613504"/>
            <a:ext cx="1276400" cy="13699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4049-380F-471B-B502-B25C9EBA8818}"/>
              </a:ext>
            </a:extLst>
          </p:cNvPr>
          <p:cNvCxnSpPr>
            <a:cxnSpLocks/>
            <a:stCxn id="7" idx="3"/>
            <a:endCxn id="17" idx="2"/>
          </p:cNvCxnSpPr>
          <p:nvPr/>
        </p:nvCxnSpPr>
        <p:spPr>
          <a:xfrm>
            <a:off x="1639416" y="3613504"/>
            <a:ext cx="1276400" cy="213663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28FB78-AD02-4401-A7A3-C3579F94B725}"/>
              </a:ext>
            </a:extLst>
          </p:cNvPr>
          <p:cNvCxnSpPr>
            <a:cxnSpLocks/>
            <a:stCxn id="8" idx="3"/>
            <a:endCxn id="14" idx="2"/>
          </p:cNvCxnSpPr>
          <p:nvPr/>
        </p:nvCxnSpPr>
        <p:spPr>
          <a:xfrm flipV="1">
            <a:off x="1639416" y="3429000"/>
            <a:ext cx="1276400" cy="940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AB1543-06EC-4C97-AF18-3724C2D01D49}"/>
              </a:ext>
            </a:extLst>
          </p:cNvPr>
          <p:cNvCxnSpPr>
            <a:cxnSpLocks/>
            <a:endCxn id="15" idx="2"/>
          </p:cNvCxnSpPr>
          <p:nvPr/>
        </p:nvCxnSpPr>
        <p:spPr>
          <a:xfrm flipV="1">
            <a:off x="1639416" y="4197203"/>
            <a:ext cx="1276400" cy="17032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F4F2B0-26BE-426B-AFAB-E4EB0582FCFC}"/>
              </a:ext>
            </a:extLst>
          </p:cNvPr>
          <p:cNvCxnSpPr>
            <a:cxnSpLocks/>
            <a:stCxn id="8" idx="3"/>
            <a:endCxn id="16" idx="2"/>
          </p:cNvCxnSpPr>
          <p:nvPr/>
        </p:nvCxnSpPr>
        <p:spPr>
          <a:xfrm>
            <a:off x="1639416" y="4369588"/>
            <a:ext cx="1276400" cy="6138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0F19B91-FA94-4177-95A5-A6CFCFA7C160}"/>
              </a:ext>
            </a:extLst>
          </p:cNvPr>
          <p:cNvCxnSpPr>
            <a:cxnSpLocks/>
            <a:stCxn id="8" idx="3"/>
            <a:endCxn id="17" idx="2"/>
          </p:cNvCxnSpPr>
          <p:nvPr/>
        </p:nvCxnSpPr>
        <p:spPr>
          <a:xfrm>
            <a:off x="1639416" y="4369588"/>
            <a:ext cx="1276400" cy="138055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C87AA-28D0-4352-B5E0-2FD381A34418}"/>
              </a:ext>
            </a:extLst>
          </p:cNvPr>
          <p:cNvCxnSpPr>
            <a:cxnSpLocks/>
            <a:stCxn id="9" idx="3"/>
            <a:endCxn id="14" idx="2"/>
          </p:cNvCxnSpPr>
          <p:nvPr/>
        </p:nvCxnSpPr>
        <p:spPr>
          <a:xfrm flipV="1">
            <a:off x="1639416" y="3429000"/>
            <a:ext cx="1276400" cy="16004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230386-C4C6-4648-829D-19D2D4DD7E66}"/>
              </a:ext>
            </a:extLst>
          </p:cNvPr>
          <p:cNvCxnSpPr>
            <a:cxnSpLocks/>
            <a:stCxn id="9" idx="3"/>
            <a:endCxn id="15" idx="2"/>
          </p:cNvCxnSpPr>
          <p:nvPr/>
        </p:nvCxnSpPr>
        <p:spPr>
          <a:xfrm flipV="1">
            <a:off x="1639416" y="4197203"/>
            <a:ext cx="1276400" cy="83221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1FF535-AAE1-4A89-98DF-F5CCBA1975AE}"/>
              </a:ext>
            </a:extLst>
          </p:cNvPr>
          <p:cNvCxnSpPr>
            <a:cxnSpLocks/>
            <a:stCxn id="9" idx="3"/>
            <a:endCxn id="16" idx="2"/>
          </p:cNvCxnSpPr>
          <p:nvPr/>
        </p:nvCxnSpPr>
        <p:spPr>
          <a:xfrm flipV="1">
            <a:off x="1639416" y="4983410"/>
            <a:ext cx="1276400" cy="460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7EBD60-90BD-463A-B28A-FEA9E95B8E32}"/>
              </a:ext>
            </a:extLst>
          </p:cNvPr>
          <p:cNvCxnSpPr>
            <a:cxnSpLocks/>
            <a:stCxn id="9" idx="3"/>
            <a:endCxn id="17" idx="2"/>
          </p:cNvCxnSpPr>
          <p:nvPr/>
        </p:nvCxnSpPr>
        <p:spPr>
          <a:xfrm>
            <a:off x="1639416" y="5029417"/>
            <a:ext cx="1276400" cy="7207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7EE756C-4568-4767-A5DB-53AC6D1ABDA4}"/>
              </a:ext>
            </a:extLst>
          </p:cNvPr>
          <p:cNvSpPr/>
          <p:nvPr/>
        </p:nvSpPr>
        <p:spPr>
          <a:xfrm>
            <a:off x="2051720" y="307986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Tree>
    <p:extLst>
      <p:ext uri="{BB962C8B-B14F-4D97-AF65-F5344CB8AC3E}">
        <p14:creationId xmlns:p14="http://schemas.microsoft.com/office/powerpoint/2010/main" val="427771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986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(3)</a:t>
            </a:r>
          </a:p>
          <a:p>
            <a:pPr marL="342900" indent="-342900" algn="l">
              <a:buClr>
                <a:srgbClr val="0070C0"/>
              </a:buClr>
              <a:buSzPct val="80000"/>
              <a:buFont typeface="Wingdings" pitchFamily="2" charset="2"/>
              <a:buChar char="u"/>
            </a:pPr>
            <a:r>
              <a:rPr lang="en-US" sz="1600" b="1" dirty="0">
                <a:solidFill>
                  <a:schemeClr val="tx1"/>
                </a:solidFill>
              </a:rPr>
              <a:t>Now, from here that first hidden layer could then map and connect to that output layer.</a:t>
            </a:r>
          </a:p>
          <a:p>
            <a:pPr marL="342900" indent="-342900" algn="l">
              <a:buClr>
                <a:srgbClr val="0070C0"/>
              </a:buClr>
              <a:buSzPct val="80000"/>
              <a:buFont typeface="Wingdings" pitchFamily="2" charset="2"/>
              <a:buChar char="u"/>
            </a:pPr>
            <a:r>
              <a:rPr lang="en-US" sz="1600" b="1" dirty="0">
                <a:solidFill>
                  <a:schemeClr val="tx1"/>
                </a:solidFill>
              </a:rPr>
              <a:t>The problem is if you did this relationship between X1 and Dog or Cat and all the other ones. </a:t>
            </a:r>
          </a:p>
          <a:p>
            <a:pPr marL="342900" indent="-342900" algn="l">
              <a:buClr>
                <a:srgbClr val="0070C0"/>
              </a:buClr>
              <a:buSzPct val="80000"/>
              <a:buFont typeface="Wingdings" pitchFamily="2" charset="2"/>
              <a:buChar char="u"/>
            </a:pPr>
            <a:r>
              <a:rPr lang="en-US" sz="1600" b="1" dirty="0">
                <a:solidFill>
                  <a:schemeClr val="tx1"/>
                </a:solidFill>
              </a:rPr>
              <a:t>Those relationships would only be linear relationship.</a:t>
            </a:r>
          </a:p>
          <a:p>
            <a:pPr marL="342900" indent="-342900" algn="l">
              <a:buClr>
                <a:srgbClr val="0070C0"/>
              </a:buClr>
              <a:buSzPct val="80000"/>
              <a:buFont typeface="Wingdings" pitchFamily="2" charset="2"/>
              <a:buChar char="u"/>
            </a:pPr>
            <a:r>
              <a:rPr lang="en-US" sz="1600" b="1" dirty="0">
                <a:solidFill>
                  <a:schemeClr val="tx1"/>
                </a:solidFill>
              </a:rPr>
              <a:t>So it we are looking to map for nonlinear relationships which is the more complex question.</a:t>
            </a:r>
          </a:p>
          <a:p>
            <a:pPr marL="342900" indent="-342900" algn="l">
              <a:buClr>
                <a:srgbClr val="0070C0"/>
              </a:buClr>
              <a:buSzPct val="80000"/>
              <a:buFont typeface="Wingdings" pitchFamily="2" charset="2"/>
              <a:buChar char="u"/>
            </a:pPr>
            <a:r>
              <a:rPr lang="en-US" sz="1600" b="1" dirty="0">
                <a:solidFill>
                  <a:schemeClr val="tx1"/>
                </a:solidFill>
              </a:rPr>
              <a:t>One hidden layer means you just have one 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1495400" y="3565743"/>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1495400" y="4321827"/>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1495400" y="4981656"/>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0" name="Oval 9">
            <a:extLst>
              <a:ext uri="{FF2B5EF4-FFF2-40B4-BE49-F238E27FC236}">
                <a16:creationId xmlns:a16="http://schemas.microsoft.com/office/drawing/2014/main" id="{14ABB5A2-3798-4132-BE10-FCE9B92E560C}"/>
              </a:ext>
            </a:extLst>
          </p:cNvPr>
          <p:cNvSpPr/>
          <p:nvPr/>
        </p:nvSpPr>
        <p:spPr>
          <a:xfrm>
            <a:off x="5940152" y="3717943"/>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A24505-3BBD-4026-A21E-2C0087476740}"/>
              </a:ext>
            </a:extLst>
          </p:cNvPr>
          <p:cNvSpPr/>
          <p:nvPr/>
        </p:nvSpPr>
        <p:spPr>
          <a:xfrm>
            <a:off x="5940152" y="4725870"/>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1743EB-5E8C-4030-B7F7-64AFDEC26FD8}"/>
              </a:ext>
            </a:extLst>
          </p:cNvPr>
          <p:cNvSpPr/>
          <p:nvPr/>
        </p:nvSpPr>
        <p:spPr>
          <a:xfrm>
            <a:off x="6516216" y="3622235"/>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Dog</a:t>
            </a:r>
          </a:p>
        </p:txBody>
      </p:sp>
      <p:sp>
        <p:nvSpPr>
          <p:cNvPr id="13" name="Rectangle 12">
            <a:extLst>
              <a:ext uri="{FF2B5EF4-FFF2-40B4-BE49-F238E27FC236}">
                <a16:creationId xmlns:a16="http://schemas.microsoft.com/office/drawing/2014/main" id="{52A05469-96B8-46A6-B2EE-D96F2F55BE33}"/>
              </a:ext>
            </a:extLst>
          </p:cNvPr>
          <p:cNvSpPr/>
          <p:nvPr/>
        </p:nvSpPr>
        <p:spPr>
          <a:xfrm>
            <a:off x="6516216" y="4630347"/>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a:t>
            </a:r>
          </a:p>
        </p:txBody>
      </p:sp>
      <p:sp>
        <p:nvSpPr>
          <p:cNvPr id="14" name="Oval 13">
            <a:extLst>
              <a:ext uri="{FF2B5EF4-FFF2-40B4-BE49-F238E27FC236}">
                <a16:creationId xmlns:a16="http://schemas.microsoft.com/office/drawing/2014/main" id="{A3F80DB9-BBDD-42B4-9ABE-6B8E49F4972C}"/>
              </a:ext>
            </a:extLst>
          </p:cNvPr>
          <p:cNvSpPr/>
          <p:nvPr/>
        </p:nvSpPr>
        <p:spPr>
          <a:xfrm>
            <a:off x="3203848" y="3429000"/>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0CD1C6-062A-4E82-A09E-E764BB95C70A}"/>
              </a:ext>
            </a:extLst>
          </p:cNvPr>
          <p:cNvSpPr/>
          <p:nvPr/>
        </p:nvSpPr>
        <p:spPr>
          <a:xfrm>
            <a:off x="3203848" y="4197203"/>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2A9C7-932A-42D3-A57C-3AC941A62542}"/>
              </a:ext>
            </a:extLst>
          </p:cNvPr>
          <p:cNvSpPr/>
          <p:nvPr/>
        </p:nvSpPr>
        <p:spPr>
          <a:xfrm>
            <a:off x="3203848" y="4983410"/>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532B78-8817-474F-9578-74BB7AD9C020}"/>
              </a:ext>
            </a:extLst>
          </p:cNvPr>
          <p:cNvSpPr/>
          <p:nvPr/>
        </p:nvSpPr>
        <p:spPr>
          <a:xfrm>
            <a:off x="3203848" y="575013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C47F8A-14A2-4025-8AE2-2C30C52E425D}"/>
              </a:ext>
            </a:extLst>
          </p:cNvPr>
          <p:cNvSpPr/>
          <p:nvPr/>
        </p:nvSpPr>
        <p:spPr>
          <a:xfrm>
            <a:off x="2813248" y="6092565"/>
            <a:ext cx="1549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Hidden Layer</a:t>
            </a:r>
          </a:p>
        </p:txBody>
      </p:sp>
      <p:cxnSp>
        <p:nvCxnSpPr>
          <p:cNvPr id="20" name="Straight Connector 19">
            <a:extLst>
              <a:ext uri="{FF2B5EF4-FFF2-40B4-BE49-F238E27FC236}">
                <a16:creationId xmlns:a16="http://schemas.microsoft.com/office/drawing/2014/main" id="{61BF7A20-7129-48F1-A892-40EE2AD68AA8}"/>
              </a:ext>
            </a:extLst>
          </p:cNvPr>
          <p:cNvCxnSpPr>
            <a:stCxn id="7" idx="3"/>
            <a:endCxn id="14" idx="2"/>
          </p:cNvCxnSpPr>
          <p:nvPr/>
        </p:nvCxnSpPr>
        <p:spPr>
          <a:xfrm flipV="1">
            <a:off x="1927448" y="3597263"/>
            <a:ext cx="1276400" cy="1845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568F04-B577-4789-B539-BEFDF4CACEDE}"/>
              </a:ext>
            </a:extLst>
          </p:cNvPr>
          <p:cNvCxnSpPr>
            <a:cxnSpLocks/>
            <a:stCxn id="7" idx="3"/>
            <a:endCxn id="15" idx="2"/>
          </p:cNvCxnSpPr>
          <p:nvPr/>
        </p:nvCxnSpPr>
        <p:spPr>
          <a:xfrm>
            <a:off x="1927448" y="3781767"/>
            <a:ext cx="1276400" cy="5836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ACBB0C-0A95-4006-BD97-CBB2F2BBC2F9}"/>
              </a:ext>
            </a:extLst>
          </p:cNvPr>
          <p:cNvCxnSpPr>
            <a:cxnSpLocks/>
            <a:stCxn id="7" idx="3"/>
            <a:endCxn id="16" idx="2"/>
          </p:cNvCxnSpPr>
          <p:nvPr/>
        </p:nvCxnSpPr>
        <p:spPr>
          <a:xfrm>
            <a:off x="1927448" y="3781767"/>
            <a:ext cx="1276400" cy="13699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4049-380F-471B-B502-B25C9EBA8818}"/>
              </a:ext>
            </a:extLst>
          </p:cNvPr>
          <p:cNvCxnSpPr>
            <a:cxnSpLocks/>
            <a:stCxn id="7" idx="3"/>
            <a:endCxn id="17" idx="2"/>
          </p:cNvCxnSpPr>
          <p:nvPr/>
        </p:nvCxnSpPr>
        <p:spPr>
          <a:xfrm>
            <a:off x="1927448" y="3781767"/>
            <a:ext cx="1276400" cy="213663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28FB78-AD02-4401-A7A3-C3579F94B725}"/>
              </a:ext>
            </a:extLst>
          </p:cNvPr>
          <p:cNvCxnSpPr>
            <a:cxnSpLocks/>
            <a:stCxn id="8" idx="3"/>
            <a:endCxn id="14" idx="2"/>
          </p:cNvCxnSpPr>
          <p:nvPr/>
        </p:nvCxnSpPr>
        <p:spPr>
          <a:xfrm flipV="1">
            <a:off x="1927448" y="3597263"/>
            <a:ext cx="1276400" cy="940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AB1543-06EC-4C97-AF18-3724C2D01D49}"/>
              </a:ext>
            </a:extLst>
          </p:cNvPr>
          <p:cNvCxnSpPr>
            <a:cxnSpLocks/>
            <a:endCxn id="15" idx="2"/>
          </p:cNvCxnSpPr>
          <p:nvPr/>
        </p:nvCxnSpPr>
        <p:spPr>
          <a:xfrm flipV="1">
            <a:off x="1927448" y="4365466"/>
            <a:ext cx="1276400" cy="17032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F4F2B0-26BE-426B-AFAB-E4EB0582FCFC}"/>
              </a:ext>
            </a:extLst>
          </p:cNvPr>
          <p:cNvCxnSpPr>
            <a:cxnSpLocks/>
            <a:stCxn id="8" idx="3"/>
            <a:endCxn id="16" idx="2"/>
          </p:cNvCxnSpPr>
          <p:nvPr/>
        </p:nvCxnSpPr>
        <p:spPr>
          <a:xfrm>
            <a:off x="1927448" y="4537851"/>
            <a:ext cx="1276400" cy="6138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0F19B91-FA94-4177-95A5-A6CFCFA7C160}"/>
              </a:ext>
            </a:extLst>
          </p:cNvPr>
          <p:cNvCxnSpPr>
            <a:cxnSpLocks/>
            <a:stCxn id="8" idx="3"/>
            <a:endCxn id="17" idx="2"/>
          </p:cNvCxnSpPr>
          <p:nvPr/>
        </p:nvCxnSpPr>
        <p:spPr>
          <a:xfrm>
            <a:off x="1927448" y="4537851"/>
            <a:ext cx="1276400" cy="138055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C87AA-28D0-4352-B5E0-2FD381A34418}"/>
              </a:ext>
            </a:extLst>
          </p:cNvPr>
          <p:cNvCxnSpPr>
            <a:cxnSpLocks/>
            <a:stCxn id="9" idx="3"/>
            <a:endCxn id="14" idx="2"/>
          </p:cNvCxnSpPr>
          <p:nvPr/>
        </p:nvCxnSpPr>
        <p:spPr>
          <a:xfrm flipV="1">
            <a:off x="1927448" y="3597263"/>
            <a:ext cx="1276400" cy="16004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230386-C4C6-4648-829D-19D2D4DD7E66}"/>
              </a:ext>
            </a:extLst>
          </p:cNvPr>
          <p:cNvCxnSpPr>
            <a:cxnSpLocks/>
            <a:stCxn id="9" idx="3"/>
            <a:endCxn id="15" idx="2"/>
          </p:cNvCxnSpPr>
          <p:nvPr/>
        </p:nvCxnSpPr>
        <p:spPr>
          <a:xfrm flipV="1">
            <a:off x="1927448" y="4365466"/>
            <a:ext cx="1276400" cy="83221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1FF535-AAE1-4A89-98DF-F5CCBA1975AE}"/>
              </a:ext>
            </a:extLst>
          </p:cNvPr>
          <p:cNvCxnSpPr>
            <a:cxnSpLocks/>
            <a:stCxn id="9" idx="3"/>
            <a:endCxn id="16" idx="2"/>
          </p:cNvCxnSpPr>
          <p:nvPr/>
        </p:nvCxnSpPr>
        <p:spPr>
          <a:xfrm flipV="1">
            <a:off x="1927448" y="5151673"/>
            <a:ext cx="1276400" cy="460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7EBD60-90BD-463A-B28A-FEA9E95B8E32}"/>
              </a:ext>
            </a:extLst>
          </p:cNvPr>
          <p:cNvCxnSpPr>
            <a:cxnSpLocks/>
            <a:stCxn id="9" idx="3"/>
            <a:endCxn id="17" idx="2"/>
          </p:cNvCxnSpPr>
          <p:nvPr/>
        </p:nvCxnSpPr>
        <p:spPr>
          <a:xfrm>
            <a:off x="1927448" y="5197680"/>
            <a:ext cx="1276400" cy="7207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7EE756C-4568-4767-A5DB-53AC6D1ABDA4}"/>
              </a:ext>
            </a:extLst>
          </p:cNvPr>
          <p:cNvSpPr/>
          <p:nvPr/>
        </p:nvSpPr>
        <p:spPr>
          <a:xfrm>
            <a:off x="2339752" y="3248131"/>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Tree>
    <p:extLst>
      <p:ext uri="{BB962C8B-B14F-4D97-AF65-F5344CB8AC3E}">
        <p14:creationId xmlns:p14="http://schemas.microsoft.com/office/powerpoint/2010/main" val="250695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418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(4)</a:t>
            </a:r>
          </a:p>
          <a:p>
            <a:pPr marL="342900" indent="-342900" algn="l">
              <a:buClr>
                <a:srgbClr val="0070C0"/>
              </a:buClr>
              <a:buSzPct val="80000"/>
              <a:buFont typeface="Wingdings" pitchFamily="2" charset="2"/>
              <a:buChar char="u"/>
            </a:pPr>
            <a:r>
              <a:rPr lang="en-US" sz="1600" b="1" dirty="0">
                <a:solidFill>
                  <a:schemeClr val="tx1"/>
                </a:solidFill>
              </a:rPr>
              <a:t>Two or more hidden layers means you have a core deep neural network.</a:t>
            </a:r>
          </a:p>
          <a:p>
            <a:pPr marL="342900" indent="-342900" algn="l">
              <a:buClr>
                <a:srgbClr val="0070C0"/>
              </a:buClr>
              <a:buSzPct val="80000"/>
              <a:buFont typeface="Wingdings" pitchFamily="2" charset="2"/>
              <a:buChar char="u"/>
            </a:pPr>
            <a:r>
              <a:rPr lang="en-US" sz="1600" b="1" dirty="0">
                <a:solidFill>
                  <a:schemeClr val="tx1"/>
                </a:solidFill>
              </a:rPr>
              <a:t>Then, once that is fully connected again all unique weights. Each of those blue lines has a unique weight associated with it.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1423392" y="3782344"/>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1423392" y="453842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1423392" y="5198257"/>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0" name="Oval 9">
            <a:extLst>
              <a:ext uri="{FF2B5EF4-FFF2-40B4-BE49-F238E27FC236}">
                <a16:creationId xmlns:a16="http://schemas.microsoft.com/office/drawing/2014/main" id="{14ABB5A2-3798-4132-BE10-FCE9B92E560C}"/>
              </a:ext>
            </a:extLst>
          </p:cNvPr>
          <p:cNvSpPr/>
          <p:nvPr/>
        </p:nvSpPr>
        <p:spPr>
          <a:xfrm>
            <a:off x="5868144" y="3934544"/>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A24505-3BBD-4026-A21E-2C0087476740}"/>
              </a:ext>
            </a:extLst>
          </p:cNvPr>
          <p:cNvSpPr/>
          <p:nvPr/>
        </p:nvSpPr>
        <p:spPr>
          <a:xfrm>
            <a:off x="5868144" y="4942471"/>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1743EB-5E8C-4030-B7F7-64AFDEC26FD8}"/>
              </a:ext>
            </a:extLst>
          </p:cNvPr>
          <p:cNvSpPr/>
          <p:nvPr/>
        </p:nvSpPr>
        <p:spPr>
          <a:xfrm>
            <a:off x="6444208" y="3838836"/>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Dog</a:t>
            </a:r>
          </a:p>
        </p:txBody>
      </p:sp>
      <p:sp>
        <p:nvSpPr>
          <p:cNvPr id="13" name="Rectangle 12">
            <a:extLst>
              <a:ext uri="{FF2B5EF4-FFF2-40B4-BE49-F238E27FC236}">
                <a16:creationId xmlns:a16="http://schemas.microsoft.com/office/drawing/2014/main" id="{52A05469-96B8-46A6-B2EE-D96F2F55BE33}"/>
              </a:ext>
            </a:extLst>
          </p:cNvPr>
          <p:cNvSpPr/>
          <p:nvPr/>
        </p:nvSpPr>
        <p:spPr>
          <a:xfrm>
            <a:off x="6444208" y="4846948"/>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a:t>
            </a:r>
          </a:p>
        </p:txBody>
      </p:sp>
      <p:sp>
        <p:nvSpPr>
          <p:cNvPr id="14" name="Oval 13">
            <a:extLst>
              <a:ext uri="{FF2B5EF4-FFF2-40B4-BE49-F238E27FC236}">
                <a16:creationId xmlns:a16="http://schemas.microsoft.com/office/drawing/2014/main" id="{A3F80DB9-BBDD-42B4-9ABE-6B8E49F4972C}"/>
              </a:ext>
            </a:extLst>
          </p:cNvPr>
          <p:cNvSpPr/>
          <p:nvPr/>
        </p:nvSpPr>
        <p:spPr>
          <a:xfrm>
            <a:off x="3131840" y="3645601"/>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0CD1C6-062A-4E82-A09E-E764BB95C70A}"/>
              </a:ext>
            </a:extLst>
          </p:cNvPr>
          <p:cNvSpPr/>
          <p:nvPr/>
        </p:nvSpPr>
        <p:spPr>
          <a:xfrm>
            <a:off x="3131840" y="4413804"/>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2A9C7-932A-42D3-A57C-3AC941A62542}"/>
              </a:ext>
            </a:extLst>
          </p:cNvPr>
          <p:cNvSpPr/>
          <p:nvPr/>
        </p:nvSpPr>
        <p:spPr>
          <a:xfrm>
            <a:off x="3131840" y="5200011"/>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532B78-8817-474F-9578-74BB7AD9C020}"/>
              </a:ext>
            </a:extLst>
          </p:cNvPr>
          <p:cNvSpPr/>
          <p:nvPr/>
        </p:nvSpPr>
        <p:spPr>
          <a:xfrm>
            <a:off x="3131840" y="5966740"/>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C47F8A-14A2-4025-8AE2-2C30C52E425D}"/>
              </a:ext>
            </a:extLst>
          </p:cNvPr>
          <p:cNvSpPr/>
          <p:nvPr/>
        </p:nvSpPr>
        <p:spPr>
          <a:xfrm>
            <a:off x="2741240" y="6309166"/>
            <a:ext cx="1549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Hidden Layer</a:t>
            </a:r>
          </a:p>
        </p:txBody>
      </p:sp>
      <p:cxnSp>
        <p:nvCxnSpPr>
          <p:cNvPr id="20" name="Straight Connector 19">
            <a:extLst>
              <a:ext uri="{FF2B5EF4-FFF2-40B4-BE49-F238E27FC236}">
                <a16:creationId xmlns:a16="http://schemas.microsoft.com/office/drawing/2014/main" id="{61BF7A20-7129-48F1-A892-40EE2AD68AA8}"/>
              </a:ext>
            </a:extLst>
          </p:cNvPr>
          <p:cNvCxnSpPr>
            <a:stCxn id="7" idx="3"/>
            <a:endCxn id="14" idx="2"/>
          </p:cNvCxnSpPr>
          <p:nvPr/>
        </p:nvCxnSpPr>
        <p:spPr>
          <a:xfrm flipV="1">
            <a:off x="1855440" y="3813864"/>
            <a:ext cx="1276400" cy="1845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568F04-B577-4789-B539-BEFDF4CACEDE}"/>
              </a:ext>
            </a:extLst>
          </p:cNvPr>
          <p:cNvCxnSpPr>
            <a:cxnSpLocks/>
            <a:stCxn id="7" idx="3"/>
            <a:endCxn id="15" idx="2"/>
          </p:cNvCxnSpPr>
          <p:nvPr/>
        </p:nvCxnSpPr>
        <p:spPr>
          <a:xfrm>
            <a:off x="1855440" y="3998368"/>
            <a:ext cx="1276400" cy="5836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ACBB0C-0A95-4006-BD97-CBB2F2BBC2F9}"/>
              </a:ext>
            </a:extLst>
          </p:cNvPr>
          <p:cNvCxnSpPr>
            <a:cxnSpLocks/>
            <a:stCxn id="7" idx="3"/>
            <a:endCxn id="16" idx="2"/>
          </p:cNvCxnSpPr>
          <p:nvPr/>
        </p:nvCxnSpPr>
        <p:spPr>
          <a:xfrm>
            <a:off x="1855440" y="3998368"/>
            <a:ext cx="1276400" cy="13699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4049-380F-471B-B502-B25C9EBA8818}"/>
              </a:ext>
            </a:extLst>
          </p:cNvPr>
          <p:cNvCxnSpPr>
            <a:cxnSpLocks/>
            <a:stCxn id="7" idx="3"/>
            <a:endCxn id="17" idx="2"/>
          </p:cNvCxnSpPr>
          <p:nvPr/>
        </p:nvCxnSpPr>
        <p:spPr>
          <a:xfrm>
            <a:off x="1855440" y="3998368"/>
            <a:ext cx="1276400" cy="213663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28FB78-AD02-4401-A7A3-C3579F94B725}"/>
              </a:ext>
            </a:extLst>
          </p:cNvPr>
          <p:cNvCxnSpPr>
            <a:cxnSpLocks/>
            <a:stCxn id="8" idx="3"/>
            <a:endCxn id="14" idx="2"/>
          </p:cNvCxnSpPr>
          <p:nvPr/>
        </p:nvCxnSpPr>
        <p:spPr>
          <a:xfrm flipV="1">
            <a:off x="1855440" y="3813864"/>
            <a:ext cx="1276400" cy="940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AB1543-06EC-4C97-AF18-3724C2D01D49}"/>
              </a:ext>
            </a:extLst>
          </p:cNvPr>
          <p:cNvCxnSpPr>
            <a:cxnSpLocks/>
            <a:endCxn id="15" idx="2"/>
          </p:cNvCxnSpPr>
          <p:nvPr/>
        </p:nvCxnSpPr>
        <p:spPr>
          <a:xfrm flipV="1">
            <a:off x="1855440" y="4582067"/>
            <a:ext cx="1276400" cy="17032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F4F2B0-26BE-426B-AFAB-E4EB0582FCFC}"/>
              </a:ext>
            </a:extLst>
          </p:cNvPr>
          <p:cNvCxnSpPr>
            <a:cxnSpLocks/>
            <a:stCxn id="8" idx="3"/>
            <a:endCxn id="16" idx="2"/>
          </p:cNvCxnSpPr>
          <p:nvPr/>
        </p:nvCxnSpPr>
        <p:spPr>
          <a:xfrm>
            <a:off x="1855440" y="4754452"/>
            <a:ext cx="1276400" cy="6138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0F19B91-FA94-4177-95A5-A6CFCFA7C160}"/>
              </a:ext>
            </a:extLst>
          </p:cNvPr>
          <p:cNvCxnSpPr>
            <a:cxnSpLocks/>
            <a:stCxn id="8" idx="3"/>
            <a:endCxn id="17" idx="2"/>
          </p:cNvCxnSpPr>
          <p:nvPr/>
        </p:nvCxnSpPr>
        <p:spPr>
          <a:xfrm>
            <a:off x="1855440" y="4754452"/>
            <a:ext cx="1276400" cy="138055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C87AA-28D0-4352-B5E0-2FD381A34418}"/>
              </a:ext>
            </a:extLst>
          </p:cNvPr>
          <p:cNvCxnSpPr>
            <a:cxnSpLocks/>
            <a:stCxn id="9" idx="3"/>
            <a:endCxn id="14" idx="2"/>
          </p:cNvCxnSpPr>
          <p:nvPr/>
        </p:nvCxnSpPr>
        <p:spPr>
          <a:xfrm flipV="1">
            <a:off x="1855440" y="3813864"/>
            <a:ext cx="1276400" cy="16004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230386-C4C6-4648-829D-19D2D4DD7E66}"/>
              </a:ext>
            </a:extLst>
          </p:cNvPr>
          <p:cNvCxnSpPr>
            <a:cxnSpLocks/>
            <a:stCxn id="9" idx="3"/>
            <a:endCxn id="15" idx="2"/>
          </p:cNvCxnSpPr>
          <p:nvPr/>
        </p:nvCxnSpPr>
        <p:spPr>
          <a:xfrm flipV="1">
            <a:off x="1855440" y="4582067"/>
            <a:ext cx="1276400" cy="83221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1FF535-AAE1-4A89-98DF-F5CCBA1975AE}"/>
              </a:ext>
            </a:extLst>
          </p:cNvPr>
          <p:cNvCxnSpPr>
            <a:cxnSpLocks/>
            <a:stCxn id="9" idx="3"/>
            <a:endCxn id="16" idx="2"/>
          </p:cNvCxnSpPr>
          <p:nvPr/>
        </p:nvCxnSpPr>
        <p:spPr>
          <a:xfrm flipV="1">
            <a:off x="1855440" y="5368274"/>
            <a:ext cx="1276400" cy="460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7EBD60-90BD-463A-B28A-FEA9E95B8E32}"/>
              </a:ext>
            </a:extLst>
          </p:cNvPr>
          <p:cNvCxnSpPr>
            <a:cxnSpLocks/>
            <a:stCxn id="9" idx="3"/>
            <a:endCxn id="17" idx="2"/>
          </p:cNvCxnSpPr>
          <p:nvPr/>
        </p:nvCxnSpPr>
        <p:spPr>
          <a:xfrm>
            <a:off x="1855440" y="5414281"/>
            <a:ext cx="1276400" cy="7207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7EE756C-4568-4767-A5DB-53AC6D1ABDA4}"/>
              </a:ext>
            </a:extLst>
          </p:cNvPr>
          <p:cNvSpPr/>
          <p:nvPr/>
        </p:nvSpPr>
        <p:spPr>
          <a:xfrm>
            <a:off x="2267744" y="3464732"/>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35" name="Oval 34">
            <a:extLst>
              <a:ext uri="{FF2B5EF4-FFF2-40B4-BE49-F238E27FC236}">
                <a16:creationId xmlns:a16="http://schemas.microsoft.com/office/drawing/2014/main" id="{2D4532B6-428D-4BA2-844F-C0A529C747E0}"/>
              </a:ext>
            </a:extLst>
          </p:cNvPr>
          <p:cNvSpPr/>
          <p:nvPr/>
        </p:nvSpPr>
        <p:spPr>
          <a:xfrm>
            <a:off x="4768280" y="3698271"/>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C3E4022-7AE1-41B3-A5D3-0A4FF10BD4E3}"/>
              </a:ext>
            </a:extLst>
          </p:cNvPr>
          <p:cNvSpPr/>
          <p:nvPr/>
        </p:nvSpPr>
        <p:spPr>
          <a:xfrm>
            <a:off x="4768280" y="4466474"/>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E64C77B-4504-4B67-80C2-F8B5C26C3DB5}"/>
              </a:ext>
            </a:extLst>
          </p:cNvPr>
          <p:cNvSpPr/>
          <p:nvPr/>
        </p:nvSpPr>
        <p:spPr>
          <a:xfrm>
            <a:off x="4768280" y="5252681"/>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59ECDB8-9493-4496-8012-0E845F02FBE3}"/>
              </a:ext>
            </a:extLst>
          </p:cNvPr>
          <p:cNvSpPr/>
          <p:nvPr/>
        </p:nvSpPr>
        <p:spPr>
          <a:xfrm>
            <a:off x="4768280" y="6019410"/>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F15368-3F18-4717-AFCD-83CE042D580B}"/>
              </a:ext>
            </a:extLst>
          </p:cNvPr>
          <p:cNvCxnSpPr>
            <a:cxnSpLocks/>
            <a:stCxn id="14" idx="6"/>
            <a:endCxn id="35" idx="2"/>
          </p:cNvCxnSpPr>
          <p:nvPr/>
        </p:nvCxnSpPr>
        <p:spPr>
          <a:xfrm>
            <a:off x="3491880" y="3813864"/>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4BE1AF-5F9F-4A92-9537-68D034FEA471}"/>
              </a:ext>
            </a:extLst>
          </p:cNvPr>
          <p:cNvCxnSpPr>
            <a:cxnSpLocks/>
            <a:stCxn id="14" idx="6"/>
            <a:endCxn id="36" idx="2"/>
          </p:cNvCxnSpPr>
          <p:nvPr/>
        </p:nvCxnSpPr>
        <p:spPr>
          <a:xfrm>
            <a:off x="3491880" y="3813864"/>
            <a:ext cx="1276400" cy="82087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6945EF-DC25-4972-AA20-31C77F01EB92}"/>
              </a:ext>
            </a:extLst>
          </p:cNvPr>
          <p:cNvCxnSpPr>
            <a:cxnSpLocks/>
            <a:stCxn id="14" idx="6"/>
            <a:endCxn id="37" idx="2"/>
          </p:cNvCxnSpPr>
          <p:nvPr/>
        </p:nvCxnSpPr>
        <p:spPr>
          <a:xfrm>
            <a:off x="3491880" y="3813864"/>
            <a:ext cx="1276400" cy="160708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E046AD5-1FB9-478B-91A8-AD0FA5F7C27F}"/>
              </a:ext>
            </a:extLst>
          </p:cNvPr>
          <p:cNvCxnSpPr>
            <a:cxnSpLocks/>
            <a:stCxn id="14" idx="6"/>
            <a:endCxn id="38" idx="2"/>
          </p:cNvCxnSpPr>
          <p:nvPr/>
        </p:nvCxnSpPr>
        <p:spPr>
          <a:xfrm>
            <a:off x="3491880" y="3813864"/>
            <a:ext cx="1276400" cy="237380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4891BE-483C-4106-9FC0-E372C27D2A7D}"/>
              </a:ext>
            </a:extLst>
          </p:cNvPr>
          <p:cNvCxnSpPr>
            <a:cxnSpLocks/>
            <a:stCxn id="15" idx="6"/>
            <a:endCxn id="35" idx="2"/>
          </p:cNvCxnSpPr>
          <p:nvPr/>
        </p:nvCxnSpPr>
        <p:spPr>
          <a:xfrm flipV="1">
            <a:off x="3491880" y="3866534"/>
            <a:ext cx="1276400" cy="71553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AE4ED2-BDEE-4D61-814D-DEBCF04D8A57}"/>
              </a:ext>
            </a:extLst>
          </p:cNvPr>
          <p:cNvCxnSpPr>
            <a:cxnSpLocks/>
            <a:stCxn id="15" idx="6"/>
            <a:endCxn id="36" idx="2"/>
          </p:cNvCxnSpPr>
          <p:nvPr/>
        </p:nvCxnSpPr>
        <p:spPr>
          <a:xfrm>
            <a:off x="3491880" y="4582067"/>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45046AB-F0BC-4654-BBD5-920CF8790D6D}"/>
              </a:ext>
            </a:extLst>
          </p:cNvPr>
          <p:cNvCxnSpPr>
            <a:cxnSpLocks/>
            <a:stCxn id="15" idx="6"/>
            <a:endCxn id="37" idx="2"/>
          </p:cNvCxnSpPr>
          <p:nvPr/>
        </p:nvCxnSpPr>
        <p:spPr>
          <a:xfrm>
            <a:off x="3491880" y="4582067"/>
            <a:ext cx="1276400" cy="8388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5AE1B3-32F5-4B55-80F4-D219F2E1BA05}"/>
              </a:ext>
            </a:extLst>
          </p:cNvPr>
          <p:cNvCxnSpPr>
            <a:cxnSpLocks/>
            <a:stCxn id="15" idx="6"/>
            <a:endCxn id="38" idx="2"/>
          </p:cNvCxnSpPr>
          <p:nvPr/>
        </p:nvCxnSpPr>
        <p:spPr>
          <a:xfrm>
            <a:off x="3491880" y="4582067"/>
            <a:ext cx="1276400" cy="16056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0D789B1-C776-4B16-94E4-424B95A3911A}"/>
              </a:ext>
            </a:extLst>
          </p:cNvPr>
          <p:cNvCxnSpPr>
            <a:cxnSpLocks/>
            <a:stCxn id="16" idx="6"/>
            <a:endCxn id="35" idx="2"/>
          </p:cNvCxnSpPr>
          <p:nvPr/>
        </p:nvCxnSpPr>
        <p:spPr>
          <a:xfrm flipV="1">
            <a:off x="3491880" y="3866534"/>
            <a:ext cx="1276400" cy="150174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83C42E-28D9-497A-9E65-5FE9A5AC1DAE}"/>
              </a:ext>
            </a:extLst>
          </p:cNvPr>
          <p:cNvCxnSpPr>
            <a:cxnSpLocks/>
            <a:stCxn id="16" idx="6"/>
            <a:endCxn id="36" idx="2"/>
          </p:cNvCxnSpPr>
          <p:nvPr/>
        </p:nvCxnSpPr>
        <p:spPr>
          <a:xfrm flipV="1">
            <a:off x="3491880" y="4634737"/>
            <a:ext cx="1276400" cy="73353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E07F5B-1FDF-47CC-BB6E-587E76167E50}"/>
              </a:ext>
            </a:extLst>
          </p:cNvPr>
          <p:cNvCxnSpPr>
            <a:cxnSpLocks/>
            <a:stCxn id="16" idx="6"/>
            <a:endCxn id="37" idx="2"/>
          </p:cNvCxnSpPr>
          <p:nvPr/>
        </p:nvCxnSpPr>
        <p:spPr>
          <a:xfrm>
            <a:off x="3491880" y="5368274"/>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F18D72C-54DC-4153-B2C9-C11ACCA5BF40}"/>
              </a:ext>
            </a:extLst>
          </p:cNvPr>
          <p:cNvCxnSpPr>
            <a:cxnSpLocks/>
            <a:stCxn id="16" idx="6"/>
            <a:endCxn id="38" idx="2"/>
          </p:cNvCxnSpPr>
          <p:nvPr/>
        </p:nvCxnSpPr>
        <p:spPr>
          <a:xfrm>
            <a:off x="3491880" y="5368274"/>
            <a:ext cx="1276400" cy="8193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E29AF3F-712C-4466-AD68-DCCC4864198D}"/>
              </a:ext>
            </a:extLst>
          </p:cNvPr>
          <p:cNvSpPr/>
          <p:nvPr/>
        </p:nvSpPr>
        <p:spPr>
          <a:xfrm>
            <a:off x="4159697" y="3252712"/>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cxnSp>
        <p:nvCxnSpPr>
          <p:cNvPr id="62" name="Straight Connector 61">
            <a:extLst>
              <a:ext uri="{FF2B5EF4-FFF2-40B4-BE49-F238E27FC236}">
                <a16:creationId xmlns:a16="http://schemas.microsoft.com/office/drawing/2014/main" id="{CB667F19-4118-481C-8E23-12D4A33CE0B4}"/>
              </a:ext>
            </a:extLst>
          </p:cNvPr>
          <p:cNvCxnSpPr>
            <a:cxnSpLocks/>
            <a:stCxn id="17" idx="6"/>
            <a:endCxn id="35" idx="2"/>
          </p:cNvCxnSpPr>
          <p:nvPr/>
        </p:nvCxnSpPr>
        <p:spPr>
          <a:xfrm flipV="1">
            <a:off x="3491880" y="3866534"/>
            <a:ext cx="1276400" cy="226846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CCBD5A-54C9-4B2B-8549-E1817D912AB9}"/>
              </a:ext>
            </a:extLst>
          </p:cNvPr>
          <p:cNvCxnSpPr>
            <a:cxnSpLocks/>
            <a:stCxn id="17" idx="6"/>
            <a:endCxn id="36" idx="2"/>
          </p:cNvCxnSpPr>
          <p:nvPr/>
        </p:nvCxnSpPr>
        <p:spPr>
          <a:xfrm flipV="1">
            <a:off x="3491880" y="4634737"/>
            <a:ext cx="1276400" cy="150026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165D07-8049-419C-B48E-5114FAC6619E}"/>
              </a:ext>
            </a:extLst>
          </p:cNvPr>
          <p:cNvCxnSpPr>
            <a:cxnSpLocks/>
            <a:stCxn id="17" idx="6"/>
            <a:endCxn id="37" idx="2"/>
          </p:cNvCxnSpPr>
          <p:nvPr/>
        </p:nvCxnSpPr>
        <p:spPr>
          <a:xfrm flipV="1">
            <a:off x="3491880" y="5420944"/>
            <a:ext cx="1276400" cy="7140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0990E00-9E75-4425-8397-31B6ACA419EC}"/>
              </a:ext>
            </a:extLst>
          </p:cNvPr>
          <p:cNvCxnSpPr>
            <a:cxnSpLocks/>
            <a:stCxn id="17" idx="6"/>
            <a:endCxn id="38" idx="2"/>
          </p:cNvCxnSpPr>
          <p:nvPr/>
        </p:nvCxnSpPr>
        <p:spPr>
          <a:xfrm>
            <a:off x="3491880" y="6135003"/>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51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279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(5)</a:t>
            </a:r>
          </a:p>
          <a:p>
            <a:pPr marL="342900" indent="-342900" algn="l">
              <a:buClr>
                <a:srgbClr val="0070C0"/>
              </a:buClr>
              <a:buSzPct val="80000"/>
              <a:buFont typeface="Wingdings" pitchFamily="2" charset="2"/>
              <a:buChar char="u"/>
            </a:pPr>
            <a:r>
              <a:rPr lang="en-US" sz="1600" b="1" dirty="0">
                <a:solidFill>
                  <a:schemeClr val="tx1"/>
                </a:solidFill>
              </a:rPr>
              <a:t>And then the second hidden layer gets mapped the output.</a:t>
            </a:r>
          </a:p>
          <a:p>
            <a:pPr marL="342900" indent="-342900" algn="l">
              <a:buClr>
                <a:srgbClr val="0070C0"/>
              </a:buClr>
              <a:buSzPct val="80000"/>
              <a:buFont typeface="Wingdings" pitchFamily="2" charset="2"/>
              <a:buChar char="u"/>
            </a:pPr>
            <a:r>
              <a:rPr lang="en-US" sz="1600" b="1" dirty="0">
                <a:solidFill>
                  <a:schemeClr val="tx1"/>
                </a:solidFill>
              </a:rPr>
              <a:t>The output again each blue line has a unique weight associated with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1587152" y="3369902"/>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1587152" y="4125986"/>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1587152" y="4785815"/>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0" name="Oval 9">
            <a:extLst>
              <a:ext uri="{FF2B5EF4-FFF2-40B4-BE49-F238E27FC236}">
                <a16:creationId xmlns:a16="http://schemas.microsoft.com/office/drawing/2014/main" id="{14ABB5A2-3798-4132-BE10-FCE9B92E560C}"/>
              </a:ext>
            </a:extLst>
          </p:cNvPr>
          <p:cNvSpPr/>
          <p:nvPr/>
        </p:nvSpPr>
        <p:spPr>
          <a:xfrm>
            <a:off x="6180566" y="4075682"/>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A24505-3BBD-4026-A21E-2C0087476740}"/>
              </a:ext>
            </a:extLst>
          </p:cNvPr>
          <p:cNvSpPr/>
          <p:nvPr/>
        </p:nvSpPr>
        <p:spPr>
          <a:xfrm>
            <a:off x="6180566" y="5083609"/>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1743EB-5E8C-4030-B7F7-64AFDEC26FD8}"/>
              </a:ext>
            </a:extLst>
          </p:cNvPr>
          <p:cNvSpPr/>
          <p:nvPr/>
        </p:nvSpPr>
        <p:spPr>
          <a:xfrm>
            <a:off x="6756630" y="3979974"/>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Dog</a:t>
            </a:r>
          </a:p>
        </p:txBody>
      </p:sp>
      <p:sp>
        <p:nvSpPr>
          <p:cNvPr id="13" name="Rectangle 12">
            <a:extLst>
              <a:ext uri="{FF2B5EF4-FFF2-40B4-BE49-F238E27FC236}">
                <a16:creationId xmlns:a16="http://schemas.microsoft.com/office/drawing/2014/main" id="{52A05469-96B8-46A6-B2EE-D96F2F55BE33}"/>
              </a:ext>
            </a:extLst>
          </p:cNvPr>
          <p:cNvSpPr/>
          <p:nvPr/>
        </p:nvSpPr>
        <p:spPr>
          <a:xfrm>
            <a:off x="6756630" y="4988086"/>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a:t>
            </a:r>
          </a:p>
        </p:txBody>
      </p:sp>
      <p:sp>
        <p:nvSpPr>
          <p:cNvPr id="14" name="Oval 13">
            <a:extLst>
              <a:ext uri="{FF2B5EF4-FFF2-40B4-BE49-F238E27FC236}">
                <a16:creationId xmlns:a16="http://schemas.microsoft.com/office/drawing/2014/main" id="{A3F80DB9-BBDD-42B4-9ABE-6B8E49F4972C}"/>
              </a:ext>
            </a:extLst>
          </p:cNvPr>
          <p:cNvSpPr/>
          <p:nvPr/>
        </p:nvSpPr>
        <p:spPr>
          <a:xfrm>
            <a:off x="3295600" y="323315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0CD1C6-062A-4E82-A09E-E764BB95C70A}"/>
              </a:ext>
            </a:extLst>
          </p:cNvPr>
          <p:cNvSpPr/>
          <p:nvPr/>
        </p:nvSpPr>
        <p:spPr>
          <a:xfrm>
            <a:off x="3295600" y="4001362"/>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2A9C7-932A-42D3-A57C-3AC941A62542}"/>
              </a:ext>
            </a:extLst>
          </p:cNvPr>
          <p:cNvSpPr/>
          <p:nvPr/>
        </p:nvSpPr>
        <p:spPr>
          <a:xfrm>
            <a:off x="3295600" y="478756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532B78-8817-474F-9578-74BB7AD9C020}"/>
              </a:ext>
            </a:extLst>
          </p:cNvPr>
          <p:cNvSpPr/>
          <p:nvPr/>
        </p:nvSpPr>
        <p:spPr>
          <a:xfrm>
            <a:off x="3295600" y="5554298"/>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C47F8A-14A2-4025-8AE2-2C30C52E425D}"/>
              </a:ext>
            </a:extLst>
          </p:cNvPr>
          <p:cNvSpPr/>
          <p:nvPr/>
        </p:nvSpPr>
        <p:spPr>
          <a:xfrm>
            <a:off x="2905000" y="5896724"/>
            <a:ext cx="1549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Hidden Layer</a:t>
            </a:r>
          </a:p>
        </p:txBody>
      </p:sp>
      <p:cxnSp>
        <p:nvCxnSpPr>
          <p:cNvPr id="20" name="Straight Connector 19">
            <a:extLst>
              <a:ext uri="{FF2B5EF4-FFF2-40B4-BE49-F238E27FC236}">
                <a16:creationId xmlns:a16="http://schemas.microsoft.com/office/drawing/2014/main" id="{61BF7A20-7129-48F1-A892-40EE2AD68AA8}"/>
              </a:ext>
            </a:extLst>
          </p:cNvPr>
          <p:cNvCxnSpPr>
            <a:stCxn id="7" idx="3"/>
            <a:endCxn id="14" idx="2"/>
          </p:cNvCxnSpPr>
          <p:nvPr/>
        </p:nvCxnSpPr>
        <p:spPr>
          <a:xfrm flipV="1">
            <a:off x="2019200" y="3401422"/>
            <a:ext cx="1276400" cy="1845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568F04-B577-4789-B539-BEFDF4CACEDE}"/>
              </a:ext>
            </a:extLst>
          </p:cNvPr>
          <p:cNvCxnSpPr>
            <a:cxnSpLocks/>
            <a:stCxn id="7" idx="3"/>
            <a:endCxn id="15" idx="2"/>
          </p:cNvCxnSpPr>
          <p:nvPr/>
        </p:nvCxnSpPr>
        <p:spPr>
          <a:xfrm>
            <a:off x="2019200" y="3585926"/>
            <a:ext cx="1276400" cy="5836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ACBB0C-0A95-4006-BD97-CBB2F2BBC2F9}"/>
              </a:ext>
            </a:extLst>
          </p:cNvPr>
          <p:cNvCxnSpPr>
            <a:cxnSpLocks/>
            <a:stCxn id="7" idx="3"/>
            <a:endCxn id="16" idx="2"/>
          </p:cNvCxnSpPr>
          <p:nvPr/>
        </p:nvCxnSpPr>
        <p:spPr>
          <a:xfrm>
            <a:off x="2019200" y="3585926"/>
            <a:ext cx="1276400" cy="13699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4049-380F-471B-B502-B25C9EBA8818}"/>
              </a:ext>
            </a:extLst>
          </p:cNvPr>
          <p:cNvCxnSpPr>
            <a:cxnSpLocks/>
            <a:stCxn id="7" idx="3"/>
            <a:endCxn id="17" idx="2"/>
          </p:cNvCxnSpPr>
          <p:nvPr/>
        </p:nvCxnSpPr>
        <p:spPr>
          <a:xfrm>
            <a:off x="2019200" y="3585926"/>
            <a:ext cx="1276400" cy="213663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28FB78-AD02-4401-A7A3-C3579F94B725}"/>
              </a:ext>
            </a:extLst>
          </p:cNvPr>
          <p:cNvCxnSpPr>
            <a:cxnSpLocks/>
            <a:stCxn id="8" idx="3"/>
            <a:endCxn id="14" idx="2"/>
          </p:cNvCxnSpPr>
          <p:nvPr/>
        </p:nvCxnSpPr>
        <p:spPr>
          <a:xfrm flipV="1">
            <a:off x="2019200" y="3401422"/>
            <a:ext cx="1276400" cy="940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AB1543-06EC-4C97-AF18-3724C2D01D49}"/>
              </a:ext>
            </a:extLst>
          </p:cNvPr>
          <p:cNvCxnSpPr>
            <a:cxnSpLocks/>
            <a:endCxn id="15" idx="2"/>
          </p:cNvCxnSpPr>
          <p:nvPr/>
        </p:nvCxnSpPr>
        <p:spPr>
          <a:xfrm flipV="1">
            <a:off x="2019200" y="4169625"/>
            <a:ext cx="1276400" cy="17032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F4F2B0-26BE-426B-AFAB-E4EB0582FCFC}"/>
              </a:ext>
            </a:extLst>
          </p:cNvPr>
          <p:cNvCxnSpPr>
            <a:cxnSpLocks/>
            <a:stCxn id="8" idx="3"/>
            <a:endCxn id="16" idx="2"/>
          </p:cNvCxnSpPr>
          <p:nvPr/>
        </p:nvCxnSpPr>
        <p:spPr>
          <a:xfrm>
            <a:off x="2019200" y="4342010"/>
            <a:ext cx="1276400" cy="6138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0F19B91-FA94-4177-95A5-A6CFCFA7C160}"/>
              </a:ext>
            </a:extLst>
          </p:cNvPr>
          <p:cNvCxnSpPr>
            <a:cxnSpLocks/>
            <a:stCxn id="8" idx="3"/>
            <a:endCxn id="17" idx="2"/>
          </p:cNvCxnSpPr>
          <p:nvPr/>
        </p:nvCxnSpPr>
        <p:spPr>
          <a:xfrm>
            <a:off x="2019200" y="4342010"/>
            <a:ext cx="1276400" cy="138055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C87AA-28D0-4352-B5E0-2FD381A34418}"/>
              </a:ext>
            </a:extLst>
          </p:cNvPr>
          <p:cNvCxnSpPr>
            <a:cxnSpLocks/>
            <a:stCxn id="9" idx="3"/>
            <a:endCxn id="14" idx="2"/>
          </p:cNvCxnSpPr>
          <p:nvPr/>
        </p:nvCxnSpPr>
        <p:spPr>
          <a:xfrm flipV="1">
            <a:off x="2019200" y="3401422"/>
            <a:ext cx="1276400" cy="16004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230386-C4C6-4648-829D-19D2D4DD7E66}"/>
              </a:ext>
            </a:extLst>
          </p:cNvPr>
          <p:cNvCxnSpPr>
            <a:cxnSpLocks/>
            <a:stCxn id="9" idx="3"/>
            <a:endCxn id="15" idx="2"/>
          </p:cNvCxnSpPr>
          <p:nvPr/>
        </p:nvCxnSpPr>
        <p:spPr>
          <a:xfrm flipV="1">
            <a:off x="2019200" y="4169625"/>
            <a:ext cx="1276400" cy="83221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1FF535-AAE1-4A89-98DF-F5CCBA1975AE}"/>
              </a:ext>
            </a:extLst>
          </p:cNvPr>
          <p:cNvCxnSpPr>
            <a:cxnSpLocks/>
            <a:stCxn id="9" idx="3"/>
            <a:endCxn id="16" idx="2"/>
          </p:cNvCxnSpPr>
          <p:nvPr/>
        </p:nvCxnSpPr>
        <p:spPr>
          <a:xfrm flipV="1">
            <a:off x="2019200" y="4955832"/>
            <a:ext cx="1276400" cy="460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7EBD60-90BD-463A-B28A-FEA9E95B8E32}"/>
              </a:ext>
            </a:extLst>
          </p:cNvPr>
          <p:cNvCxnSpPr>
            <a:cxnSpLocks/>
            <a:stCxn id="9" idx="3"/>
            <a:endCxn id="17" idx="2"/>
          </p:cNvCxnSpPr>
          <p:nvPr/>
        </p:nvCxnSpPr>
        <p:spPr>
          <a:xfrm>
            <a:off x="2019200" y="5001839"/>
            <a:ext cx="1276400" cy="7207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7EE756C-4568-4767-A5DB-53AC6D1ABDA4}"/>
              </a:ext>
            </a:extLst>
          </p:cNvPr>
          <p:cNvSpPr/>
          <p:nvPr/>
        </p:nvSpPr>
        <p:spPr>
          <a:xfrm>
            <a:off x="2431504" y="3052290"/>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35" name="Oval 34">
            <a:extLst>
              <a:ext uri="{FF2B5EF4-FFF2-40B4-BE49-F238E27FC236}">
                <a16:creationId xmlns:a16="http://schemas.microsoft.com/office/drawing/2014/main" id="{2D4532B6-428D-4BA2-844F-C0A529C747E0}"/>
              </a:ext>
            </a:extLst>
          </p:cNvPr>
          <p:cNvSpPr/>
          <p:nvPr/>
        </p:nvSpPr>
        <p:spPr>
          <a:xfrm>
            <a:off x="4932040" y="328582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C3E4022-7AE1-41B3-A5D3-0A4FF10BD4E3}"/>
              </a:ext>
            </a:extLst>
          </p:cNvPr>
          <p:cNvSpPr/>
          <p:nvPr/>
        </p:nvSpPr>
        <p:spPr>
          <a:xfrm>
            <a:off x="4932040" y="4054032"/>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E64C77B-4504-4B67-80C2-F8B5C26C3DB5}"/>
              </a:ext>
            </a:extLst>
          </p:cNvPr>
          <p:cNvSpPr/>
          <p:nvPr/>
        </p:nvSpPr>
        <p:spPr>
          <a:xfrm>
            <a:off x="4932040" y="484023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59ECDB8-9493-4496-8012-0E845F02FBE3}"/>
              </a:ext>
            </a:extLst>
          </p:cNvPr>
          <p:cNvSpPr/>
          <p:nvPr/>
        </p:nvSpPr>
        <p:spPr>
          <a:xfrm>
            <a:off x="4932040" y="5606968"/>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F15368-3F18-4717-AFCD-83CE042D580B}"/>
              </a:ext>
            </a:extLst>
          </p:cNvPr>
          <p:cNvCxnSpPr>
            <a:cxnSpLocks/>
            <a:stCxn id="14" idx="6"/>
            <a:endCxn id="35" idx="2"/>
          </p:cNvCxnSpPr>
          <p:nvPr/>
        </p:nvCxnSpPr>
        <p:spPr>
          <a:xfrm>
            <a:off x="3655640" y="3401422"/>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4BE1AF-5F9F-4A92-9537-68D034FEA471}"/>
              </a:ext>
            </a:extLst>
          </p:cNvPr>
          <p:cNvCxnSpPr>
            <a:cxnSpLocks/>
            <a:stCxn id="14" idx="6"/>
            <a:endCxn id="36" idx="2"/>
          </p:cNvCxnSpPr>
          <p:nvPr/>
        </p:nvCxnSpPr>
        <p:spPr>
          <a:xfrm>
            <a:off x="3655640" y="3401422"/>
            <a:ext cx="1276400" cy="82087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6945EF-DC25-4972-AA20-31C77F01EB92}"/>
              </a:ext>
            </a:extLst>
          </p:cNvPr>
          <p:cNvCxnSpPr>
            <a:cxnSpLocks/>
            <a:stCxn id="14" idx="6"/>
            <a:endCxn id="37" idx="2"/>
          </p:cNvCxnSpPr>
          <p:nvPr/>
        </p:nvCxnSpPr>
        <p:spPr>
          <a:xfrm>
            <a:off x="3655640" y="3401422"/>
            <a:ext cx="1276400" cy="160708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E046AD5-1FB9-478B-91A8-AD0FA5F7C27F}"/>
              </a:ext>
            </a:extLst>
          </p:cNvPr>
          <p:cNvCxnSpPr>
            <a:cxnSpLocks/>
            <a:stCxn id="14" idx="6"/>
            <a:endCxn id="38" idx="2"/>
          </p:cNvCxnSpPr>
          <p:nvPr/>
        </p:nvCxnSpPr>
        <p:spPr>
          <a:xfrm>
            <a:off x="3655640" y="3401422"/>
            <a:ext cx="1276400" cy="237380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4891BE-483C-4106-9FC0-E372C27D2A7D}"/>
              </a:ext>
            </a:extLst>
          </p:cNvPr>
          <p:cNvCxnSpPr>
            <a:cxnSpLocks/>
            <a:stCxn id="15" idx="6"/>
            <a:endCxn id="35" idx="2"/>
          </p:cNvCxnSpPr>
          <p:nvPr/>
        </p:nvCxnSpPr>
        <p:spPr>
          <a:xfrm flipV="1">
            <a:off x="3655640" y="3454092"/>
            <a:ext cx="1276400" cy="71553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AE4ED2-BDEE-4D61-814D-DEBCF04D8A57}"/>
              </a:ext>
            </a:extLst>
          </p:cNvPr>
          <p:cNvCxnSpPr>
            <a:cxnSpLocks/>
            <a:stCxn id="15" idx="6"/>
            <a:endCxn id="36" idx="2"/>
          </p:cNvCxnSpPr>
          <p:nvPr/>
        </p:nvCxnSpPr>
        <p:spPr>
          <a:xfrm>
            <a:off x="3655640" y="4169625"/>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45046AB-F0BC-4654-BBD5-920CF8790D6D}"/>
              </a:ext>
            </a:extLst>
          </p:cNvPr>
          <p:cNvCxnSpPr>
            <a:cxnSpLocks/>
            <a:stCxn id="15" idx="6"/>
            <a:endCxn id="37" idx="2"/>
          </p:cNvCxnSpPr>
          <p:nvPr/>
        </p:nvCxnSpPr>
        <p:spPr>
          <a:xfrm>
            <a:off x="3655640" y="4169625"/>
            <a:ext cx="1276400" cy="8388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5AE1B3-32F5-4B55-80F4-D219F2E1BA05}"/>
              </a:ext>
            </a:extLst>
          </p:cNvPr>
          <p:cNvCxnSpPr>
            <a:cxnSpLocks/>
            <a:stCxn id="15" idx="6"/>
            <a:endCxn id="38" idx="2"/>
          </p:cNvCxnSpPr>
          <p:nvPr/>
        </p:nvCxnSpPr>
        <p:spPr>
          <a:xfrm>
            <a:off x="3655640" y="4169625"/>
            <a:ext cx="1276400" cy="16056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0D789B1-C776-4B16-94E4-424B95A3911A}"/>
              </a:ext>
            </a:extLst>
          </p:cNvPr>
          <p:cNvCxnSpPr>
            <a:cxnSpLocks/>
            <a:stCxn id="16" idx="6"/>
            <a:endCxn id="35" idx="2"/>
          </p:cNvCxnSpPr>
          <p:nvPr/>
        </p:nvCxnSpPr>
        <p:spPr>
          <a:xfrm flipV="1">
            <a:off x="3655640" y="3454092"/>
            <a:ext cx="1276400" cy="150174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83C42E-28D9-497A-9E65-5FE9A5AC1DAE}"/>
              </a:ext>
            </a:extLst>
          </p:cNvPr>
          <p:cNvCxnSpPr>
            <a:cxnSpLocks/>
            <a:stCxn id="16" idx="6"/>
            <a:endCxn id="36" idx="2"/>
          </p:cNvCxnSpPr>
          <p:nvPr/>
        </p:nvCxnSpPr>
        <p:spPr>
          <a:xfrm flipV="1">
            <a:off x="3655640" y="4222295"/>
            <a:ext cx="1276400" cy="73353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E07F5B-1FDF-47CC-BB6E-587E76167E50}"/>
              </a:ext>
            </a:extLst>
          </p:cNvPr>
          <p:cNvCxnSpPr>
            <a:cxnSpLocks/>
            <a:stCxn id="16" idx="6"/>
            <a:endCxn id="37" idx="2"/>
          </p:cNvCxnSpPr>
          <p:nvPr/>
        </p:nvCxnSpPr>
        <p:spPr>
          <a:xfrm>
            <a:off x="3655640" y="4955832"/>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F18D72C-54DC-4153-B2C9-C11ACCA5BF40}"/>
              </a:ext>
            </a:extLst>
          </p:cNvPr>
          <p:cNvCxnSpPr>
            <a:cxnSpLocks/>
            <a:stCxn id="16" idx="6"/>
            <a:endCxn id="38" idx="2"/>
          </p:cNvCxnSpPr>
          <p:nvPr/>
        </p:nvCxnSpPr>
        <p:spPr>
          <a:xfrm>
            <a:off x="3655640" y="4955832"/>
            <a:ext cx="1276400" cy="8193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E29AF3F-712C-4466-AD68-DCCC4864198D}"/>
              </a:ext>
            </a:extLst>
          </p:cNvPr>
          <p:cNvSpPr/>
          <p:nvPr/>
        </p:nvSpPr>
        <p:spPr>
          <a:xfrm>
            <a:off x="4042084" y="296129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cxnSp>
        <p:nvCxnSpPr>
          <p:cNvPr id="62" name="Straight Connector 61">
            <a:extLst>
              <a:ext uri="{FF2B5EF4-FFF2-40B4-BE49-F238E27FC236}">
                <a16:creationId xmlns:a16="http://schemas.microsoft.com/office/drawing/2014/main" id="{CB667F19-4118-481C-8E23-12D4A33CE0B4}"/>
              </a:ext>
            </a:extLst>
          </p:cNvPr>
          <p:cNvCxnSpPr>
            <a:cxnSpLocks/>
            <a:stCxn id="17" idx="6"/>
            <a:endCxn id="35" idx="2"/>
          </p:cNvCxnSpPr>
          <p:nvPr/>
        </p:nvCxnSpPr>
        <p:spPr>
          <a:xfrm flipV="1">
            <a:off x="3655640" y="3454092"/>
            <a:ext cx="1276400" cy="226846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CCBD5A-54C9-4B2B-8549-E1817D912AB9}"/>
              </a:ext>
            </a:extLst>
          </p:cNvPr>
          <p:cNvCxnSpPr>
            <a:cxnSpLocks/>
            <a:stCxn id="17" idx="6"/>
            <a:endCxn id="36" idx="2"/>
          </p:cNvCxnSpPr>
          <p:nvPr/>
        </p:nvCxnSpPr>
        <p:spPr>
          <a:xfrm flipV="1">
            <a:off x="3655640" y="4222295"/>
            <a:ext cx="1276400" cy="150026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165D07-8049-419C-B48E-5114FAC6619E}"/>
              </a:ext>
            </a:extLst>
          </p:cNvPr>
          <p:cNvCxnSpPr>
            <a:cxnSpLocks/>
            <a:stCxn id="17" idx="6"/>
            <a:endCxn id="37" idx="2"/>
          </p:cNvCxnSpPr>
          <p:nvPr/>
        </p:nvCxnSpPr>
        <p:spPr>
          <a:xfrm flipV="1">
            <a:off x="3655640" y="5008502"/>
            <a:ext cx="1276400" cy="7140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0990E00-9E75-4425-8397-31B6ACA419EC}"/>
              </a:ext>
            </a:extLst>
          </p:cNvPr>
          <p:cNvCxnSpPr>
            <a:cxnSpLocks/>
            <a:stCxn id="17" idx="6"/>
            <a:endCxn id="38" idx="2"/>
          </p:cNvCxnSpPr>
          <p:nvPr/>
        </p:nvCxnSpPr>
        <p:spPr>
          <a:xfrm>
            <a:off x="3655640" y="5722561"/>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8EF3640-048C-4885-A76B-A08F7FFEC822}"/>
              </a:ext>
            </a:extLst>
          </p:cNvPr>
          <p:cNvCxnSpPr>
            <a:cxnSpLocks/>
            <a:stCxn id="35" idx="6"/>
            <a:endCxn id="10" idx="2"/>
          </p:cNvCxnSpPr>
          <p:nvPr/>
        </p:nvCxnSpPr>
        <p:spPr>
          <a:xfrm>
            <a:off x="5292080" y="3454092"/>
            <a:ext cx="888486" cy="78985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8ABCC8-E1A6-4D5A-95A3-F48D4E04C4A3}"/>
              </a:ext>
            </a:extLst>
          </p:cNvPr>
          <p:cNvCxnSpPr>
            <a:cxnSpLocks/>
            <a:stCxn id="36" idx="6"/>
            <a:endCxn id="10" idx="2"/>
          </p:cNvCxnSpPr>
          <p:nvPr/>
        </p:nvCxnSpPr>
        <p:spPr>
          <a:xfrm>
            <a:off x="5292080" y="4222295"/>
            <a:ext cx="888486" cy="2165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3A58B76-69EA-4C60-BA07-24CFA73883F6}"/>
              </a:ext>
            </a:extLst>
          </p:cNvPr>
          <p:cNvCxnSpPr>
            <a:cxnSpLocks/>
            <a:stCxn id="37" idx="6"/>
            <a:endCxn id="10" idx="2"/>
          </p:cNvCxnSpPr>
          <p:nvPr/>
        </p:nvCxnSpPr>
        <p:spPr>
          <a:xfrm flipV="1">
            <a:off x="5292080" y="4243945"/>
            <a:ext cx="888486" cy="76455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957DB6-6BE4-49A2-AAA9-0D7AB23A9C62}"/>
              </a:ext>
            </a:extLst>
          </p:cNvPr>
          <p:cNvCxnSpPr>
            <a:cxnSpLocks/>
            <a:stCxn id="38" idx="6"/>
            <a:endCxn id="10" idx="2"/>
          </p:cNvCxnSpPr>
          <p:nvPr/>
        </p:nvCxnSpPr>
        <p:spPr>
          <a:xfrm flipV="1">
            <a:off x="5292080" y="4243945"/>
            <a:ext cx="888486" cy="153128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DA3D42B-87D9-48B6-92FC-332DFB6D6A95}"/>
              </a:ext>
            </a:extLst>
          </p:cNvPr>
          <p:cNvCxnSpPr>
            <a:cxnSpLocks/>
            <a:stCxn id="35" idx="6"/>
            <a:endCxn id="11" idx="2"/>
          </p:cNvCxnSpPr>
          <p:nvPr/>
        </p:nvCxnSpPr>
        <p:spPr>
          <a:xfrm>
            <a:off x="5292080" y="3454092"/>
            <a:ext cx="888486" cy="179778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87262F8-2D66-4AD2-A091-2153E58E1067}"/>
              </a:ext>
            </a:extLst>
          </p:cNvPr>
          <p:cNvCxnSpPr>
            <a:cxnSpLocks/>
            <a:stCxn id="36" idx="6"/>
            <a:endCxn id="11" idx="2"/>
          </p:cNvCxnSpPr>
          <p:nvPr/>
        </p:nvCxnSpPr>
        <p:spPr>
          <a:xfrm>
            <a:off x="5292080" y="4222295"/>
            <a:ext cx="888486" cy="10295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4865C34-C6E1-4B63-AEC9-5A43B47B9E60}"/>
              </a:ext>
            </a:extLst>
          </p:cNvPr>
          <p:cNvCxnSpPr>
            <a:cxnSpLocks/>
            <a:stCxn id="37" idx="6"/>
            <a:endCxn id="11" idx="2"/>
          </p:cNvCxnSpPr>
          <p:nvPr/>
        </p:nvCxnSpPr>
        <p:spPr>
          <a:xfrm>
            <a:off x="5292080" y="5008502"/>
            <a:ext cx="888486" cy="2433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46509D2-E66D-4E6A-8DC4-CC4E2F72422E}"/>
              </a:ext>
            </a:extLst>
          </p:cNvPr>
          <p:cNvCxnSpPr>
            <a:cxnSpLocks/>
            <a:stCxn id="38" idx="6"/>
            <a:endCxn id="11" idx="2"/>
          </p:cNvCxnSpPr>
          <p:nvPr/>
        </p:nvCxnSpPr>
        <p:spPr>
          <a:xfrm flipV="1">
            <a:off x="5292080" y="5251872"/>
            <a:ext cx="888486" cy="5233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253D59D-7F9B-4767-9D3E-D011C8568FB1}"/>
              </a:ext>
            </a:extLst>
          </p:cNvPr>
          <p:cNvSpPr/>
          <p:nvPr/>
        </p:nvSpPr>
        <p:spPr>
          <a:xfrm>
            <a:off x="5656085" y="348433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Tree>
    <p:extLst>
      <p:ext uri="{BB962C8B-B14F-4D97-AF65-F5344CB8AC3E}">
        <p14:creationId xmlns:p14="http://schemas.microsoft.com/office/powerpoint/2010/main" val="293211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Machine Learning Concept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3306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Machine Learning (6)</a:t>
            </a:r>
          </a:p>
          <a:p>
            <a:pPr marL="342900" indent="-342900" algn="l">
              <a:buClr>
                <a:srgbClr val="0070C0"/>
              </a:buClr>
              <a:buSzPct val="80000"/>
              <a:buFont typeface="Wingdings" pitchFamily="2" charset="2"/>
              <a:buChar char="u"/>
            </a:pPr>
            <a:r>
              <a:rPr lang="en-US" sz="1600" b="1" dirty="0">
                <a:solidFill>
                  <a:schemeClr val="tx1"/>
                </a:solidFill>
              </a:rPr>
              <a:t>Now, what we are going to do is to talk what is going on an individual neuron level.</a:t>
            </a:r>
          </a:p>
          <a:p>
            <a:pPr marL="342900" indent="-342900" algn="l">
              <a:buClr>
                <a:srgbClr val="0070C0"/>
              </a:buClr>
              <a:buSzPct val="80000"/>
              <a:buFont typeface="Wingdings" pitchFamily="2" charset="2"/>
              <a:buChar char="u"/>
            </a:pPr>
            <a:r>
              <a:rPr lang="en-US" sz="1600" b="1" dirty="0">
                <a:solidFill>
                  <a:schemeClr val="tx1"/>
                </a:solidFill>
              </a:rPr>
              <a:t>So again, that neuron has certain  inputs coming to it.</a:t>
            </a:r>
          </a:p>
          <a:p>
            <a:pPr marL="342900" indent="-342900" algn="l">
              <a:buClr>
                <a:srgbClr val="0070C0"/>
              </a:buClr>
              <a:buSzPct val="80000"/>
              <a:buFont typeface="Wingdings" pitchFamily="2" charset="2"/>
              <a:buChar char="u"/>
            </a:pPr>
            <a:r>
              <a:rPr lang="en-US" sz="1600" b="1" dirty="0">
                <a:solidFill>
                  <a:schemeClr val="tx1"/>
                </a:solidFill>
              </a:rPr>
              <a:t>It might be the input layer X values or it could be the inputs coming out of other neurons.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altLang="zh-TW" sz="1600" dirty="0">
                <a:latin typeface="+mj-lt"/>
                <a:ea typeface="+mj-ea"/>
                <a:cs typeface="+mj-cs"/>
              </a:rPr>
              <a:t>https://www.youtube.com/watch?v=wQ8BIBpya2k&amp;t=158s&amp;index=2&amp;list=PLQVvvaa0QuDfhTox0AjmQ6tvTgMBZBEXN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7" name="Rectangle 6">
            <a:extLst>
              <a:ext uri="{FF2B5EF4-FFF2-40B4-BE49-F238E27FC236}">
                <a16:creationId xmlns:a16="http://schemas.microsoft.com/office/drawing/2014/main" id="{1DB6D6C5-D4B1-4544-A63E-E0330E79338C}"/>
              </a:ext>
            </a:extLst>
          </p:cNvPr>
          <p:cNvSpPr/>
          <p:nvPr/>
        </p:nvSpPr>
        <p:spPr>
          <a:xfrm>
            <a:off x="1587152" y="3369902"/>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8" name="Rectangle 7">
            <a:extLst>
              <a:ext uri="{FF2B5EF4-FFF2-40B4-BE49-F238E27FC236}">
                <a16:creationId xmlns:a16="http://schemas.microsoft.com/office/drawing/2014/main" id="{597271EE-11AE-4E90-A3C0-FE68B250FB9C}"/>
              </a:ext>
            </a:extLst>
          </p:cNvPr>
          <p:cNvSpPr/>
          <p:nvPr/>
        </p:nvSpPr>
        <p:spPr>
          <a:xfrm>
            <a:off x="1587152" y="4125986"/>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9" name="Rectangle 8">
            <a:extLst>
              <a:ext uri="{FF2B5EF4-FFF2-40B4-BE49-F238E27FC236}">
                <a16:creationId xmlns:a16="http://schemas.microsoft.com/office/drawing/2014/main" id="{A371180B-50B7-482D-8881-9A5540CE26C7}"/>
              </a:ext>
            </a:extLst>
          </p:cNvPr>
          <p:cNvSpPr/>
          <p:nvPr/>
        </p:nvSpPr>
        <p:spPr>
          <a:xfrm>
            <a:off x="1587152" y="4785815"/>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0" name="Oval 9">
            <a:extLst>
              <a:ext uri="{FF2B5EF4-FFF2-40B4-BE49-F238E27FC236}">
                <a16:creationId xmlns:a16="http://schemas.microsoft.com/office/drawing/2014/main" id="{14ABB5A2-3798-4132-BE10-FCE9B92E560C}"/>
              </a:ext>
            </a:extLst>
          </p:cNvPr>
          <p:cNvSpPr/>
          <p:nvPr/>
        </p:nvSpPr>
        <p:spPr>
          <a:xfrm>
            <a:off x="6180566" y="4075682"/>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A24505-3BBD-4026-A21E-2C0087476740}"/>
              </a:ext>
            </a:extLst>
          </p:cNvPr>
          <p:cNvSpPr/>
          <p:nvPr/>
        </p:nvSpPr>
        <p:spPr>
          <a:xfrm>
            <a:off x="6180566" y="5083609"/>
            <a:ext cx="360040" cy="336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1743EB-5E8C-4030-B7F7-64AFDEC26FD8}"/>
              </a:ext>
            </a:extLst>
          </p:cNvPr>
          <p:cNvSpPr/>
          <p:nvPr/>
        </p:nvSpPr>
        <p:spPr>
          <a:xfrm>
            <a:off x="6756630" y="3979974"/>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Dog</a:t>
            </a:r>
          </a:p>
        </p:txBody>
      </p:sp>
      <p:sp>
        <p:nvSpPr>
          <p:cNvPr id="13" name="Rectangle 12">
            <a:extLst>
              <a:ext uri="{FF2B5EF4-FFF2-40B4-BE49-F238E27FC236}">
                <a16:creationId xmlns:a16="http://schemas.microsoft.com/office/drawing/2014/main" id="{52A05469-96B8-46A6-B2EE-D96F2F55BE33}"/>
              </a:ext>
            </a:extLst>
          </p:cNvPr>
          <p:cNvSpPr/>
          <p:nvPr/>
        </p:nvSpPr>
        <p:spPr>
          <a:xfrm>
            <a:off x="6756630" y="4988086"/>
            <a:ext cx="757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a:t>
            </a:r>
          </a:p>
        </p:txBody>
      </p:sp>
      <p:sp>
        <p:nvSpPr>
          <p:cNvPr id="14" name="Oval 13">
            <a:extLst>
              <a:ext uri="{FF2B5EF4-FFF2-40B4-BE49-F238E27FC236}">
                <a16:creationId xmlns:a16="http://schemas.microsoft.com/office/drawing/2014/main" id="{A3F80DB9-BBDD-42B4-9ABE-6B8E49F4972C}"/>
              </a:ext>
            </a:extLst>
          </p:cNvPr>
          <p:cNvSpPr/>
          <p:nvPr/>
        </p:nvSpPr>
        <p:spPr>
          <a:xfrm>
            <a:off x="3295600" y="323315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0CD1C6-062A-4E82-A09E-E764BB95C70A}"/>
              </a:ext>
            </a:extLst>
          </p:cNvPr>
          <p:cNvSpPr/>
          <p:nvPr/>
        </p:nvSpPr>
        <p:spPr>
          <a:xfrm>
            <a:off x="3295600" y="4001362"/>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2A9C7-932A-42D3-A57C-3AC941A62542}"/>
              </a:ext>
            </a:extLst>
          </p:cNvPr>
          <p:cNvSpPr/>
          <p:nvPr/>
        </p:nvSpPr>
        <p:spPr>
          <a:xfrm>
            <a:off x="3295600" y="478756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532B78-8817-474F-9578-74BB7AD9C020}"/>
              </a:ext>
            </a:extLst>
          </p:cNvPr>
          <p:cNvSpPr/>
          <p:nvPr/>
        </p:nvSpPr>
        <p:spPr>
          <a:xfrm>
            <a:off x="3295600" y="5554298"/>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C47F8A-14A2-4025-8AE2-2C30C52E425D}"/>
              </a:ext>
            </a:extLst>
          </p:cNvPr>
          <p:cNvSpPr/>
          <p:nvPr/>
        </p:nvSpPr>
        <p:spPr>
          <a:xfrm>
            <a:off x="2905000" y="5896724"/>
            <a:ext cx="1549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Hidden Layer</a:t>
            </a:r>
          </a:p>
        </p:txBody>
      </p:sp>
      <p:cxnSp>
        <p:nvCxnSpPr>
          <p:cNvPr id="20" name="Straight Connector 19">
            <a:extLst>
              <a:ext uri="{FF2B5EF4-FFF2-40B4-BE49-F238E27FC236}">
                <a16:creationId xmlns:a16="http://schemas.microsoft.com/office/drawing/2014/main" id="{61BF7A20-7129-48F1-A892-40EE2AD68AA8}"/>
              </a:ext>
            </a:extLst>
          </p:cNvPr>
          <p:cNvCxnSpPr>
            <a:stCxn id="7" idx="3"/>
            <a:endCxn id="14" idx="2"/>
          </p:cNvCxnSpPr>
          <p:nvPr/>
        </p:nvCxnSpPr>
        <p:spPr>
          <a:xfrm flipV="1">
            <a:off x="2019200" y="3401422"/>
            <a:ext cx="1276400" cy="1845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568F04-B577-4789-B539-BEFDF4CACEDE}"/>
              </a:ext>
            </a:extLst>
          </p:cNvPr>
          <p:cNvCxnSpPr>
            <a:cxnSpLocks/>
            <a:stCxn id="7" idx="3"/>
            <a:endCxn id="15" idx="2"/>
          </p:cNvCxnSpPr>
          <p:nvPr/>
        </p:nvCxnSpPr>
        <p:spPr>
          <a:xfrm>
            <a:off x="2019200" y="3585926"/>
            <a:ext cx="1276400" cy="5836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ACBB0C-0A95-4006-BD97-CBB2F2BBC2F9}"/>
              </a:ext>
            </a:extLst>
          </p:cNvPr>
          <p:cNvCxnSpPr>
            <a:cxnSpLocks/>
            <a:stCxn id="7" idx="3"/>
            <a:endCxn id="16" idx="2"/>
          </p:cNvCxnSpPr>
          <p:nvPr/>
        </p:nvCxnSpPr>
        <p:spPr>
          <a:xfrm>
            <a:off x="2019200" y="3585926"/>
            <a:ext cx="1276400" cy="13699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4049-380F-471B-B502-B25C9EBA8818}"/>
              </a:ext>
            </a:extLst>
          </p:cNvPr>
          <p:cNvCxnSpPr>
            <a:cxnSpLocks/>
            <a:stCxn id="7" idx="3"/>
            <a:endCxn id="17" idx="2"/>
          </p:cNvCxnSpPr>
          <p:nvPr/>
        </p:nvCxnSpPr>
        <p:spPr>
          <a:xfrm>
            <a:off x="2019200" y="3585926"/>
            <a:ext cx="1276400" cy="213663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28FB78-AD02-4401-A7A3-C3579F94B725}"/>
              </a:ext>
            </a:extLst>
          </p:cNvPr>
          <p:cNvCxnSpPr>
            <a:cxnSpLocks/>
            <a:stCxn id="8" idx="3"/>
            <a:endCxn id="14" idx="2"/>
          </p:cNvCxnSpPr>
          <p:nvPr/>
        </p:nvCxnSpPr>
        <p:spPr>
          <a:xfrm flipV="1">
            <a:off x="2019200" y="3401422"/>
            <a:ext cx="1276400" cy="940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AB1543-06EC-4C97-AF18-3724C2D01D49}"/>
              </a:ext>
            </a:extLst>
          </p:cNvPr>
          <p:cNvCxnSpPr>
            <a:cxnSpLocks/>
            <a:endCxn id="15" idx="2"/>
          </p:cNvCxnSpPr>
          <p:nvPr/>
        </p:nvCxnSpPr>
        <p:spPr>
          <a:xfrm flipV="1">
            <a:off x="2019200" y="4169625"/>
            <a:ext cx="1276400" cy="17032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F4F2B0-26BE-426B-AFAB-E4EB0582FCFC}"/>
              </a:ext>
            </a:extLst>
          </p:cNvPr>
          <p:cNvCxnSpPr>
            <a:cxnSpLocks/>
            <a:stCxn id="8" idx="3"/>
            <a:endCxn id="16" idx="2"/>
          </p:cNvCxnSpPr>
          <p:nvPr/>
        </p:nvCxnSpPr>
        <p:spPr>
          <a:xfrm>
            <a:off x="2019200" y="4342010"/>
            <a:ext cx="1276400" cy="6138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0F19B91-FA94-4177-95A5-A6CFCFA7C160}"/>
              </a:ext>
            </a:extLst>
          </p:cNvPr>
          <p:cNvCxnSpPr>
            <a:cxnSpLocks/>
            <a:stCxn id="8" idx="3"/>
            <a:endCxn id="17" idx="2"/>
          </p:cNvCxnSpPr>
          <p:nvPr/>
        </p:nvCxnSpPr>
        <p:spPr>
          <a:xfrm>
            <a:off x="2019200" y="4342010"/>
            <a:ext cx="1276400" cy="138055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C87AA-28D0-4352-B5E0-2FD381A34418}"/>
              </a:ext>
            </a:extLst>
          </p:cNvPr>
          <p:cNvCxnSpPr>
            <a:cxnSpLocks/>
            <a:stCxn id="9" idx="3"/>
            <a:endCxn id="14" idx="2"/>
          </p:cNvCxnSpPr>
          <p:nvPr/>
        </p:nvCxnSpPr>
        <p:spPr>
          <a:xfrm flipV="1">
            <a:off x="2019200" y="3401422"/>
            <a:ext cx="1276400" cy="16004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230386-C4C6-4648-829D-19D2D4DD7E66}"/>
              </a:ext>
            </a:extLst>
          </p:cNvPr>
          <p:cNvCxnSpPr>
            <a:cxnSpLocks/>
            <a:stCxn id="9" idx="3"/>
            <a:endCxn id="15" idx="2"/>
          </p:cNvCxnSpPr>
          <p:nvPr/>
        </p:nvCxnSpPr>
        <p:spPr>
          <a:xfrm flipV="1">
            <a:off x="2019200" y="4169625"/>
            <a:ext cx="1276400" cy="83221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1FF535-AAE1-4A89-98DF-F5CCBA1975AE}"/>
              </a:ext>
            </a:extLst>
          </p:cNvPr>
          <p:cNvCxnSpPr>
            <a:cxnSpLocks/>
            <a:stCxn id="9" idx="3"/>
            <a:endCxn id="16" idx="2"/>
          </p:cNvCxnSpPr>
          <p:nvPr/>
        </p:nvCxnSpPr>
        <p:spPr>
          <a:xfrm flipV="1">
            <a:off x="2019200" y="4955832"/>
            <a:ext cx="1276400" cy="460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7EBD60-90BD-463A-B28A-FEA9E95B8E32}"/>
              </a:ext>
            </a:extLst>
          </p:cNvPr>
          <p:cNvCxnSpPr>
            <a:cxnSpLocks/>
            <a:stCxn id="9" idx="3"/>
            <a:endCxn id="17" idx="2"/>
          </p:cNvCxnSpPr>
          <p:nvPr/>
        </p:nvCxnSpPr>
        <p:spPr>
          <a:xfrm>
            <a:off x="2019200" y="5001839"/>
            <a:ext cx="1276400" cy="7207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7EE756C-4568-4767-A5DB-53AC6D1ABDA4}"/>
              </a:ext>
            </a:extLst>
          </p:cNvPr>
          <p:cNvSpPr/>
          <p:nvPr/>
        </p:nvSpPr>
        <p:spPr>
          <a:xfrm>
            <a:off x="2431504" y="3052290"/>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35" name="Oval 34">
            <a:extLst>
              <a:ext uri="{FF2B5EF4-FFF2-40B4-BE49-F238E27FC236}">
                <a16:creationId xmlns:a16="http://schemas.microsoft.com/office/drawing/2014/main" id="{2D4532B6-428D-4BA2-844F-C0A529C747E0}"/>
              </a:ext>
            </a:extLst>
          </p:cNvPr>
          <p:cNvSpPr/>
          <p:nvPr/>
        </p:nvSpPr>
        <p:spPr>
          <a:xfrm>
            <a:off x="4932040" y="328582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C3E4022-7AE1-41B3-A5D3-0A4FF10BD4E3}"/>
              </a:ext>
            </a:extLst>
          </p:cNvPr>
          <p:cNvSpPr/>
          <p:nvPr/>
        </p:nvSpPr>
        <p:spPr>
          <a:xfrm>
            <a:off x="4932040" y="4054032"/>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E64C77B-4504-4B67-80C2-F8B5C26C3DB5}"/>
              </a:ext>
            </a:extLst>
          </p:cNvPr>
          <p:cNvSpPr/>
          <p:nvPr/>
        </p:nvSpPr>
        <p:spPr>
          <a:xfrm>
            <a:off x="4932040" y="4840239"/>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59ECDB8-9493-4496-8012-0E845F02FBE3}"/>
              </a:ext>
            </a:extLst>
          </p:cNvPr>
          <p:cNvSpPr/>
          <p:nvPr/>
        </p:nvSpPr>
        <p:spPr>
          <a:xfrm>
            <a:off x="4932040" y="5606968"/>
            <a:ext cx="360040" cy="3365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F15368-3F18-4717-AFCD-83CE042D580B}"/>
              </a:ext>
            </a:extLst>
          </p:cNvPr>
          <p:cNvCxnSpPr>
            <a:cxnSpLocks/>
            <a:stCxn id="14" idx="6"/>
            <a:endCxn id="35" idx="2"/>
          </p:cNvCxnSpPr>
          <p:nvPr/>
        </p:nvCxnSpPr>
        <p:spPr>
          <a:xfrm>
            <a:off x="3655640" y="3401422"/>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4BE1AF-5F9F-4A92-9537-68D034FEA471}"/>
              </a:ext>
            </a:extLst>
          </p:cNvPr>
          <p:cNvCxnSpPr>
            <a:cxnSpLocks/>
            <a:stCxn id="14" idx="6"/>
            <a:endCxn id="36" idx="2"/>
          </p:cNvCxnSpPr>
          <p:nvPr/>
        </p:nvCxnSpPr>
        <p:spPr>
          <a:xfrm>
            <a:off x="3655640" y="3401422"/>
            <a:ext cx="1276400" cy="82087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6945EF-DC25-4972-AA20-31C77F01EB92}"/>
              </a:ext>
            </a:extLst>
          </p:cNvPr>
          <p:cNvCxnSpPr>
            <a:cxnSpLocks/>
            <a:stCxn id="14" idx="6"/>
            <a:endCxn id="37" idx="2"/>
          </p:cNvCxnSpPr>
          <p:nvPr/>
        </p:nvCxnSpPr>
        <p:spPr>
          <a:xfrm>
            <a:off x="3655640" y="3401422"/>
            <a:ext cx="1276400" cy="160708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E046AD5-1FB9-478B-91A8-AD0FA5F7C27F}"/>
              </a:ext>
            </a:extLst>
          </p:cNvPr>
          <p:cNvCxnSpPr>
            <a:cxnSpLocks/>
            <a:stCxn id="14" idx="6"/>
            <a:endCxn id="38" idx="2"/>
          </p:cNvCxnSpPr>
          <p:nvPr/>
        </p:nvCxnSpPr>
        <p:spPr>
          <a:xfrm>
            <a:off x="3655640" y="3401422"/>
            <a:ext cx="1276400" cy="237380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4891BE-483C-4106-9FC0-E372C27D2A7D}"/>
              </a:ext>
            </a:extLst>
          </p:cNvPr>
          <p:cNvCxnSpPr>
            <a:cxnSpLocks/>
            <a:stCxn id="15" idx="6"/>
            <a:endCxn id="35" idx="2"/>
          </p:cNvCxnSpPr>
          <p:nvPr/>
        </p:nvCxnSpPr>
        <p:spPr>
          <a:xfrm flipV="1">
            <a:off x="3655640" y="3454092"/>
            <a:ext cx="1276400" cy="71553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AE4ED2-BDEE-4D61-814D-DEBCF04D8A57}"/>
              </a:ext>
            </a:extLst>
          </p:cNvPr>
          <p:cNvCxnSpPr>
            <a:cxnSpLocks/>
            <a:stCxn id="15" idx="6"/>
            <a:endCxn id="36" idx="2"/>
          </p:cNvCxnSpPr>
          <p:nvPr/>
        </p:nvCxnSpPr>
        <p:spPr>
          <a:xfrm>
            <a:off x="3655640" y="4169625"/>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45046AB-F0BC-4654-BBD5-920CF8790D6D}"/>
              </a:ext>
            </a:extLst>
          </p:cNvPr>
          <p:cNvCxnSpPr>
            <a:cxnSpLocks/>
            <a:stCxn id="15" idx="6"/>
            <a:endCxn id="37" idx="2"/>
          </p:cNvCxnSpPr>
          <p:nvPr/>
        </p:nvCxnSpPr>
        <p:spPr>
          <a:xfrm>
            <a:off x="3655640" y="4169625"/>
            <a:ext cx="1276400" cy="8388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5AE1B3-32F5-4B55-80F4-D219F2E1BA05}"/>
              </a:ext>
            </a:extLst>
          </p:cNvPr>
          <p:cNvCxnSpPr>
            <a:cxnSpLocks/>
            <a:stCxn id="15" idx="6"/>
            <a:endCxn id="38" idx="2"/>
          </p:cNvCxnSpPr>
          <p:nvPr/>
        </p:nvCxnSpPr>
        <p:spPr>
          <a:xfrm>
            <a:off x="3655640" y="4169625"/>
            <a:ext cx="1276400" cy="16056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0D789B1-C776-4B16-94E4-424B95A3911A}"/>
              </a:ext>
            </a:extLst>
          </p:cNvPr>
          <p:cNvCxnSpPr>
            <a:cxnSpLocks/>
            <a:stCxn id="16" idx="6"/>
            <a:endCxn id="35" idx="2"/>
          </p:cNvCxnSpPr>
          <p:nvPr/>
        </p:nvCxnSpPr>
        <p:spPr>
          <a:xfrm flipV="1">
            <a:off x="3655640" y="3454092"/>
            <a:ext cx="1276400" cy="150174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83C42E-28D9-497A-9E65-5FE9A5AC1DAE}"/>
              </a:ext>
            </a:extLst>
          </p:cNvPr>
          <p:cNvCxnSpPr>
            <a:cxnSpLocks/>
            <a:stCxn id="16" idx="6"/>
            <a:endCxn id="36" idx="2"/>
          </p:cNvCxnSpPr>
          <p:nvPr/>
        </p:nvCxnSpPr>
        <p:spPr>
          <a:xfrm flipV="1">
            <a:off x="3655640" y="4222295"/>
            <a:ext cx="1276400" cy="73353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E07F5B-1FDF-47CC-BB6E-587E76167E50}"/>
              </a:ext>
            </a:extLst>
          </p:cNvPr>
          <p:cNvCxnSpPr>
            <a:cxnSpLocks/>
            <a:stCxn id="16" idx="6"/>
            <a:endCxn id="37" idx="2"/>
          </p:cNvCxnSpPr>
          <p:nvPr/>
        </p:nvCxnSpPr>
        <p:spPr>
          <a:xfrm>
            <a:off x="3655640" y="4955832"/>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F18D72C-54DC-4153-B2C9-C11ACCA5BF40}"/>
              </a:ext>
            </a:extLst>
          </p:cNvPr>
          <p:cNvCxnSpPr>
            <a:cxnSpLocks/>
            <a:stCxn id="16" idx="6"/>
            <a:endCxn id="38" idx="2"/>
          </p:cNvCxnSpPr>
          <p:nvPr/>
        </p:nvCxnSpPr>
        <p:spPr>
          <a:xfrm>
            <a:off x="3655640" y="4955832"/>
            <a:ext cx="1276400" cy="8193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E29AF3F-712C-4466-AD68-DCCC4864198D}"/>
              </a:ext>
            </a:extLst>
          </p:cNvPr>
          <p:cNvSpPr/>
          <p:nvPr/>
        </p:nvSpPr>
        <p:spPr>
          <a:xfrm>
            <a:off x="4042084" y="296129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cxnSp>
        <p:nvCxnSpPr>
          <p:cNvPr id="62" name="Straight Connector 61">
            <a:extLst>
              <a:ext uri="{FF2B5EF4-FFF2-40B4-BE49-F238E27FC236}">
                <a16:creationId xmlns:a16="http://schemas.microsoft.com/office/drawing/2014/main" id="{CB667F19-4118-481C-8E23-12D4A33CE0B4}"/>
              </a:ext>
            </a:extLst>
          </p:cNvPr>
          <p:cNvCxnSpPr>
            <a:cxnSpLocks/>
            <a:stCxn id="17" idx="6"/>
            <a:endCxn id="35" idx="2"/>
          </p:cNvCxnSpPr>
          <p:nvPr/>
        </p:nvCxnSpPr>
        <p:spPr>
          <a:xfrm flipV="1">
            <a:off x="3655640" y="3454092"/>
            <a:ext cx="1276400" cy="226846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CCBD5A-54C9-4B2B-8549-E1817D912AB9}"/>
              </a:ext>
            </a:extLst>
          </p:cNvPr>
          <p:cNvCxnSpPr>
            <a:cxnSpLocks/>
            <a:stCxn id="17" idx="6"/>
            <a:endCxn id="36" idx="2"/>
          </p:cNvCxnSpPr>
          <p:nvPr/>
        </p:nvCxnSpPr>
        <p:spPr>
          <a:xfrm flipV="1">
            <a:off x="3655640" y="4222295"/>
            <a:ext cx="1276400" cy="150026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165D07-8049-419C-B48E-5114FAC6619E}"/>
              </a:ext>
            </a:extLst>
          </p:cNvPr>
          <p:cNvCxnSpPr>
            <a:cxnSpLocks/>
            <a:stCxn id="17" idx="6"/>
            <a:endCxn id="37" idx="2"/>
          </p:cNvCxnSpPr>
          <p:nvPr/>
        </p:nvCxnSpPr>
        <p:spPr>
          <a:xfrm flipV="1">
            <a:off x="3655640" y="5008502"/>
            <a:ext cx="1276400" cy="7140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0990E00-9E75-4425-8397-31B6ACA419EC}"/>
              </a:ext>
            </a:extLst>
          </p:cNvPr>
          <p:cNvCxnSpPr>
            <a:cxnSpLocks/>
            <a:stCxn id="17" idx="6"/>
            <a:endCxn id="38" idx="2"/>
          </p:cNvCxnSpPr>
          <p:nvPr/>
        </p:nvCxnSpPr>
        <p:spPr>
          <a:xfrm>
            <a:off x="3655640" y="5722561"/>
            <a:ext cx="1276400" cy="526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8EF3640-048C-4885-A76B-A08F7FFEC822}"/>
              </a:ext>
            </a:extLst>
          </p:cNvPr>
          <p:cNvCxnSpPr>
            <a:cxnSpLocks/>
            <a:stCxn id="35" idx="6"/>
            <a:endCxn id="10" idx="2"/>
          </p:cNvCxnSpPr>
          <p:nvPr/>
        </p:nvCxnSpPr>
        <p:spPr>
          <a:xfrm>
            <a:off x="5292080" y="3454092"/>
            <a:ext cx="888486" cy="78985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8ABCC8-E1A6-4D5A-95A3-F48D4E04C4A3}"/>
              </a:ext>
            </a:extLst>
          </p:cNvPr>
          <p:cNvCxnSpPr>
            <a:cxnSpLocks/>
            <a:stCxn id="36" idx="6"/>
            <a:endCxn id="10" idx="2"/>
          </p:cNvCxnSpPr>
          <p:nvPr/>
        </p:nvCxnSpPr>
        <p:spPr>
          <a:xfrm>
            <a:off x="5292080" y="4222295"/>
            <a:ext cx="888486" cy="2165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3A58B76-69EA-4C60-BA07-24CFA73883F6}"/>
              </a:ext>
            </a:extLst>
          </p:cNvPr>
          <p:cNvCxnSpPr>
            <a:cxnSpLocks/>
            <a:stCxn id="37" idx="6"/>
            <a:endCxn id="10" idx="2"/>
          </p:cNvCxnSpPr>
          <p:nvPr/>
        </p:nvCxnSpPr>
        <p:spPr>
          <a:xfrm flipV="1">
            <a:off x="5292080" y="4243945"/>
            <a:ext cx="888486" cy="76455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957DB6-6BE4-49A2-AAA9-0D7AB23A9C62}"/>
              </a:ext>
            </a:extLst>
          </p:cNvPr>
          <p:cNvCxnSpPr>
            <a:cxnSpLocks/>
            <a:stCxn id="38" idx="6"/>
            <a:endCxn id="10" idx="2"/>
          </p:cNvCxnSpPr>
          <p:nvPr/>
        </p:nvCxnSpPr>
        <p:spPr>
          <a:xfrm flipV="1">
            <a:off x="5292080" y="4243945"/>
            <a:ext cx="888486" cy="153128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DA3D42B-87D9-48B6-92FC-332DFB6D6A95}"/>
              </a:ext>
            </a:extLst>
          </p:cNvPr>
          <p:cNvCxnSpPr>
            <a:cxnSpLocks/>
            <a:stCxn id="35" idx="6"/>
            <a:endCxn id="11" idx="2"/>
          </p:cNvCxnSpPr>
          <p:nvPr/>
        </p:nvCxnSpPr>
        <p:spPr>
          <a:xfrm>
            <a:off x="5292080" y="3454092"/>
            <a:ext cx="888486" cy="179778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87262F8-2D66-4AD2-A091-2153E58E1067}"/>
              </a:ext>
            </a:extLst>
          </p:cNvPr>
          <p:cNvCxnSpPr>
            <a:cxnSpLocks/>
            <a:stCxn id="36" idx="6"/>
            <a:endCxn id="11" idx="2"/>
          </p:cNvCxnSpPr>
          <p:nvPr/>
        </p:nvCxnSpPr>
        <p:spPr>
          <a:xfrm>
            <a:off x="5292080" y="4222295"/>
            <a:ext cx="888486" cy="10295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4865C34-C6E1-4B63-AEC9-5A43B47B9E60}"/>
              </a:ext>
            </a:extLst>
          </p:cNvPr>
          <p:cNvCxnSpPr>
            <a:cxnSpLocks/>
            <a:stCxn id="37" idx="6"/>
            <a:endCxn id="11" idx="2"/>
          </p:cNvCxnSpPr>
          <p:nvPr/>
        </p:nvCxnSpPr>
        <p:spPr>
          <a:xfrm>
            <a:off x="5292080" y="5008502"/>
            <a:ext cx="888486" cy="2433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46509D2-E66D-4E6A-8DC4-CC4E2F72422E}"/>
              </a:ext>
            </a:extLst>
          </p:cNvPr>
          <p:cNvCxnSpPr>
            <a:cxnSpLocks/>
            <a:stCxn id="38" idx="6"/>
            <a:endCxn id="11" idx="2"/>
          </p:cNvCxnSpPr>
          <p:nvPr/>
        </p:nvCxnSpPr>
        <p:spPr>
          <a:xfrm flipV="1">
            <a:off x="5292080" y="5251872"/>
            <a:ext cx="888486" cy="5233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253D59D-7F9B-4767-9D3E-D011C8568FB1}"/>
              </a:ext>
            </a:extLst>
          </p:cNvPr>
          <p:cNvSpPr/>
          <p:nvPr/>
        </p:nvSpPr>
        <p:spPr>
          <a:xfrm>
            <a:off x="5656085" y="3484338"/>
            <a:ext cx="43204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a:t>
            </a:r>
          </a:p>
        </p:txBody>
      </p:sp>
      <p:sp>
        <p:nvSpPr>
          <p:cNvPr id="81" name="Oval 80">
            <a:extLst>
              <a:ext uri="{FF2B5EF4-FFF2-40B4-BE49-F238E27FC236}">
                <a16:creationId xmlns:a16="http://schemas.microsoft.com/office/drawing/2014/main" id="{56EA79D2-AD67-488B-AC0D-BD1A7B966615}"/>
              </a:ext>
            </a:extLst>
          </p:cNvPr>
          <p:cNvSpPr/>
          <p:nvPr/>
        </p:nvSpPr>
        <p:spPr>
          <a:xfrm>
            <a:off x="2987824" y="2987460"/>
            <a:ext cx="961827" cy="89164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6C1DE469-9AA6-4163-AC87-5BBDAAB761C5}"/>
              </a:ext>
            </a:extLst>
          </p:cNvPr>
          <p:cNvCxnSpPr>
            <a:cxnSpLocks/>
            <a:stCxn id="3" idx="2"/>
            <a:endCxn id="81" idx="0"/>
          </p:cNvCxnSpPr>
          <p:nvPr/>
        </p:nvCxnSpPr>
        <p:spPr>
          <a:xfrm flipH="1">
            <a:off x="3468738" y="2599370"/>
            <a:ext cx="1175270" cy="3880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14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1286</TotalTime>
  <Words>1820</Words>
  <Application>Microsoft Office PowerPoint</Application>
  <PresentationFormat>On-screen Show (4:3)</PresentationFormat>
  <Paragraphs>268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佈景主題</vt:lpstr>
      <vt:lpstr>1 Introduction</vt:lpstr>
      <vt:lpstr>1 Introduction</vt:lpstr>
      <vt:lpstr>1.1 Machine Learning Concept</vt:lpstr>
      <vt:lpstr>1.1 Machine Learning Concept</vt:lpstr>
      <vt:lpstr>1.1 Machine Learning Concept</vt:lpstr>
      <vt:lpstr>1.1 Machine Learning Concept</vt:lpstr>
      <vt:lpstr>1.1 Machine Learning Concept</vt:lpstr>
      <vt:lpstr>1.1 Machine Learning Concept</vt:lpstr>
      <vt:lpstr>1.1 Machine Learning Concept</vt:lpstr>
      <vt:lpstr>1.1 Machine Learning Concept</vt:lpstr>
      <vt:lpstr>1.1 Machine Learning Concept</vt:lpstr>
      <vt:lpstr>1.1 Machine Learning Concept</vt:lpstr>
      <vt:lpstr>1.1 Machine Learning Concept</vt:lpstr>
      <vt:lpstr>1.2 Tensorflow Version</vt:lpstr>
      <vt:lpstr>1.2 Tensorflow Version</vt:lpstr>
      <vt:lpstr>1.2 Tensorflow Version</vt:lpstr>
      <vt:lpstr>1.3 Display Image</vt:lpstr>
      <vt:lpstr>1.3 Display Image</vt:lpstr>
      <vt:lpstr>1.3 Display Image</vt:lpstr>
      <vt:lpstr>1.3 Tensorflow Version</vt:lpstr>
      <vt:lpstr>1.4 Setup Model</vt:lpstr>
      <vt:lpstr>1.4 Setup Model</vt:lpstr>
      <vt:lpstr>1.5 Compile Optimizer</vt:lpstr>
      <vt:lpstr>1.5 Compile Optimizer</vt:lpstr>
      <vt:lpstr>1.6 Train Model</vt:lpstr>
      <vt:lpstr>1.6 Train Model</vt:lpstr>
      <vt:lpstr>1.7 Save/Read Model Data</vt:lpstr>
      <vt:lpstr>1.7 Save/Read Model Data</vt:lpstr>
      <vt:lpstr>1.8 Test Model</vt:lpstr>
      <vt:lpstr>1.8 Test Model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602</cp:revision>
  <dcterms:created xsi:type="dcterms:W3CDTF">2018-09-28T16:40:41Z</dcterms:created>
  <dcterms:modified xsi:type="dcterms:W3CDTF">2019-03-21T06:53:49Z</dcterms:modified>
</cp:coreProperties>
</file>