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60" r:id="rId4"/>
    <p:sldId id="261" r:id="rId5"/>
    <p:sldId id="262" r:id="rId6"/>
    <p:sldId id="264" r:id="rId7"/>
    <p:sldId id="265" r:id="rId8"/>
    <p:sldId id="266" r:id="rId9"/>
    <p:sldId id="263" r:id="rId10"/>
    <p:sldId id="268" r:id="rId11"/>
    <p:sldId id="269" r:id="rId12"/>
    <p:sldId id="267" r:id="rId13"/>
    <p:sldId id="270" r:id="rId14"/>
    <p:sldId id="271" r:id="rId15"/>
    <p:sldId id="272" r:id="rId16"/>
    <p:sldId id="273" r:id="rId17"/>
    <p:sldId id="274" r:id="rId18"/>
    <p:sldId id="275" r:id="rId19"/>
    <p:sldId id="277" r:id="rId20"/>
    <p:sldId id="276" r:id="rId21"/>
    <p:sldId id="259" r:id="rId2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90" d="100"/>
          <a:sy n="90" d="100"/>
        </p:scale>
        <p:origin x="55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u4kr7EFxAKk&amp;list=PLsyeobzWxl7poL9JTVyndKe62ieoN-MZ3&amp;index=82"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u4kr7EFxAKk&amp;list=PLsyeobzWxl7poL9JTVyndKe62ieoN-MZ3&amp;index=82"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u4kr7EFxAKk&amp;list=PLsyeobzWxl7poL9JTVyndKe62ieoN-MZ3&amp;index=82"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u4kr7EFxAKk&amp;list=PLsyeobzWxl7poL9JTVyndKe62ieoN-MZ3&amp;index=82" TargetMode="Externa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u4kr7EFxAKk&amp;list=PLsyeobzWxl7poL9JTVyndKe62ieoN-MZ3&amp;index=82" TargetMode="Externa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youtube.com/watch?v=u4kr7EFxAKk&amp;list=PLsyeobzWxl7poL9JTVyndKe62ieoN-MZ3&amp;index=82" TargetMode="Externa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youtube.com/watch?v=u4kr7EFxAKk&amp;list=PLsyeobzWxl7poL9JTVyndKe62ieoN-MZ3&amp;index=82"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u4kr7EFxAKk&amp;list=PLsyeobzWxl7poL9JTVyndKe62ieoN-MZ3&amp;index=82" TargetMode="External"/><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u4kr7EFxAKk&amp;list=PLsyeobzWxl7poL9JTVyndKe62ieoN-MZ3&amp;index=82"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youtube.com/watch?v=u4kr7EFxAKk&amp;list=PLsyeobzWxl7poL9JTVyndKe62ieoN-MZ3&amp;index=82" TargetMode="Externa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u4kr7EFxAKk&amp;list=PLsyeobzWxl7poL9JTVyndKe62ieoN-MZ3&amp;index=82"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u4kr7EFxAKk&amp;list=PLsyeobzWxl7poL9JTVyndKe62ieoN-MZ3&amp;index=82"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u4kr7EFxAKk&amp;list=PLsyeobzWxl7poL9JTVyndKe62ieoN-MZ3&amp;index=82"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u4kr7EFxAKk&amp;list=PLsyeobzWxl7poL9JTVyndKe62ieoN-MZ3&amp;index=82"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u4kr7EFxAKk&amp;list=PLsyeobzWxl7poL9JTVyndKe62ieoN-MZ3&amp;index=82"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u4kr7EFxAKk&amp;list=PLsyeobzWxl7poL9JTVyndKe62ieoN-MZ3&amp;index=82"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a:solidFill>
                  <a:srgbClr val="FFFF00"/>
                </a:solidFill>
              </a:rPr>
              <a:t>82 </a:t>
            </a:r>
            <a:r>
              <a:rPr lang="en-US" altLang="zh-TW" sz="4800" b="1" dirty="0">
                <a:solidFill>
                  <a:srgbClr val="FFFF00"/>
                </a:solidFill>
              </a:rPr>
              <a:t>Socket</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82.1 Socket Example 1</a:t>
            </a:r>
            <a:endParaRPr lang="zh-TW" altLang="en-US" b="1" dirty="0">
              <a:solidFill>
                <a:srgbClr val="FFFF00"/>
              </a:solidFill>
            </a:endParaRPr>
          </a:p>
        </p:txBody>
      </p:sp>
      <p:sp>
        <p:nvSpPr>
          <p:cNvPr id="3" name="副標題 2"/>
          <p:cNvSpPr>
            <a:spLocks noGrp="1"/>
          </p:cNvSpPr>
          <p:nvPr>
            <p:ph type="subTitle" idx="1"/>
          </p:nvPr>
        </p:nvSpPr>
        <p:spPr>
          <a:xfrm>
            <a:off x="467544" y="1268757"/>
            <a:ext cx="8219256" cy="108012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Socket Server:</a:t>
            </a:r>
          </a:p>
          <a:p>
            <a:pPr marL="342900" indent="-342900" algn="l">
              <a:buClr>
                <a:srgbClr val="0070C0"/>
              </a:buClr>
              <a:buSzPct val="80000"/>
              <a:buFont typeface="Wingdings" pitchFamily="2" charset="2"/>
              <a:buChar char="u"/>
            </a:pPr>
            <a:r>
              <a:rPr lang="en-US" sz="1800" b="1" dirty="0">
                <a:solidFill>
                  <a:schemeClr val="tx1"/>
                </a:solidFill>
              </a:rPr>
              <a:t>Start the server.</a:t>
            </a:r>
          </a:p>
          <a:p>
            <a:pPr marL="342900" indent="-342900" algn="l">
              <a:buClr>
                <a:srgbClr val="0070C0"/>
              </a:buClr>
              <a:buSzPct val="80000"/>
              <a:buFont typeface="Wingdings" pitchFamily="2" charset="2"/>
              <a:buChar char="u"/>
            </a:pPr>
            <a:r>
              <a:rPr lang="en-US" sz="1800" b="1" dirty="0">
                <a:solidFill>
                  <a:schemeClr val="tx1"/>
                </a:solidFill>
              </a:rPr>
              <a:t>&gt; python 01_server.py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https://www.youtube.com/watch?v=u4kr7EFxAKk&amp;list=PLsyeobzWxl7poL9JTVyndKe62ieoN-MZ3&amp;index=82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2020/5/4</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8" name="Picture 7">
            <a:extLst>
              <a:ext uri="{FF2B5EF4-FFF2-40B4-BE49-F238E27FC236}">
                <a16:creationId xmlns:a16="http://schemas.microsoft.com/office/drawing/2014/main" id="{41A3297C-D9A5-4248-8D30-AB823E0B37EF}"/>
              </a:ext>
            </a:extLst>
          </p:cNvPr>
          <p:cNvPicPr>
            <a:picLocks noChangeAspect="1"/>
          </p:cNvPicPr>
          <p:nvPr/>
        </p:nvPicPr>
        <p:blipFill>
          <a:blip r:embed="rId3"/>
          <a:stretch>
            <a:fillRect/>
          </a:stretch>
        </p:blipFill>
        <p:spPr>
          <a:xfrm>
            <a:off x="971600" y="2518879"/>
            <a:ext cx="6858000" cy="609600"/>
          </a:xfrm>
          <a:prstGeom prst="rect">
            <a:avLst/>
          </a:prstGeom>
          <a:ln>
            <a:solidFill>
              <a:srgbClr val="C00000"/>
            </a:solidFill>
          </a:ln>
        </p:spPr>
      </p:pic>
      <p:sp>
        <p:nvSpPr>
          <p:cNvPr id="9" name="副標題 2">
            <a:extLst>
              <a:ext uri="{FF2B5EF4-FFF2-40B4-BE49-F238E27FC236}">
                <a16:creationId xmlns:a16="http://schemas.microsoft.com/office/drawing/2014/main" id="{186710B0-A2E8-46F5-BB0E-54DBE2B88009}"/>
              </a:ext>
            </a:extLst>
          </p:cNvPr>
          <p:cNvSpPr txBox="1">
            <a:spLocks/>
          </p:cNvSpPr>
          <p:nvPr/>
        </p:nvSpPr>
        <p:spPr>
          <a:xfrm>
            <a:off x="467544" y="3389502"/>
            <a:ext cx="8219256" cy="923598"/>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Socket Server:</a:t>
            </a:r>
          </a:p>
          <a:p>
            <a:pPr marL="342900" indent="-342900" algn="l">
              <a:buClr>
                <a:srgbClr val="0070C0"/>
              </a:buClr>
              <a:buSzPct val="80000"/>
              <a:buFont typeface="Wingdings" pitchFamily="2" charset="2"/>
              <a:buChar char="u"/>
            </a:pPr>
            <a:r>
              <a:rPr lang="en-US" sz="1800" b="1" dirty="0">
                <a:solidFill>
                  <a:schemeClr val="tx1"/>
                </a:solidFill>
              </a:rPr>
              <a:t>Now, server is waiting for connection</a:t>
            </a:r>
          </a:p>
          <a:p>
            <a:pPr marL="342900" indent="-342900" algn="l">
              <a:buClr>
                <a:srgbClr val="0070C0"/>
              </a:buClr>
              <a:buSzPct val="80000"/>
              <a:buFont typeface="Wingdings" pitchFamily="2" charset="2"/>
              <a:buChar char="u"/>
            </a:pPr>
            <a:r>
              <a:rPr lang="en-US" sz="1800" b="1" dirty="0">
                <a:solidFill>
                  <a:schemeClr val="tx1"/>
                </a:solidFill>
              </a:rPr>
              <a:t>But, server is not printing anything. Why? Because we do not have client yet.</a:t>
            </a:r>
          </a:p>
        </p:txBody>
      </p:sp>
    </p:spTree>
    <p:extLst>
      <p:ext uri="{BB962C8B-B14F-4D97-AF65-F5344CB8AC3E}">
        <p14:creationId xmlns:p14="http://schemas.microsoft.com/office/powerpoint/2010/main" val="1869750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82.1 Socket Example 1</a:t>
            </a:r>
            <a:endParaRPr lang="zh-TW" altLang="en-US" b="1" dirty="0">
              <a:solidFill>
                <a:srgbClr val="FFFF00"/>
              </a:solidFill>
            </a:endParaRPr>
          </a:p>
        </p:txBody>
      </p:sp>
      <p:sp>
        <p:nvSpPr>
          <p:cNvPr id="3" name="副標題 2"/>
          <p:cNvSpPr>
            <a:spLocks noGrp="1"/>
          </p:cNvSpPr>
          <p:nvPr>
            <p:ph type="subTitle" idx="1"/>
          </p:nvPr>
        </p:nvSpPr>
        <p:spPr>
          <a:xfrm>
            <a:off x="467544" y="1268757"/>
            <a:ext cx="8219256" cy="336196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Socket Server:</a:t>
            </a:r>
          </a:p>
          <a:p>
            <a:pPr marL="342900" indent="-342900" algn="l">
              <a:buClr>
                <a:srgbClr val="0070C0"/>
              </a:buClr>
              <a:buSzPct val="80000"/>
              <a:buFont typeface="Wingdings" pitchFamily="2" charset="2"/>
              <a:buChar char="u"/>
            </a:pPr>
            <a:r>
              <a:rPr lang="en-US" sz="1800" b="1" dirty="0">
                <a:solidFill>
                  <a:schemeClr val="tx1"/>
                </a:solidFill>
              </a:rPr>
              <a:t>Start the server.</a:t>
            </a:r>
          </a:p>
          <a:p>
            <a:pPr marL="342900" indent="-342900" algn="l">
              <a:buClr>
                <a:srgbClr val="0070C0"/>
              </a:buClr>
              <a:buSzPct val="80000"/>
              <a:buFont typeface="Wingdings" pitchFamily="2" charset="2"/>
              <a:buChar char="u"/>
            </a:pPr>
            <a:r>
              <a:rPr lang="en-US" sz="1800" b="1" dirty="0">
                <a:solidFill>
                  <a:schemeClr val="tx1"/>
                </a:solidFill>
              </a:rPr>
              <a:t>Now, server is waiting for connection</a:t>
            </a:r>
          </a:p>
          <a:p>
            <a:pPr marL="342900" indent="-342900" algn="l">
              <a:buClr>
                <a:srgbClr val="0070C0"/>
              </a:buClr>
              <a:buSzPct val="80000"/>
              <a:buFont typeface="Wingdings" pitchFamily="2" charset="2"/>
              <a:buChar char="u"/>
            </a:pPr>
            <a:r>
              <a:rPr lang="en-US" sz="1800" b="1" dirty="0">
                <a:solidFill>
                  <a:schemeClr val="tx1"/>
                </a:solidFill>
              </a:rPr>
              <a:t>But, server is not printing anything. Why? Because we do not have client yet.</a:t>
            </a:r>
          </a:p>
          <a:p>
            <a:pPr marL="342900" indent="-342900" algn="l">
              <a:buClr>
                <a:srgbClr val="0070C0"/>
              </a:buClr>
              <a:buSzPct val="80000"/>
              <a:buFont typeface="Wingdings" pitchFamily="2" charset="2"/>
              <a:buChar char="u"/>
            </a:pPr>
            <a:r>
              <a:rPr lang="en-US" sz="1800" b="1" dirty="0">
                <a:solidFill>
                  <a:schemeClr val="tx1"/>
                </a:solidFill>
              </a:rPr>
              <a:t>To stop the server:</a:t>
            </a:r>
          </a:p>
          <a:p>
            <a:pPr marL="342900" indent="-342900" algn="l">
              <a:buClr>
                <a:srgbClr val="0070C0"/>
              </a:buClr>
              <a:buSzPct val="80000"/>
              <a:buFont typeface="Wingdings" pitchFamily="2" charset="2"/>
              <a:buChar char="u"/>
            </a:pPr>
            <a:r>
              <a:rPr lang="en-US" sz="1800" b="1" dirty="0">
                <a:solidFill>
                  <a:srgbClr val="C00000"/>
                </a:solidFill>
              </a:rPr>
              <a:t>&gt; netstat -a -n -o | grep 9999</a:t>
            </a:r>
          </a:p>
          <a:p>
            <a:pPr marL="342900" indent="-342900" algn="l">
              <a:buClr>
                <a:srgbClr val="0070C0"/>
              </a:buClr>
              <a:buSzPct val="80000"/>
              <a:buFont typeface="Wingdings" pitchFamily="2" charset="2"/>
              <a:buChar char="u"/>
            </a:pPr>
            <a:r>
              <a:rPr lang="en-US" sz="1800" b="1" dirty="0">
                <a:solidFill>
                  <a:srgbClr val="C00000"/>
                </a:solidFill>
              </a:rPr>
              <a:t>&gt; </a:t>
            </a:r>
            <a:r>
              <a:rPr lang="en-US" sz="1800" b="1" dirty="0" err="1">
                <a:solidFill>
                  <a:srgbClr val="C00000"/>
                </a:solidFill>
              </a:rPr>
              <a:t>taskkill</a:t>
            </a:r>
            <a:r>
              <a:rPr lang="en-US" sz="1800" b="1" dirty="0">
                <a:solidFill>
                  <a:srgbClr val="C00000"/>
                </a:solidFill>
              </a:rPr>
              <a:t> [PID]</a:t>
            </a:r>
          </a:p>
          <a:p>
            <a:pPr marL="342900" indent="-342900" algn="l">
              <a:buClr>
                <a:srgbClr val="0070C0"/>
              </a:buClr>
              <a:buSzPct val="80000"/>
              <a:buFont typeface="Wingdings" pitchFamily="2" charset="2"/>
              <a:buChar char="u"/>
            </a:pPr>
            <a:r>
              <a:rPr lang="en-US" sz="1800" b="1" dirty="0">
                <a:solidFill>
                  <a:schemeClr val="tx1"/>
                </a:solidFill>
              </a:rPr>
              <a:t>Note: </a:t>
            </a:r>
          </a:p>
          <a:p>
            <a:pPr marL="342900" indent="-342900" algn="l">
              <a:buClr>
                <a:srgbClr val="0070C0"/>
              </a:buClr>
              <a:buSzPct val="80000"/>
              <a:buFont typeface="Wingdings" pitchFamily="2" charset="2"/>
              <a:buChar char="u"/>
            </a:pPr>
            <a:r>
              <a:rPr lang="en-US" sz="1800" b="1" dirty="0">
                <a:solidFill>
                  <a:schemeClr val="tx1"/>
                </a:solidFill>
              </a:rPr>
              <a:t>You also can use </a:t>
            </a:r>
            <a:r>
              <a:rPr lang="en-US" sz="1800" b="1" dirty="0" err="1">
                <a:solidFill>
                  <a:schemeClr val="tx1"/>
                </a:solidFill>
              </a:rPr>
              <a:t>Control+Alt+Del</a:t>
            </a:r>
            <a:r>
              <a:rPr lang="en-US" sz="1800" b="1" dirty="0">
                <a:solidFill>
                  <a:schemeClr val="tx1"/>
                </a:solidFill>
              </a:rPr>
              <a:t> to close the command window and associated process.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https://www.youtube.com/watch?v=u4kr7EFxAKk&amp;list=PLsyeobzWxl7poL9JTVyndKe62ieoN-MZ3&amp;index=82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2020/5/4</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054FFF90-DF68-4FC9-AA0E-5CB3B4891F14}"/>
              </a:ext>
            </a:extLst>
          </p:cNvPr>
          <p:cNvPicPr>
            <a:picLocks noChangeAspect="1"/>
          </p:cNvPicPr>
          <p:nvPr/>
        </p:nvPicPr>
        <p:blipFill>
          <a:blip r:embed="rId3"/>
          <a:stretch>
            <a:fillRect/>
          </a:stretch>
        </p:blipFill>
        <p:spPr>
          <a:xfrm>
            <a:off x="611560" y="4691441"/>
            <a:ext cx="7467600" cy="419100"/>
          </a:xfrm>
          <a:prstGeom prst="rect">
            <a:avLst/>
          </a:prstGeom>
        </p:spPr>
      </p:pic>
      <p:pic>
        <p:nvPicPr>
          <p:cNvPr id="10" name="Picture 9">
            <a:extLst>
              <a:ext uri="{FF2B5EF4-FFF2-40B4-BE49-F238E27FC236}">
                <a16:creationId xmlns:a16="http://schemas.microsoft.com/office/drawing/2014/main" id="{C64B053E-2E5D-4E5B-BB21-03D1B04E05E5}"/>
              </a:ext>
            </a:extLst>
          </p:cNvPr>
          <p:cNvPicPr>
            <a:picLocks noChangeAspect="1"/>
          </p:cNvPicPr>
          <p:nvPr/>
        </p:nvPicPr>
        <p:blipFill>
          <a:blip r:embed="rId4"/>
          <a:stretch>
            <a:fillRect/>
          </a:stretch>
        </p:blipFill>
        <p:spPr>
          <a:xfrm>
            <a:off x="682176" y="5171260"/>
            <a:ext cx="7096125" cy="400050"/>
          </a:xfrm>
          <a:prstGeom prst="rect">
            <a:avLst/>
          </a:prstGeom>
        </p:spPr>
      </p:pic>
    </p:spTree>
    <p:extLst>
      <p:ext uri="{BB962C8B-B14F-4D97-AF65-F5344CB8AC3E}">
        <p14:creationId xmlns:p14="http://schemas.microsoft.com/office/powerpoint/2010/main" val="242946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82.1 Socket Example 1</a:t>
            </a:r>
            <a:endParaRPr lang="zh-TW" altLang="en-US" b="1" dirty="0">
              <a:solidFill>
                <a:srgbClr val="FFFF00"/>
              </a:solidFill>
            </a:endParaRPr>
          </a:p>
        </p:txBody>
      </p:sp>
      <p:sp>
        <p:nvSpPr>
          <p:cNvPr id="3" name="副標題 2"/>
          <p:cNvSpPr>
            <a:spLocks noGrp="1"/>
          </p:cNvSpPr>
          <p:nvPr>
            <p:ph type="subTitle" idx="1"/>
          </p:nvPr>
        </p:nvSpPr>
        <p:spPr>
          <a:xfrm>
            <a:off x="467544" y="1268757"/>
            <a:ext cx="3672408" cy="72008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Socket Client:</a:t>
            </a:r>
          </a:p>
          <a:p>
            <a:pPr marL="342900" indent="-342900" algn="l">
              <a:buClr>
                <a:srgbClr val="0070C0"/>
              </a:buClr>
              <a:buSzPct val="80000"/>
              <a:buFont typeface="Wingdings" pitchFamily="2" charset="2"/>
              <a:buChar char="u"/>
            </a:pPr>
            <a:r>
              <a:rPr lang="en-US" sz="1800" b="1" dirty="0">
                <a:solidFill>
                  <a:schemeClr val="tx1"/>
                </a:solidFill>
              </a:rPr>
              <a:t>01_client.py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https://www.youtube.com/watch?v=u4kr7EFxAKk&amp;list=PLsyeobzWxl7poL9JTVyndKe62ieoN-MZ3&amp;index=82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2020/5/4</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11" name="Picture 10">
            <a:extLst>
              <a:ext uri="{FF2B5EF4-FFF2-40B4-BE49-F238E27FC236}">
                <a16:creationId xmlns:a16="http://schemas.microsoft.com/office/drawing/2014/main" id="{1ABA07BD-0701-4696-96FF-801B61642195}"/>
              </a:ext>
            </a:extLst>
          </p:cNvPr>
          <p:cNvPicPr>
            <a:picLocks noChangeAspect="1"/>
          </p:cNvPicPr>
          <p:nvPr/>
        </p:nvPicPr>
        <p:blipFill>
          <a:blip r:embed="rId3"/>
          <a:stretch>
            <a:fillRect/>
          </a:stretch>
        </p:blipFill>
        <p:spPr>
          <a:xfrm>
            <a:off x="4175223" y="1250902"/>
            <a:ext cx="4819650" cy="2857500"/>
          </a:xfrm>
          <a:prstGeom prst="rect">
            <a:avLst/>
          </a:prstGeom>
          <a:ln>
            <a:solidFill>
              <a:srgbClr val="C00000"/>
            </a:solidFill>
          </a:ln>
        </p:spPr>
      </p:pic>
    </p:spTree>
    <p:extLst>
      <p:ext uri="{BB962C8B-B14F-4D97-AF65-F5344CB8AC3E}">
        <p14:creationId xmlns:p14="http://schemas.microsoft.com/office/powerpoint/2010/main" val="1492716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82.1 Socket Example 1</a:t>
            </a:r>
            <a:endParaRPr lang="zh-TW" altLang="en-US" b="1" dirty="0">
              <a:solidFill>
                <a:srgbClr val="FFFF00"/>
              </a:solidFill>
            </a:endParaRPr>
          </a:p>
        </p:txBody>
      </p:sp>
      <p:sp>
        <p:nvSpPr>
          <p:cNvPr id="3" name="副標題 2"/>
          <p:cNvSpPr>
            <a:spLocks noGrp="1"/>
          </p:cNvSpPr>
          <p:nvPr>
            <p:ph type="subTitle" idx="1"/>
          </p:nvPr>
        </p:nvSpPr>
        <p:spPr>
          <a:xfrm>
            <a:off x="467543" y="1268757"/>
            <a:ext cx="3600401" cy="13681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Socket Server:</a:t>
            </a:r>
          </a:p>
          <a:p>
            <a:pPr marL="342900" indent="-342900" algn="l">
              <a:buClr>
                <a:srgbClr val="0070C0"/>
              </a:buClr>
              <a:buSzPct val="80000"/>
              <a:buFont typeface="Wingdings" pitchFamily="2" charset="2"/>
              <a:buChar char="u"/>
            </a:pPr>
            <a:r>
              <a:rPr lang="en-US" sz="1800" b="1" dirty="0">
                <a:solidFill>
                  <a:schemeClr val="tx1"/>
                </a:solidFill>
              </a:rPr>
              <a:t>Start the Server</a:t>
            </a:r>
          </a:p>
          <a:p>
            <a:pPr marL="342900" indent="-342900" algn="l">
              <a:buClr>
                <a:srgbClr val="0070C0"/>
              </a:buClr>
              <a:buSzPct val="80000"/>
              <a:buFont typeface="Wingdings" pitchFamily="2" charset="2"/>
              <a:buChar char="u"/>
            </a:pPr>
            <a:r>
              <a:rPr lang="en-US" sz="1800" b="1" dirty="0">
                <a:solidFill>
                  <a:schemeClr val="tx1"/>
                </a:solidFill>
              </a:rPr>
              <a:t>Open first command prompt</a:t>
            </a:r>
          </a:p>
          <a:p>
            <a:pPr marL="342900" indent="-342900" algn="l">
              <a:buClr>
                <a:srgbClr val="0070C0"/>
              </a:buClr>
              <a:buSzPct val="80000"/>
              <a:buFont typeface="Wingdings" pitchFamily="2" charset="2"/>
              <a:buChar char="u"/>
            </a:pPr>
            <a:r>
              <a:rPr lang="en-US" sz="1800" b="1" dirty="0">
                <a:solidFill>
                  <a:schemeClr val="tx1"/>
                </a:solidFill>
              </a:rPr>
              <a:t>&gt; python 01_Server.py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https://www.youtube.com/watch?v=u4kr7EFxAKk&amp;list=PLsyeobzWxl7poL9JTVyndKe62ieoN-MZ3&amp;index=82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2020/5/4</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8" name="Picture 7">
            <a:extLst>
              <a:ext uri="{FF2B5EF4-FFF2-40B4-BE49-F238E27FC236}">
                <a16:creationId xmlns:a16="http://schemas.microsoft.com/office/drawing/2014/main" id="{337CF45A-E60B-4F53-9046-7A571F1C199B}"/>
              </a:ext>
            </a:extLst>
          </p:cNvPr>
          <p:cNvPicPr>
            <a:picLocks noChangeAspect="1"/>
          </p:cNvPicPr>
          <p:nvPr/>
        </p:nvPicPr>
        <p:blipFill>
          <a:blip r:embed="rId3"/>
          <a:stretch>
            <a:fillRect/>
          </a:stretch>
        </p:blipFill>
        <p:spPr>
          <a:xfrm>
            <a:off x="469525" y="2814086"/>
            <a:ext cx="3598419" cy="319860"/>
          </a:xfrm>
          <a:prstGeom prst="rect">
            <a:avLst/>
          </a:prstGeom>
          <a:ln>
            <a:solidFill>
              <a:srgbClr val="C00000"/>
            </a:solidFill>
          </a:ln>
        </p:spPr>
      </p:pic>
      <p:pic>
        <p:nvPicPr>
          <p:cNvPr id="7" name="Picture 6">
            <a:extLst>
              <a:ext uri="{FF2B5EF4-FFF2-40B4-BE49-F238E27FC236}">
                <a16:creationId xmlns:a16="http://schemas.microsoft.com/office/drawing/2014/main" id="{4C963583-EB08-4BF4-ABCC-6EE84DE0DAF6}"/>
              </a:ext>
            </a:extLst>
          </p:cNvPr>
          <p:cNvPicPr>
            <a:picLocks noChangeAspect="1"/>
          </p:cNvPicPr>
          <p:nvPr/>
        </p:nvPicPr>
        <p:blipFill>
          <a:blip r:embed="rId4"/>
          <a:stretch>
            <a:fillRect/>
          </a:stretch>
        </p:blipFill>
        <p:spPr>
          <a:xfrm>
            <a:off x="467543" y="4509120"/>
            <a:ext cx="3466728" cy="384112"/>
          </a:xfrm>
          <a:prstGeom prst="rect">
            <a:avLst/>
          </a:prstGeom>
          <a:ln>
            <a:solidFill>
              <a:srgbClr val="C00000"/>
            </a:solidFill>
          </a:ln>
        </p:spPr>
      </p:pic>
      <p:pic>
        <p:nvPicPr>
          <p:cNvPr id="9" name="Picture 8">
            <a:extLst>
              <a:ext uri="{FF2B5EF4-FFF2-40B4-BE49-F238E27FC236}">
                <a16:creationId xmlns:a16="http://schemas.microsoft.com/office/drawing/2014/main" id="{41854362-B039-4830-99A6-566A89B9FD29}"/>
              </a:ext>
            </a:extLst>
          </p:cNvPr>
          <p:cNvPicPr>
            <a:picLocks noChangeAspect="1"/>
          </p:cNvPicPr>
          <p:nvPr/>
        </p:nvPicPr>
        <p:blipFill>
          <a:blip r:embed="rId5"/>
          <a:stretch>
            <a:fillRect/>
          </a:stretch>
        </p:blipFill>
        <p:spPr>
          <a:xfrm>
            <a:off x="4572000" y="3613735"/>
            <a:ext cx="4222279" cy="303677"/>
          </a:xfrm>
          <a:prstGeom prst="rect">
            <a:avLst/>
          </a:prstGeom>
          <a:ln>
            <a:solidFill>
              <a:srgbClr val="C00000"/>
            </a:solidFill>
          </a:ln>
        </p:spPr>
      </p:pic>
      <p:cxnSp>
        <p:nvCxnSpPr>
          <p:cNvPr id="12" name="Straight Arrow Connector 11">
            <a:extLst>
              <a:ext uri="{FF2B5EF4-FFF2-40B4-BE49-F238E27FC236}">
                <a16:creationId xmlns:a16="http://schemas.microsoft.com/office/drawing/2014/main" id="{FA55CF04-20F1-4C12-912B-F024F859B4F6}"/>
              </a:ext>
            </a:extLst>
          </p:cNvPr>
          <p:cNvCxnSpPr>
            <a:cxnSpLocks/>
            <a:stCxn id="8" idx="2"/>
            <a:endCxn id="9" idx="0"/>
          </p:cNvCxnSpPr>
          <p:nvPr/>
        </p:nvCxnSpPr>
        <p:spPr>
          <a:xfrm>
            <a:off x="2268735" y="3133946"/>
            <a:ext cx="4414405" cy="47978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6C463CB-7BBC-46B6-9071-520F1D618E3D}"/>
              </a:ext>
            </a:extLst>
          </p:cNvPr>
          <p:cNvCxnSpPr>
            <a:cxnSpLocks/>
            <a:stCxn id="9" idx="2"/>
            <a:endCxn id="7" idx="0"/>
          </p:cNvCxnSpPr>
          <p:nvPr/>
        </p:nvCxnSpPr>
        <p:spPr>
          <a:xfrm flipH="1">
            <a:off x="2200907" y="3917412"/>
            <a:ext cx="4482233" cy="59170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6A60A2F-171F-4236-8463-C0E06CF0BEE6}"/>
              </a:ext>
            </a:extLst>
          </p:cNvPr>
          <p:cNvSpPr/>
          <p:nvPr/>
        </p:nvSpPr>
        <p:spPr>
          <a:xfrm>
            <a:off x="442465" y="4742809"/>
            <a:ext cx="2267669" cy="11171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副標題 2">
            <a:extLst>
              <a:ext uri="{FF2B5EF4-FFF2-40B4-BE49-F238E27FC236}">
                <a16:creationId xmlns:a16="http://schemas.microsoft.com/office/drawing/2014/main" id="{861EC3F5-38D7-4E8B-99AA-F7C6BCE8DDB3}"/>
              </a:ext>
            </a:extLst>
          </p:cNvPr>
          <p:cNvSpPr txBox="1">
            <a:spLocks/>
          </p:cNvSpPr>
          <p:nvPr/>
        </p:nvSpPr>
        <p:spPr>
          <a:xfrm>
            <a:off x="5193878" y="1284270"/>
            <a:ext cx="3600401" cy="136815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Socket Client:</a:t>
            </a:r>
          </a:p>
          <a:p>
            <a:pPr marL="342900" indent="-342900" algn="l">
              <a:buClr>
                <a:srgbClr val="0070C0"/>
              </a:buClr>
              <a:buSzPct val="80000"/>
              <a:buFont typeface="Wingdings" pitchFamily="2" charset="2"/>
              <a:buChar char="u"/>
            </a:pPr>
            <a:r>
              <a:rPr lang="en-US" sz="1800" b="1" dirty="0">
                <a:solidFill>
                  <a:schemeClr val="tx1"/>
                </a:solidFill>
              </a:rPr>
              <a:t>Start the client</a:t>
            </a:r>
          </a:p>
          <a:p>
            <a:pPr marL="342900" indent="-342900" algn="l">
              <a:buClr>
                <a:srgbClr val="0070C0"/>
              </a:buClr>
              <a:buSzPct val="80000"/>
              <a:buFont typeface="Wingdings" pitchFamily="2" charset="2"/>
              <a:buChar char="u"/>
            </a:pPr>
            <a:r>
              <a:rPr lang="en-US" sz="1800" b="1" dirty="0">
                <a:solidFill>
                  <a:schemeClr val="tx1"/>
                </a:solidFill>
              </a:rPr>
              <a:t>Open second command prompt</a:t>
            </a:r>
          </a:p>
          <a:p>
            <a:pPr marL="342900" indent="-342900" algn="l">
              <a:buClr>
                <a:srgbClr val="0070C0"/>
              </a:buClr>
              <a:buSzPct val="80000"/>
              <a:buFont typeface="Wingdings" pitchFamily="2" charset="2"/>
              <a:buChar char="u"/>
            </a:pPr>
            <a:r>
              <a:rPr lang="en-US" sz="1800" b="1" dirty="0">
                <a:solidFill>
                  <a:schemeClr val="tx1"/>
                </a:solidFill>
              </a:rPr>
              <a:t>&gt; python 01_client.py</a:t>
            </a:r>
          </a:p>
        </p:txBody>
      </p:sp>
      <p:sp>
        <p:nvSpPr>
          <p:cNvPr id="32" name="副標題 2">
            <a:extLst>
              <a:ext uri="{FF2B5EF4-FFF2-40B4-BE49-F238E27FC236}">
                <a16:creationId xmlns:a16="http://schemas.microsoft.com/office/drawing/2014/main" id="{71500EE8-9993-47D3-8E46-8071AE247EFA}"/>
              </a:ext>
            </a:extLst>
          </p:cNvPr>
          <p:cNvSpPr txBox="1">
            <a:spLocks/>
          </p:cNvSpPr>
          <p:nvPr/>
        </p:nvSpPr>
        <p:spPr>
          <a:xfrm>
            <a:off x="400706" y="5008163"/>
            <a:ext cx="7915710" cy="104451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This time, the server get:</a:t>
            </a:r>
          </a:p>
          <a:p>
            <a:pPr marL="342900" indent="-342900" algn="l">
              <a:buClr>
                <a:srgbClr val="0070C0"/>
              </a:buClr>
              <a:buSzPct val="80000"/>
              <a:buFont typeface="+mj-lt"/>
              <a:buAutoNum type="arabicPeriod"/>
            </a:pPr>
            <a:r>
              <a:rPr lang="en-US" sz="1800" b="1" dirty="0">
                <a:solidFill>
                  <a:schemeClr val="tx1"/>
                </a:solidFill>
              </a:rPr>
              <a:t>The client IP address (127.0.0.1) which is same as server for this case) </a:t>
            </a:r>
          </a:p>
          <a:p>
            <a:pPr marL="342900" indent="-342900" algn="l">
              <a:buClr>
                <a:srgbClr val="0070C0"/>
              </a:buClr>
              <a:buSzPct val="80000"/>
              <a:buFont typeface="+mj-lt"/>
              <a:buAutoNum type="arabicPeriod"/>
            </a:pPr>
            <a:r>
              <a:rPr lang="en-US" sz="1800" b="1" dirty="0">
                <a:solidFill>
                  <a:schemeClr val="tx1"/>
                </a:solidFill>
              </a:rPr>
              <a:t>client port number (51214) which is different from server port number 9999).</a:t>
            </a:r>
          </a:p>
        </p:txBody>
      </p:sp>
    </p:spTree>
    <p:extLst>
      <p:ext uri="{BB962C8B-B14F-4D97-AF65-F5344CB8AC3E}">
        <p14:creationId xmlns:p14="http://schemas.microsoft.com/office/powerpoint/2010/main" val="3297619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82.2 Socket Example 2</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4109976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82.2 Socket Example 2</a:t>
            </a:r>
            <a:endParaRPr lang="zh-TW" altLang="en-US" b="1" dirty="0">
              <a:solidFill>
                <a:srgbClr val="FFFF00"/>
              </a:solidFill>
            </a:endParaRPr>
          </a:p>
        </p:txBody>
      </p:sp>
      <p:sp>
        <p:nvSpPr>
          <p:cNvPr id="3" name="副標題 2"/>
          <p:cNvSpPr>
            <a:spLocks noGrp="1"/>
          </p:cNvSpPr>
          <p:nvPr>
            <p:ph type="subTitle" idx="1"/>
          </p:nvPr>
        </p:nvSpPr>
        <p:spPr>
          <a:xfrm>
            <a:off x="467543" y="1246380"/>
            <a:ext cx="3600401" cy="152620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Socket Server:</a:t>
            </a:r>
          </a:p>
          <a:p>
            <a:pPr marL="342900" indent="-342900" algn="l">
              <a:buClr>
                <a:srgbClr val="0070C0"/>
              </a:buClr>
              <a:buSzPct val="80000"/>
              <a:buFont typeface="Wingdings" pitchFamily="2" charset="2"/>
              <a:buChar char="u"/>
            </a:pPr>
            <a:r>
              <a:rPr lang="en-US" sz="1800" b="1" dirty="0">
                <a:solidFill>
                  <a:schemeClr val="tx1"/>
                </a:solidFill>
              </a:rPr>
              <a:t>Right now, server is sending something to client.</a:t>
            </a:r>
          </a:p>
          <a:p>
            <a:pPr marL="342900" indent="-342900" algn="l">
              <a:buClr>
                <a:srgbClr val="0070C0"/>
              </a:buClr>
              <a:buSzPct val="80000"/>
              <a:buFont typeface="Wingdings" pitchFamily="2" charset="2"/>
              <a:buChar char="u"/>
            </a:pPr>
            <a:r>
              <a:rPr lang="en-US" sz="1800" b="1" dirty="0">
                <a:solidFill>
                  <a:schemeClr val="tx1"/>
                </a:solidFill>
              </a:rPr>
              <a:t>It is the client responsibility to respond what he accepted.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https://www.youtube.com/watch?v=u4kr7EFxAKk&amp;list=PLsyeobzWxl7poL9JTVyndKe62ieoN-MZ3&amp;index=82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2020/5/4</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10" name="Picture 9">
            <a:extLst>
              <a:ext uri="{FF2B5EF4-FFF2-40B4-BE49-F238E27FC236}">
                <a16:creationId xmlns:a16="http://schemas.microsoft.com/office/drawing/2014/main" id="{C30E808D-722F-4A91-9921-762773F5BFFF}"/>
              </a:ext>
            </a:extLst>
          </p:cNvPr>
          <p:cNvPicPr>
            <a:picLocks noChangeAspect="1"/>
          </p:cNvPicPr>
          <p:nvPr/>
        </p:nvPicPr>
        <p:blipFill>
          <a:blip r:embed="rId3"/>
          <a:stretch>
            <a:fillRect/>
          </a:stretch>
        </p:blipFill>
        <p:spPr>
          <a:xfrm>
            <a:off x="505255" y="2919846"/>
            <a:ext cx="3266760" cy="3517705"/>
          </a:xfrm>
          <a:prstGeom prst="rect">
            <a:avLst/>
          </a:prstGeom>
          <a:ln>
            <a:solidFill>
              <a:srgbClr val="C00000"/>
            </a:solidFill>
          </a:ln>
        </p:spPr>
      </p:pic>
      <p:sp>
        <p:nvSpPr>
          <p:cNvPr id="11" name="Rectangle 10">
            <a:extLst>
              <a:ext uri="{FF2B5EF4-FFF2-40B4-BE49-F238E27FC236}">
                <a16:creationId xmlns:a16="http://schemas.microsoft.com/office/drawing/2014/main" id="{53AB3C45-EB1E-499E-BAB8-11EEC083EA15}"/>
              </a:ext>
            </a:extLst>
          </p:cNvPr>
          <p:cNvSpPr/>
          <p:nvPr/>
        </p:nvSpPr>
        <p:spPr>
          <a:xfrm>
            <a:off x="878495" y="5949280"/>
            <a:ext cx="2520280" cy="25980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4FCD63DB-959E-493F-A423-718732FC8E17}"/>
              </a:ext>
            </a:extLst>
          </p:cNvPr>
          <p:cNvPicPr>
            <a:picLocks noChangeAspect="1"/>
          </p:cNvPicPr>
          <p:nvPr/>
        </p:nvPicPr>
        <p:blipFill>
          <a:blip r:embed="rId4"/>
          <a:stretch>
            <a:fillRect/>
          </a:stretch>
        </p:blipFill>
        <p:spPr>
          <a:xfrm>
            <a:off x="4570898" y="3080582"/>
            <a:ext cx="4067848" cy="2668767"/>
          </a:xfrm>
          <a:prstGeom prst="rect">
            <a:avLst/>
          </a:prstGeom>
          <a:ln>
            <a:solidFill>
              <a:srgbClr val="C00000"/>
            </a:solidFill>
          </a:ln>
        </p:spPr>
      </p:pic>
      <p:sp>
        <p:nvSpPr>
          <p:cNvPr id="17" name="副標題 2">
            <a:extLst>
              <a:ext uri="{FF2B5EF4-FFF2-40B4-BE49-F238E27FC236}">
                <a16:creationId xmlns:a16="http://schemas.microsoft.com/office/drawing/2014/main" id="{76742AE0-DF10-4283-AE4C-5B78DFAD9B48}"/>
              </a:ext>
            </a:extLst>
          </p:cNvPr>
          <p:cNvSpPr txBox="1">
            <a:spLocks/>
          </p:cNvSpPr>
          <p:nvPr/>
        </p:nvSpPr>
        <p:spPr>
          <a:xfrm>
            <a:off x="4517231" y="1213128"/>
            <a:ext cx="4169569" cy="1526202"/>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Socket Client:</a:t>
            </a:r>
          </a:p>
          <a:p>
            <a:pPr marL="342900" indent="-342900" algn="l">
              <a:buClr>
                <a:srgbClr val="0070C0"/>
              </a:buClr>
              <a:buSzPct val="80000"/>
              <a:buFont typeface="Wingdings" pitchFamily="2" charset="2"/>
              <a:buChar char="u"/>
            </a:pPr>
            <a:r>
              <a:rPr lang="en-US" sz="1800" b="1" dirty="0">
                <a:solidFill>
                  <a:schemeClr val="tx1"/>
                </a:solidFill>
              </a:rPr>
              <a:t>Right now, server is sending something to client.</a:t>
            </a:r>
          </a:p>
          <a:p>
            <a:pPr marL="342900" indent="-342900" algn="l">
              <a:buClr>
                <a:srgbClr val="0070C0"/>
              </a:buClr>
              <a:buSzPct val="80000"/>
              <a:buFont typeface="Wingdings" pitchFamily="2" charset="2"/>
              <a:buChar char="u"/>
            </a:pPr>
            <a:r>
              <a:rPr lang="en-US" sz="1800" b="1" dirty="0">
                <a:solidFill>
                  <a:schemeClr val="tx1"/>
                </a:solidFill>
              </a:rPr>
              <a:t>It is the client responsibility to respond what he accepted.</a:t>
            </a:r>
          </a:p>
        </p:txBody>
      </p:sp>
      <p:sp>
        <p:nvSpPr>
          <p:cNvPr id="18" name="Rectangle 17">
            <a:extLst>
              <a:ext uri="{FF2B5EF4-FFF2-40B4-BE49-F238E27FC236}">
                <a16:creationId xmlns:a16="http://schemas.microsoft.com/office/drawing/2014/main" id="{0E620101-D8D9-4816-BE32-C4DD5F28D15E}"/>
              </a:ext>
            </a:extLst>
          </p:cNvPr>
          <p:cNvSpPr/>
          <p:nvPr/>
        </p:nvSpPr>
        <p:spPr>
          <a:xfrm>
            <a:off x="5099720" y="5229199"/>
            <a:ext cx="3432720" cy="52014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7116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82.2 Socket Example 2</a:t>
            </a:r>
            <a:endParaRPr lang="zh-TW" altLang="en-US" b="1" dirty="0">
              <a:solidFill>
                <a:srgbClr val="FFFF00"/>
              </a:solidFill>
            </a:endParaRPr>
          </a:p>
        </p:txBody>
      </p:sp>
      <p:sp>
        <p:nvSpPr>
          <p:cNvPr id="3" name="副標題 2"/>
          <p:cNvSpPr>
            <a:spLocks noGrp="1"/>
          </p:cNvSpPr>
          <p:nvPr>
            <p:ph type="subTitle" idx="1"/>
          </p:nvPr>
        </p:nvSpPr>
        <p:spPr>
          <a:xfrm>
            <a:off x="467543" y="1268757"/>
            <a:ext cx="3312369" cy="108012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Socket Server:</a:t>
            </a:r>
          </a:p>
          <a:p>
            <a:pPr marL="342900" indent="-342900" algn="l">
              <a:buClr>
                <a:srgbClr val="0070C0"/>
              </a:buClr>
              <a:buSzPct val="80000"/>
              <a:buFont typeface="Wingdings" pitchFamily="2" charset="2"/>
              <a:buChar char="u"/>
            </a:pPr>
            <a:r>
              <a:rPr lang="en-US" sz="1800" b="1" dirty="0">
                <a:solidFill>
                  <a:schemeClr val="tx1"/>
                </a:solidFill>
              </a:rPr>
              <a:t>Start Server</a:t>
            </a:r>
          </a:p>
          <a:p>
            <a:pPr marL="342900" indent="-342900" algn="l">
              <a:buClr>
                <a:srgbClr val="0070C0"/>
              </a:buClr>
              <a:buSzPct val="80000"/>
              <a:buFont typeface="Wingdings" pitchFamily="2" charset="2"/>
              <a:buChar char="u"/>
            </a:pPr>
            <a:r>
              <a:rPr lang="en-US" sz="1800" b="1" dirty="0">
                <a:solidFill>
                  <a:schemeClr val="tx1"/>
                </a:solidFill>
              </a:rPr>
              <a:t>&gt; python 02_server.py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https://www.youtube.com/watch?v=u4kr7EFxAKk&amp;list=PLsyeobzWxl7poL9JTVyndKe62ieoN-MZ3&amp;index=82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2020/5/4</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
        <p:nvSpPr>
          <p:cNvPr id="9" name="副標題 2">
            <a:extLst>
              <a:ext uri="{FF2B5EF4-FFF2-40B4-BE49-F238E27FC236}">
                <a16:creationId xmlns:a16="http://schemas.microsoft.com/office/drawing/2014/main" id="{CDDB58D3-7034-4047-B223-43A34FD4088C}"/>
              </a:ext>
            </a:extLst>
          </p:cNvPr>
          <p:cNvSpPr txBox="1">
            <a:spLocks/>
          </p:cNvSpPr>
          <p:nvPr/>
        </p:nvSpPr>
        <p:spPr>
          <a:xfrm>
            <a:off x="2590800" y="3629241"/>
            <a:ext cx="3312369" cy="108012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Socket Server:</a:t>
            </a:r>
          </a:p>
          <a:p>
            <a:pPr marL="342900" indent="-342900" algn="l">
              <a:buClr>
                <a:srgbClr val="0070C0"/>
              </a:buClr>
              <a:buSzPct val="80000"/>
              <a:buFont typeface="Wingdings" pitchFamily="2" charset="2"/>
              <a:buChar char="u"/>
            </a:pPr>
            <a:r>
              <a:rPr lang="en-US" sz="1800" b="1" dirty="0">
                <a:solidFill>
                  <a:schemeClr val="tx1"/>
                </a:solidFill>
              </a:rPr>
              <a:t>Start Client</a:t>
            </a:r>
          </a:p>
          <a:p>
            <a:pPr marL="342900" indent="-342900" algn="l">
              <a:buClr>
                <a:srgbClr val="0070C0"/>
              </a:buClr>
              <a:buSzPct val="80000"/>
              <a:buFont typeface="Wingdings" pitchFamily="2" charset="2"/>
              <a:buChar char="u"/>
            </a:pPr>
            <a:r>
              <a:rPr lang="en-US" sz="1800" b="1" dirty="0">
                <a:solidFill>
                  <a:schemeClr val="tx1"/>
                </a:solidFill>
              </a:rPr>
              <a:t>&gt; python 02_client.py</a:t>
            </a:r>
          </a:p>
        </p:txBody>
      </p:sp>
      <p:pic>
        <p:nvPicPr>
          <p:cNvPr id="7" name="Picture 6">
            <a:extLst>
              <a:ext uri="{FF2B5EF4-FFF2-40B4-BE49-F238E27FC236}">
                <a16:creationId xmlns:a16="http://schemas.microsoft.com/office/drawing/2014/main" id="{6B315D52-FB31-46D8-86D3-EA2AD4086C77}"/>
              </a:ext>
            </a:extLst>
          </p:cNvPr>
          <p:cNvPicPr>
            <a:picLocks noChangeAspect="1"/>
          </p:cNvPicPr>
          <p:nvPr/>
        </p:nvPicPr>
        <p:blipFill>
          <a:blip r:embed="rId3"/>
          <a:stretch>
            <a:fillRect/>
          </a:stretch>
        </p:blipFill>
        <p:spPr>
          <a:xfrm flipV="1">
            <a:off x="2590800" y="5000018"/>
            <a:ext cx="6013648" cy="623822"/>
          </a:xfrm>
          <a:prstGeom prst="rect">
            <a:avLst/>
          </a:prstGeom>
        </p:spPr>
      </p:pic>
      <p:pic>
        <p:nvPicPr>
          <p:cNvPr id="8" name="Picture 7">
            <a:extLst>
              <a:ext uri="{FF2B5EF4-FFF2-40B4-BE49-F238E27FC236}">
                <a16:creationId xmlns:a16="http://schemas.microsoft.com/office/drawing/2014/main" id="{23808598-3C22-4B8B-8611-69DA2BC63DAD}"/>
              </a:ext>
            </a:extLst>
          </p:cNvPr>
          <p:cNvPicPr>
            <a:picLocks noChangeAspect="1"/>
          </p:cNvPicPr>
          <p:nvPr/>
        </p:nvPicPr>
        <p:blipFill>
          <a:blip r:embed="rId4"/>
          <a:stretch>
            <a:fillRect/>
          </a:stretch>
        </p:blipFill>
        <p:spPr>
          <a:xfrm>
            <a:off x="323528" y="2471963"/>
            <a:ext cx="5053688" cy="590417"/>
          </a:xfrm>
          <a:prstGeom prst="rect">
            <a:avLst/>
          </a:prstGeom>
        </p:spPr>
      </p:pic>
    </p:spTree>
    <p:extLst>
      <p:ext uri="{BB962C8B-B14F-4D97-AF65-F5344CB8AC3E}">
        <p14:creationId xmlns:p14="http://schemas.microsoft.com/office/powerpoint/2010/main" val="1610447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82.3 Send User Name Example 3</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56045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82.3 Send User Name Example 3</a:t>
            </a:r>
            <a:endParaRPr lang="zh-TW" altLang="en-US" b="1" dirty="0">
              <a:solidFill>
                <a:srgbClr val="FFFF00"/>
              </a:solidFill>
            </a:endParaRPr>
          </a:p>
        </p:txBody>
      </p:sp>
      <p:sp>
        <p:nvSpPr>
          <p:cNvPr id="3" name="副標題 2"/>
          <p:cNvSpPr>
            <a:spLocks noGrp="1"/>
          </p:cNvSpPr>
          <p:nvPr>
            <p:ph type="subTitle" idx="1"/>
          </p:nvPr>
        </p:nvSpPr>
        <p:spPr>
          <a:xfrm>
            <a:off x="467543" y="1246380"/>
            <a:ext cx="7848873" cy="95848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In this example, we will ask user name in the client side and send the user name to the server.</a:t>
            </a:r>
          </a:p>
          <a:p>
            <a:pPr marL="342900" indent="-342900" algn="l">
              <a:buClr>
                <a:srgbClr val="0070C0"/>
              </a:buClr>
              <a:buSzPct val="80000"/>
              <a:buFont typeface="Wingdings" pitchFamily="2" charset="2"/>
              <a:buChar char="u"/>
            </a:pPr>
            <a:r>
              <a:rPr lang="en-US" sz="1800" b="1" dirty="0">
                <a:solidFill>
                  <a:schemeClr val="tx1"/>
                </a:solidFill>
              </a:rPr>
              <a:t>In the client side, add the input name and then send to the server.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https://www.youtube.com/watch?v=u4kr7EFxAKk&amp;list=PLsyeobzWxl7poL9JTVyndKe62ieoN-MZ3&amp;index=82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2020/5/4</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41B32E85-D782-4931-9491-B6AE02760CD6}"/>
              </a:ext>
            </a:extLst>
          </p:cNvPr>
          <p:cNvPicPr>
            <a:picLocks noChangeAspect="1"/>
          </p:cNvPicPr>
          <p:nvPr/>
        </p:nvPicPr>
        <p:blipFill>
          <a:blip r:embed="rId3"/>
          <a:stretch>
            <a:fillRect/>
          </a:stretch>
        </p:blipFill>
        <p:spPr>
          <a:xfrm>
            <a:off x="1763688" y="2423232"/>
            <a:ext cx="5076825" cy="3714750"/>
          </a:xfrm>
          <a:prstGeom prst="rect">
            <a:avLst/>
          </a:prstGeom>
          <a:ln>
            <a:solidFill>
              <a:srgbClr val="C00000"/>
            </a:solidFill>
          </a:ln>
        </p:spPr>
      </p:pic>
      <p:sp>
        <p:nvSpPr>
          <p:cNvPr id="8" name="Rectangle 7">
            <a:extLst>
              <a:ext uri="{FF2B5EF4-FFF2-40B4-BE49-F238E27FC236}">
                <a16:creationId xmlns:a16="http://schemas.microsoft.com/office/drawing/2014/main" id="{CA899BCA-63B1-4984-977A-C8D84F2FE5CA}"/>
              </a:ext>
            </a:extLst>
          </p:cNvPr>
          <p:cNvSpPr/>
          <p:nvPr/>
        </p:nvSpPr>
        <p:spPr>
          <a:xfrm>
            <a:off x="2411760" y="5107564"/>
            <a:ext cx="2880320" cy="5040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0356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9243244-29D7-4775-A02C-3ED72E3DD1A3}"/>
              </a:ext>
            </a:extLst>
          </p:cNvPr>
          <p:cNvPicPr>
            <a:picLocks noChangeAspect="1"/>
          </p:cNvPicPr>
          <p:nvPr/>
        </p:nvPicPr>
        <p:blipFill>
          <a:blip r:embed="rId2"/>
          <a:stretch>
            <a:fillRect/>
          </a:stretch>
        </p:blipFill>
        <p:spPr>
          <a:xfrm>
            <a:off x="2051720" y="1810242"/>
            <a:ext cx="4018840" cy="457716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82.3 Send User Name Example 3</a:t>
            </a:r>
            <a:endParaRPr lang="zh-TW" altLang="en-US" b="1" dirty="0">
              <a:solidFill>
                <a:srgbClr val="FFFF00"/>
              </a:solidFill>
            </a:endParaRPr>
          </a:p>
        </p:txBody>
      </p:sp>
      <p:sp>
        <p:nvSpPr>
          <p:cNvPr id="3" name="副標題 2"/>
          <p:cNvSpPr>
            <a:spLocks noGrp="1"/>
          </p:cNvSpPr>
          <p:nvPr>
            <p:ph type="subTitle" idx="1"/>
          </p:nvPr>
        </p:nvSpPr>
        <p:spPr>
          <a:xfrm>
            <a:off x="467543" y="1246380"/>
            <a:ext cx="7848873"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The server respond the name and IP address.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https://www.youtube.com/watch?v=u4kr7EFxAKk&amp;list=PLsyeobzWxl7poL9JTVyndKe62ieoN-MZ3&amp;index=82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2020/5/4</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
        <p:nvSpPr>
          <p:cNvPr id="8" name="Rectangle 7">
            <a:extLst>
              <a:ext uri="{FF2B5EF4-FFF2-40B4-BE49-F238E27FC236}">
                <a16:creationId xmlns:a16="http://schemas.microsoft.com/office/drawing/2014/main" id="{CA899BCA-63B1-4984-977A-C8D84F2FE5CA}"/>
              </a:ext>
            </a:extLst>
          </p:cNvPr>
          <p:cNvSpPr/>
          <p:nvPr/>
        </p:nvSpPr>
        <p:spPr>
          <a:xfrm>
            <a:off x="2560369" y="5281737"/>
            <a:ext cx="2880320" cy="5040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215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82 Socket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23225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Socket</a:t>
            </a:r>
          </a:p>
          <a:p>
            <a:pPr marL="342900" indent="-342900" algn="l">
              <a:buClr>
                <a:srgbClr val="0070C0"/>
              </a:buClr>
              <a:buSzPct val="80000"/>
              <a:buFont typeface="Wingdings" pitchFamily="2" charset="2"/>
              <a:buChar char="u"/>
            </a:pPr>
            <a:r>
              <a:rPr lang="en-US" sz="1800" dirty="0">
                <a:solidFill>
                  <a:schemeClr val="tx1"/>
                </a:solidFill>
              </a:rPr>
              <a:t>We discuss Socket.</a:t>
            </a:r>
          </a:p>
          <a:p>
            <a:pPr marL="342900" indent="-342900" algn="l">
              <a:buClr>
                <a:srgbClr val="0070C0"/>
              </a:buClr>
              <a:buSzPct val="80000"/>
              <a:buFont typeface="Wingdings" pitchFamily="2" charset="2"/>
              <a:buChar char="u"/>
            </a:pPr>
            <a:r>
              <a:rPr lang="en-US" sz="1800" dirty="0">
                <a:solidFill>
                  <a:schemeClr val="tx1"/>
                </a:solidFill>
              </a:rPr>
              <a:t>In the internet, we have the machines and nodes.</a:t>
            </a:r>
          </a:p>
          <a:p>
            <a:pPr marL="342900" indent="-342900" algn="l">
              <a:buClr>
                <a:srgbClr val="0070C0"/>
              </a:buClr>
              <a:buSzPct val="80000"/>
              <a:buFont typeface="Wingdings" pitchFamily="2" charset="2"/>
              <a:buChar char="u"/>
            </a:pPr>
            <a:r>
              <a:rPr lang="en-US" sz="1800" dirty="0">
                <a:solidFill>
                  <a:schemeClr val="tx1"/>
                </a:solidFill>
              </a:rPr>
              <a:t>These nodes can be a server and  can be a client. These are the peer-to-peer network.</a:t>
            </a:r>
          </a:p>
          <a:p>
            <a:pPr marL="342900" indent="-342900" algn="l">
              <a:buClr>
                <a:srgbClr val="0070C0"/>
              </a:buClr>
              <a:buSzPct val="80000"/>
              <a:buFont typeface="Wingdings" pitchFamily="2" charset="2"/>
              <a:buChar char="u"/>
            </a:pPr>
            <a:r>
              <a:rPr lang="en-US" sz="1800" dirty="0">
                <a:solidFill>
                  <a:schemeClr val="tx1"/>
                </a:solidFill>
              </a:rPr>
              <a:t>Below is one server listing to three clients. Server is waiting for the client to send a request and the server will send you a response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https://www.youtube.com/watch?v=u4kr7EFxAKk&amp;list=PLsyeobzWxl7poL9JTVyndKe62ieoN-MZ3&amp;index=82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2020/5/4</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7" name="Rectangle: Rounded Corners 6">
            <a:extLst>
              <a:ext uri="{FF2B5EF4-FFF2-40B4-BE49-F238E27FC236}">
                <a16:creationId xmlns:a16="http://schemas.microsoft.com/office/drawing/2014/main" id="{FDCBEDD4-9293-4081-8FA8-DBFAE2095D0B}"/>
              </a:ext>
            </a:extLst>
          </p:cNvPr>
          <p:cNvSpPr/>
          <p:nvPr/>
        </p:nvSpPr>
        <p:spPr>
          <a:xfrm>
            <a:off x="5148064" y="4802193"/>
            <a:ext cx="122413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8" name="Rectangle: Rounded Corners 7">
            <a:extLst>
              <a:ext uri="{FF2B5EF4-FFF2-40B4-BE49-F238E27FC236}">
                <a16:creationId xmlns:a16="http://schemas.microsoft.com/office/drawing/2014/main" id="{D881B999-0064-46A9-8445-45BF5D7CD6A1}"/>
              </a:ext>
            </a:extLst>
          </p:cNvPr>
          <p:cNvSpPr/>
          <p:nvPr/>
        </p:nvSpPr>
        <p:spPr>
          <a:xfrm>
            <a:off x="2618886" y="3861048"/>
            <a:ext cx="122413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Client-1</a:t>
            </a:r>
          </a:p>
        </p:txBody>
      </p:sp>
      <p:sp>
        <p:nvSpPr>
          <p:cNvPr id="9" name="Rectangle: Rounded Corners 8">
            <a:extLst>
              <a:ext uri="{FF2B5EF4-FFF2-40B4-BE49-F238E27FC236}">
                <a16:creationId xmlns:a16="http://schemas.microsoft.com/office/drawing/2014/main" id="{AA696AA5-15CC-42BE-89B2-0F8ADAA2E6D2}"/>
              </a:ext>
            </a:extLst>
          </p:cNvPr>
          <p:cNvSpPr/>
          <p:nvPr/>
        </p:nvSpPr>
        <p:spPr>
          <a:xfrm>
            <a:off x="2646019" y="4802193"/>
            <a:ext cx="122413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Client-2</a:t>
            </a:r>
          </a:p>
        </p:txBody>
      </p:sp>
      <p:sp>
        <p:nvSpPr>
          <p:cNvPr id="10" name="Rectangle: Rounded Corners 9">
            <a:extLst>
              <a:ext uri="{FF2B5EF4-FFF2-40B4-BE49-F238E27FC236}">
                <a16:creationId xmlns:a16="http://schemas.microsoft.com/office/drawing/2014/main" id="{932B36B1-1CCA-4D6F-944E-E2AF4A2B87DA}"/>
              </a:ext>
            </a:extLst>
          </p:cNvPr>
          <p:cNvSpPr/>
          <p:nvPr/>
        </p:nvSpPr>
        <p:spPr>
          <a:xfrm>
            <a:off x="2646019" y="5809902"/>
            <a:ext cx="122413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82.3 Send User Name Example 3</a:t>
            </a:r>
            <a:endParaRPr lang="zh-TW" altLang="en-US" b="1" dirty="0">
              <a:solidFill>
                <a:srgbClr val="FFFF00"/>
              </a:solidFill>
            </a:endParaRPr>
          </a:p>
        </p:txBody>
      </p:sp>
      <p:sp>
        <p:nvSpPr>
          <p:cNvPr id="3" name="副標題 2"/>
          <p:cNvSpPr>
            <a:spLocks noGrp="1"/>
          </p:cNvSpPr>
          <p:nvPr>
            <p:ph type="subTitle" idx="1"/>
          </p:nvPr>
        </p:nvSpPr>
        <p:spPr>
          <a:xfrm>
            <a:off x="467543" y="1268757"/>
            <a:ext cx="3312369" cy="108012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Socket Server:</a:t>
            </a:r>
          </a:p>
          <a:p>
            <a:pPr marL="342900" indent="-342900" algn="l">
              <a:buClr>
                <a:srgbClr val="0070C0"/>
              </a:buClr>
              <a:buSzPct val="80000"/>
              <a:buFont typeface="Wingdings" pitchFamily="2" charset="2"/>
              <a:buChar char="u"/>
            </a:pPr>
            <a:r>
              <a:rPr lang="en-US" sz="1800" b="1" dirty="0">
                <a:solidFill>
                  <a:schemeClr val="tx1"/>
                </a:solidFill>
              </a:rPr>
              <a:t>Start Server</a:t>
            </a:r>
          </a:p>
          <a:p>
            <a:pPr marL="342900" indent="-342900" algn="l">
              <a:buClr>
                <a:srgbClr val="0070C0"/>
              </a:buClr>
              <a:buSzPct val="80000"/>
              <a:buFont typeface="Wingdings" pitchFamily="2" charset="2"/>
              <a:buChar char="u"/>
            </a:pPr>
            <a:r>
              <a:rPr lang="en-US" sz="1800" b="1" dirty="0">
                <a:solidFill>
                  <a:schemeClr val="tx1"/>
                </a:solidFill>
              </a:rPr>
              <a:t>&gt; python 03_server.py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https://www.youtube.com/watch?v=u4kr7EFxAKk&amp;list=PLsyeobzWxl7poL9JTVyndKe62ieoN-MZ3&amp;index=82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2020/5/4</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
        <p:nvSpPr>
          <p:cNvPr id="9" name="副標題 2">
            <a:extLst>
              <a:ext uri="{FF2B5EF4-FFF2-40B4-BE49-F238E27FC236}">
                <a16:creationId xmlns:a16="http://schemas.microsoft.com/office/drawing/2014/main" id="{CDDB58D3-7034-4047-B223-43A34FD4088C}"/>
              </a:ext>
            </a:extLst>
          </p:cNvPr>
          <p:cNvSpPr txBox="1">
            <a:spLocks/>
          </p:cNvSpPr>
          <p:nvPr/>
        </p:nvSpPr>
        <p:spPr>
          <a:xfrm>
            <a:off x="2590800" y="3378000"/>
            <a:ext cx="3853408" cy="139417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Socket Server:</a:t>
            </a:r>
          </a:p>
          <a:p>
            <a:pPr marL="342900" indent="-342900" algn="l">
              <a:buClr>
                <a:srgbClr val="0070C0"/>
              </a:buClr>
              <a:buSzPct val="80000"/>
              <a:buFont typeface="Wingdings" pitchFamily="2" charset="2"/>
              <a:buChar char="u"/>
            </a:pPr>
            <a:r>
              <a:rPr lang="en-US" sz="1800" b="1" dirty="0">
                <a:solidFill>
                  <a:schemeClr val="tx1"/>
                </a:solidFill>
              </a:rPr>
              <a:t>Start Client</a:t>
            </a:r>
          </a:p>
          <a:p>
            <a:pPr marL="342900" indent="-342900" algn="l">
              <a:buClr>
                <a:srgbClr val="0070C0"/>
              </a:buClr>
              <a:buSzPct val="80000"/>
              <a:buFont typeface="Wingdings" pitchFamily="2" charset="2"/>
              <a:buChar char="u"/>
            </a:pPr>
            <a:r>
              <a:rPr lang="en-US" sz="1800" b="1" dirty="0">
                <a:solidFill>
                  <a:schemeClr val="tx1"/>
                </a:solidFill>
              </a:rPr>
              <a:t>&gt; python 03_client.py</a:t>
            </a:r>
          </a:p>
          <a:p>
            <a:pPr marL="342900" indent="-342900" algn="l">
              <a:buClr>
                <a:srgbClr val="0070C0"/>
              </a:buClr>
              <a:buSzPct val="80000"/>
              <a:buFont typeface="Wingdings" pitchFamily="2" charset="2"/>
              <a:buChar char="u"/>
            </a:pPr>
            <a:r>
              <a:rPr lang="en-US" sz="1800" b="1" dirty="0">
                <a:solidFill>
                  <a:schemeClr val="tx1"/>
                </a:solidFill>
              </a:rPr>
              <a:t>Enter the name: Peter</a:t>
            </a:r>
          </a:p>
        </p:txBody>
      </p:sp>
      <p:pic>
        <p:nvPicPr>
          <p:cNvPr id="11" name="Picture 10">
            <a:extLst>
              <a:ext uri="{FF2B5EF4-FFF2-40B4-BE49-F238E27FC236}">
                <a16:creationId xmlns:a16="http://schemas.microsoft.com/office/drawing/2014/main" id="{45D37603-BE21-412A-AFB3-8B0C5230C44D}"/>
              </a:ext>
            </a:extLst>
          </p:cNvPr>
          <p:cNvPicPr>
            <a:picLocks noChangeAspect="1"/>
          </p:cNvPicPr>
          <p:nvPr/>
        </p:nvPicPr>
        <p:blipFill>
          <a:blip r:embed="rId3"/>
          <a:stretch>
            <a:fillRect/>
          </a:stretch>
        </p:blipFill>
        <p:spPr>
          <a:xfrm>
            <a:off x="1259632" y="4798668"/>
            <a:ext cx="7038975" cy="704850"/>
          </a:xfrm>
          <a:prstGeom prst="rect">
            <a:avLst/>
          </a:prstGeom>
        </p:spPr>
      </p:pic>
      <p:pic>
        <p:nvPicPr>
          <p:cNvPr id="12" name="Picture 11">
            <a:extLst>
              <a:ext uri="{FF2B5EF4-FFF2-40B4-BE49-F238E27FC236}">
                <a16:creationId xmlns:a16="http://schemas.microsoft.com/office/drawing/2014/main" id="{C29078AF-A15D-4C33-84FF-20D63EEC081F}"/>
              </a:ext>
            </a:extLst>
          </p:cNvPr>
          <p:cNvPicPr>
            <a:picLocks noChangeAspect="1"/>
          </p:cNvPicPr>
          <p:nvPr/>
        </p:nvPicPr>
        <p:blipFill>
          <a:blip r:embed="rId4"/>
          <a:stretch>
            <a:fillRect/>
          </a:stretch>
        </p:blipFill>
        <p:spPr>
          <a:xfrm>
            <a:off x="1259632" y="5627516"/>
            <a:ext cx="6858000" cy="790575"/>
          </a:xfrm>
          <a:prstGeom prst="rect">
            <a:avLst/>
          </a:prstGeom>
          <a:ln>
            <a:solidFill>
              <a:srgbClr val="C00000"/>
            </a:solidFill>
          </a:ln>
        </p:spPr>
      </p:pic>
      <p:sp>
        <p:nvSpPr>
          <p:cNvPr id="13" name="Rectangle 12">
            <a:extLst>
              <a:ext uri="{FF2B5EF4-FFF2-40B4-BE49-F238E27FC236}">
                <a16:creationId xmlns:a16="http://schemas.microsoft.com/office/drawing/2014/main" id="{F2505F5D-3F0F-49AB-BFE8-7FAFA9B4DD97}"/>
              </a:ext>
            </a:extLst>
          </p:cNvPr>
          <p:cNvSpPr/>
          <p:nvPr/>
        </p:nvSpPr>
        <p:spPr>
          <a:xfrm>
            <a:off x="1259632" y="6093296"/>
            <a:ext cx="3960440" cy="26305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166C0D1-A14D-43A6-A56F-9D5F017715DC}"/>
              </a:ext>
            </a:extLst>
          </p:cNvPr>
          <p:cNvPicPr>
            <a:picLocks noChangeAspect="1"/>
          </p:cNvPicPr>
          <p:nvPr/>
        </p:nvPicPr>
        <p:blipFill>
          <a:blip r:embed="rId5"/>
          <a:stretch>
            <a:fillRect/>
          </a:stretch>
        </p:blipFill>
        <p:spPr>
          <a:xfrm>
            <a:off x="478251" y="2492893"/>
            <a:ext cx="6810375" cy="495300"/>
          </a:xfrm>
          <a:prstGeom prst="rect">
            <a:avLst/>
          </a:prstGeom>
          <a:ln>
            <a:solidFill>
              <a:srgbClr val="C00000"/>
            </a:solidFill>
          </a:ln>
        </p:spPr>
      </p:pic>
      <p:sp>
        <p:nvSpPr>
          <p:cNvPr id="15" name="Rectangle 14">
            <a:extLst>
              <a:ext uri="{FF2B5EF4-FFF2-40B4-BE49-F238E27FC236}">
                <a16:creationId xmlns:a16="http://schemas.microsoft.com/office/drawing/2014/main" id="{531EFE91-D37B-421F-96B7-57E7CB4707BF}"/>
              </a:ext>
            </a:extLst>
          </p:cNvPr>
          <p:cNvSpPr/>
          <p:nvPr/>
        </p:nvSpPr>
        <p:spPr>
          <a:xfrm>
            <a:off x="1259632" y="4978651"/>
            <a:ext cx="3960440" cy="18333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5771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82 Socket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72818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Socket</a:t>
            </a:r>
          </a:p>
          <a:p>
            <a:pPr marL="342900" indent="-342900" algn="l">
              <a:buClr>
                <a:srgbClr val="0070C0"/>
              </a:buClr>
              <a:buSzPct val="80000"/>
              <a:buFont typeface="Wingdings" pitchFamily="2" charset="2"/>
              <a:buChar char="u"/>
            </a:pPr>
            <a:r>
              <a:rPr lang="en-US" sz="1800" dirty="0">
                <a:solidFill>
                  <a:schemeClr val="tx1"/>
                </a:solidFill>
              </a:rPr>
              <a:t>For example, google.com, the google server is up and running.</a:t>
            </a:r>
          </a:p>
          <a:p>
            <a:pPr marL="342900" indent="-342900" algn="l">
              <a:buClr>
                <a:srgbClr val="0070C0"/>
              </a:buClr>
              <a:buSzPct val="80000"/>
              <a:buFont typeface="Wingdings" pitchFamily="2" charset="2"/>
              <a:buChar char="u"/>
            </a:pPr>
            <a:r>
              <a:rPr lang="en-US" sz="1800" dirty="0">
                <a:solidFill>
                  <a:schemeClr val="tx1"/>
                </a:solidFill>
              </a:rPr>
              <a:t>It is waiting for the client to connect.</a:t>
            </a:r>
          </a:p>
          <a:p>
            <a:pPr marL="342900" indent="-342900" algn="l">
              <a:buClr>
                <a:srgbClr val="0070C0"/>
              </a:buClr>
              <a:buSzPct val="80000"/>
              <a:buFont typeface="Wingdings" pitchFamily="2" charset="2"/>
              <a:buChar char="u"/>
            </a:pPr>
            <a:r>
              <a:rPr lang="en-US" sz="1800" dirty="0">
                <a:solidFill>
                  <a:schemeClr val="tx1"/>
                </a:solidFill>
              </a:rPr>
              <a:t>For the moment, you send a request to the Google server.</a:t>
            </a:r>
          </a:p>
          <a:p>
            <a:pPr marL="342900" indent="-342900" algn="l">
              <a:buClr>
                <a:srgbClr val="0070C0"/>
              </a:buClr>
              <a:buSzPct val="80000"/>
              <a:buFont typeface="Wingdings" pitchFamily="2" charset="2"/>
              <a:buChar char="u"/>
            </a:pPr>
            <a:r>
              <a:rPr lang="en-US" sz="1800" dirty="0">
                <a:solidFill>
                  <a:schemeClr val="tx1"/>
                </a:solidFill>
              </a:rPr>
              <a:t>The Google server will send you some response.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https://www.youtube.com/watch?v=u4kr7EFxAKk&amp;list=PLsyeobzWxl7poL9JTVyndKe62ieoN-MZ3&amp;index=82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2020/5/4</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
        <p:nvSpPr>
          <p:cNvPr id="11" name="Rectangle: Rounded Corners 10">
            <a:extLst>
              <a:ext uri="{FF2B5EF4-FFF2-40B4-BE49-F238E27FC236}">
                <a16:creationId xmlns:a16="http://schemas.microsoft.com/office/drawing/2014/main" id="{B25758C8-9C19-4A44-8B17-0AF614372504}"/>
              </a:ext>
            </a:extLst>
          </p:cNvPr>
          <p:cNvSpPr/>
          <p:nvPr/>
        </p:nvSpPr>
        <p:spPr>
          <a:xfrm>
            <a:off x="5148064" y="4802193"/>
            <a:ext cx="122413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12" name="Rectangle: Rounded Corners 11">
            <a:extLst>
              <a:ext uri="{FF2B5EF4-FFF2-40B4-BE49-F238E27FC236}">
                <a16:creationId xmlns:a16="http://schemas.microsoft.com/office/drawing/2014/main" id="{7B275619-F602-4EC7-AAC2-547EADB646FF}"/>
              </a:ext>
            </a:extLst>
          </p:cNvPr>
          <p:cNvSpPr/>
          <p:nvPr/>
        </p:nvSpPr>
        <p:spPr>
          <a:xfrm>
            <a:off x="2618886" y="3861048"/>
            <a:ext cx="122413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Client-1</a:t>
            </a:r>
          </a:p>
        </p:txBody>
      </p:sp>
      <p:sp>
        <p:nvSpPr>
          <p:cNvPr id="13" name="Rectangle: Rounded Corners 12">
            <a:extLst>
              <a:ext uri="{FF2B5EF4-FFF2-40B4-BE49-F238E27FC236}">
                <a16:creationId xmlns:a16="http://schemas.microsoft.com/office/drawing/2014/main" id="{3EF109C3-5494-4CD7-8BD4-839ABC06FEDC}"/>
              </a:ext>
            </a:extLst>
          </p:cNvPr>
          <p:cNvSpPr/>
          <p:nvPr/>
        </p:nvSpPr>
        <p:spPr>
          <a:xfrm>
            <a:off x="2646019" y="4802193"/>
            <a:ext cx="122413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Client-2</a:t>
            </a:r>
          </a:p>
        </p:txBody>
      </p:sp>
      <p:sp>
        <p:nvSpPr>
          <p:cNvPr id="14" name="Rectangle: Rounded Corners 13">
            <a:extLst>
              <a:ext uri="{FF2B5EF4-FFF2-40B4-BE49-F238E27FC236}">
                <a16:creationId xmlns:a16="http://schemas.microsoft.com/office/drawing/2014/main" id="{4DC43852-A7CD-4588-B390-B7863F163E73}"/>
              </a:ext>
            </a:extLst>
          </p:cNvPr>
          <p:cNvSpPr/>
          <p:nvPr/>
        </p:nvSpPr>
        <p:spPr>
          <a:xfrm>
            <a:off x="2646019" y="5809902"/>
            <a:ext cx="122413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Client-3</a:t>
            </a:r>
          </a:p>
        </p:txBody>
      </p:sp>
      <p:cxnSp>
        <p:nvCxnSpPr>
          <p:cNvPr id="16" name="Straight Arrow Connector 15">
            <a:extLst>
              <a:ext uri="{FF2B5EF4-FFF2-40B4-BE49-F238E27FC236}">
                <a16:creationId xmlns:a16="http://schemas.microsoft.com/office/drawing/2014/main" id="{FFD9BF61-81E1-401C-824B-7DF87CA43247}"/>
              </a:ext>
            </a:extLst>
          </p:cNvPr>
          <p:cNvCxnSpPr>
            <a:cxnSpLocks/>
          </p:cNvCxnSpPr>
          <p:nvPr/>
        </p:nvCxnSpPr>
        <p:spPr>
          <a:xfrm>
            <a:off x="3843022" y="4941168"/>
            <a:ext cx="130504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6D57BDA-0597-48DE-99FF-EB4EC91BB7B3}"/>
              </a:ext>
            </a:extLst>
          </p:cNvPr>
          <p:cNvCxnSpPr/>
          <p:nvPr/>
        </p:nvCxnSpPr>
        <p:spPr>
          <a:xfrm flipH="1">
            <a:off x="3870155" y="5301208"/>
            <a:ext cx="12779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9F0E2E8-43E4-49DE-9607-34EB7A26E1A1}"/>
              </a:ext>
            </a:extLst>
          </p:cNvPr>
          <p:cNvSpPr/>
          <p:nvPr/>
        </p:nvSpPr>
        <p:spPr>
          <a:xfrm>
            <a:off x="4067943" y="4509120"/>
            <a:ext cx="1052987" cy="293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21" name="Rectangle 20">
            <a:extLst>
              <a:ext uri="{FF2B5EF4-FFF2-40B4-BE49-F238E27FC236}">
                <a16:creationId xmlns:a16="http://schemas.microsoft.com/office/drawing/2014/main" id="{47B47D10-8839-4ADF-92DA-D09509FA6952}"/>
              </a:ext>
            </a:extLst>
          </p:cNvPr>
          <p:cNvSpPr/>
          <p:nvPr/>
        </p:nvSpPr>
        <p:spPr>
          <a:xfrm>
            <a:off x="4103948" y="5450265"/>
            <a:ext cx="1044116" cy="293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a:t>
            </a:r>
          </a:p>
        </p:txBody>
      </p:sp>
    </p:spTree>
    <p:extLst>
      <p:ext uri="{BB962C8B-B14F-4D97-AF65-F5344CB8AC3E}">
        <p14:creationId xmlns:p14="http://schemas.microsoft.com/office/powerpoint/2010/main" val="4042818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82 Socket</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194420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Socket</a:t>
            </a:r>
          </a:p>
          <a:p>
            <a:pPr marL="342900" indent="-342900" algn="l">
              <a:buClr>
                <a:srgbClr val="0070C0"/>
              </a:buClr>
              <a:buSzPct val="80000"/>
              <a:buFont typeface="Wingdings" pitchFamily="2" charset="2"/>
              <a:buChar char="u"/>
            </a:pPr>
            <a:r>
              <a:rPr lang="en-US" sz="1800" dirty="0">
                <a:solidFill>
                  <a:schemeClr val="tx1"/>
                </a:solidFill>
              </a:rPr>
              <a:t>The response may be a page, page not found, or etc.</a:t>
            </a:r>
          </a:p>
          <a:p>
            <a:pPr marL="342900" indent="-342900" algn="l">
              <a:buClr>
                <a:srgbClr val="0070C0"/>
              </a:buClr>
              <a:buSzPct val="80000"/>
              <a:buFont typeface="Wingdings" pitchFamily="2" charset="2"/>
              <a:buChar char="u"/>
            </a:pPr>
            <a:r>
              <a:rPr lang="en-US" sz="1800" dirty="0">
                <a:solidFill>
                  <a:schemeClr val="tx1"/>
                </a:solidFill>
              </a:rPr>
              <a:t>We are going to do in this discussion is to understand the base of the internet or base of the network by using the socket. </a:t>
            </a:r>
          </a:p>
          <a:p>
            <a:pPr marL="342900" indent="-342900" algn="l">
              <a:buClr>
                <a:srgbClr val="0070C0"/>
              </a:buClr>
              <a:buSzPct val="80000"/>
              <a:buFont typeface="Wingdings" pitchFamily="2" charset="2"/>
              <a:buChar char="u"/>
            </a:pPr>
            <a:r>
              <a:rPr lang="en-US" sz="1800" dirty="0">
                <a:solidFill>
                  <a:schemeClr val="tx1"/>
                </a:solidFill>
              </a:rPr>
              <a:t>In this discussion, we do the socket programming in Python. </a:t>
            </a:r>
          </a:p>
          <a:p>
            <a:pPr marL="342900" indent="-342900" algn="l">
              <a:buClr>
                <a:srgbClr val="0070C0"/>
              </a:buClr>
              <a:buSzPct val="80000"/>
              <a:buFont typeface="Wingdings" pitchFamily="2" charset="2"/>
              <a:buChar char="u"/>
            </a:pPr>
            <a:r>
              <a:rPr lang="en-US" sz="1800" dirty="0">
                <a:solidFill>
                  <a:schemeClr val="tx1"/>
                </a:solidFill>
              </a:rPr>
              <a:t>We use the python socket to implement on the network.</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https://www.youtube.com/watch?v=u4kr7EFxAKk&amp;list=PLsyeobzWxl7poL9JTVyndKe62ieoN-MZ3&amp;index=82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2020/5/4</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11" name="Rectangle: Rounded Corners 10">
            <a:extLst>
              <a:ext uri="{FF2B5EF4-FFF2-40B4-BE49-F238E27FC236}">
                <a16:creationId xmlns:a16="http://schemas.microsoft.com/office/drawing/2014/main" id="{B25758C8-9C19-4A44-8B17-0AF614372504}"/>
              </a:ext>
            </a:extLst>
          </p:cNvPr>
          <p:cNvSpPr/>
          <p:nvPr/>
        </p:nvSpPr>
        <p:spPr>
          <a:xfrm>
            <a:off x="5148064" y="4802193"/>
            <a:ext cx="122413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12" name="Rectangle: Rounded Corners 11">
            <a:extLst>
              <a:ext uri="{FF2B5EF4-FFF2-40B4-BE49-F238E27FC236}">
                <a16:creationId xmlns:a16="http://schemas.microsoft.com/office/drawing/2014/main" id="{7B275619-F602-4EC7-AAC2-547EADB646FF}"/>
              </a:ext>
            </a:extLst>
          </p:cNvPr>
          <p:cNvSpPr/>
          <p:nvPr/>
        </p:nvSpPr>
        <p:spPr>
          <a:xfrm>
            <a:off x="2618886" y="3861048"/>
            <a:ext cx="122413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Client-1</a:t>
            </a:r>
          </a:p>
        </p:txBody>
      </p:sp>
      <p:sp>
        <p:nvSpPr>
          <p:cNvPr id="13" name="Rectangle: Rounded Corners 12">
            <a:extLst>
              <a:ext uri="{FF2B5EF4-FFF2-40B4-BE49-F238E27FC236}">
                <a16:creationId xmlns:a16="http://schemas.microsoft.com/office/drawing/2014/main" id="{3EF109C3-5494-4CD7-8BD4-839ABC06FEDC}"/>
              </a:ext>
            </a:extLst>
          </p:cNvPr>
          <p:cNvSpPr/>
          <p:nvPr/>
        </p:nvSpPr>
        <p:spPr>
          <a:xfrm>
            <a:off x="2646019" y="4802193"/>
            <a:ext cx="122413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Client-2</a:t>
            </a:r>
          </a:p>
        </p:txBody>
      </p:sp>
      <p:sp>
        <p:nvSpPr>
          <p:cNvPr id="14" name="Rectangle: Rounded Corners 13">
            <a:extLst>
              <a:ext uri="{FF2B5EF4-FFF2-40B4-BE49-F238E27FC236}">
                <a16:creationId xmlns:a16="http://schemas.microsoft.com/office/drawing/2014/main" id="{4DC43852-A7CD-4588-B390-B7863F163E73}"/>
              </a:ext>
            </a:extLst>
          </p:cNvPr>
          <p:cNvSpPr/>
          <p:nvPr/>
        </p:nvSpPr>
        <p:spPr>
          <a:xfrm>
            <a:off x="2646019" y="5809902"/>
            <a:ext cx="122413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Client-3</a:t>
            </a:r>
          </a:p>
        </p:txBody>
      </p:sp>
      <p:cxnSp>
        <p:nvCxnSpPr>
          <p:cNvPr id="16" name="Straight Arrow Connector 15">
            <a:extLst>
              <a:ext uri="{FF2B5EF4-FFF2-40B4-BE49-F238E27FC236}">
                <a16:creationId xmlns:a16="http://schemas.microsoft.com/office/drawing/2014/main" id="{FFD9BF61-81E1-401C-824B-7DF87CA43247}"/>
              </a:ext>
            </a:extLst>
          </p:cNvPr>
          <p:cNvCxnSpPr>
            <a:cxnSpLocks/>
          </p:cNvCxnSpPr>
          <p:nvPr/>
        </p:nvCxnSpPr>
        <p:spPr>
          <a:xfrm>
            <a:off x="3843022" y="4941168"/>
            <a:ext cx="130504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6D57BDA-0597-48DE-99FF-EB4EC91BB7B3}"/>
              </a:ext>
            </a:extLst>
          </p:cNvPr>
          <p:cNvCxnSpPr/>
          <p:nvPr/>
        </p:nvCxnSpPr>
        <p:spPr>
          <a:xfrm flipH="1">
            <a:off x="3870155" y="5301208"/>
            <a:ext cx="12779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9F0E2E8-43E4-49DE-9607-34EB7A26E1A1}"/>
              </a:ext>
            </a:extLst>
          </p:cNvPr>
          <p:cNvSpPr/>
          <p:nvPr/>
        </p:nvSpPr>
        <p:spPr>
          <a:xfrm>
            <a:off x="4067943" y="4509120"/>
            <a:ext cx="1052987" cy="293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21" name="Rectangle 20">
            <a:extLst>
              <a:ext uri="{FF2B5EF4-FFF2-40B4-BE49-F238E27FC236}">
                <a16:creationId xmlns:a16="http://schemas.microsoft.com/office/drawing/2014/main" id="{47B47D10-8839-4ADF-92DA-D09509FA6952}"/>
              </a:ext>
            </a:extLst>
          </p:cNvPr>
          <p:cNvSpPr/>
          <p:nvPr/>
        </p:nvSpPr>
        <p:spPr>
          <a:xfrm>
            <a:off x="4103948" y="5450265"/>
            <a:ext cx="1044116" cy="293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a:t>
            </a:r>
          </a:p>
        </p:txBody>
      </p:sp>
    </p:spTree>
    <p:extLst>
      <p:ext uri="{BB962C8B-B14F-4D97-AF65-F5344CB8AC3E}">
        <p14:creationId xmlns:p14="http://schemas.microsoft.com/office/powerpoint/2010/main" val="2586365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82 Socket</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496855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Socket</a:t>
            </a:r>
          </a:p>
          <a:p>
            <a:pPr marL="342900" indent="-342900" algn="l">
              <a:buClr>
                <a:srgbClr val="0070C0"/>
              </a:buClr>
              <a:buSzPct val="80000"/>
              <a:buFont typeface="Wingdings" pitchFamily="2" charset="2"/>
              <a:buChar char="u"/>
            </a:pPr>
            <a:r>
              <a:rPr lang="en-US" sz="1800" dirty="0">
                <a:solidFill>
                  <a:schemeClr val="tx1"/>
                </a:solidFill>
              </a:rPr>
              <a:t>We need two files: Socket.py and client.py</a:t>
            </a:r>
          </a:p>
          <a:p>
            <a:pPr marL="342900" indent="-342900" algn="l">
              <a:buClr>
                <a:srgbClr val="0070C0"/>
              </a:buClr>
              <a:buSzPct val="80000"/>
              <a:buFont typeface="Wingdings" pitchFamily="2" charset="2"/>
              <a:buChar char="u"/>
            </a:pPr>
            <a:r>
              <a:rPr lang="en-US" sz="1800" dirty="0">
                <a:solidFill>
                  <a:schemeClr val="tx1"/>
                </a:solidFill>
              </a:rPr>
              <a:t>We need two concepts: </a:t>
            </a:r>
          </a:p>
          <a:p>
            <a:pPr marL="342900" indent="-342900" algn="l">
              <a:buClr>
                <a:srgbClr val="0070C0"/>
              </a:buClr>
              <a:buSzPct val="80000"/>
              <a:buFont typeface="+mj-lt"/>
              <a:buAutoNum type="arabicPeriod"/>
            </a:pPr>
            <a:r>
              <a:rPr lang="en-US" sz="1800" dirty="0">
                <a:solidFill>
                  <a:schemeClr val="tx1"/>
                </a:solidFill>
              </a:rPr>
              <a:t>one is the port number and </a:t>
            </a:r>
          </a:p>
          <a:p>
            <a:pPr marL="342900" indent="-342900" algn="l">
              <a:buClr>
                <a:srgbClr val="0070C0"/>
              </a:buClr>
              <a:buSzPct val="80000"/>
              <a:buFont typeface="+mj-lt"/>
              <a:buAutoNum type="arabicPeriod"/>
            </a:pPr>
            <a:r>
              <a:rPr lang="en-US" sz="1800" dirty="0">
                <a:solidFill>
                  <a:schemeClr val="tx1"/>
                </a:solidFill>
              </a:rPr>
              <a:t>other one is the type of connection we are going to build.</a:t>
            </a:r>
          </a:p>
          <a:p>
            <a:pPr marL="342900" indent="-342900" algn="l">
              <a:buClr>
                <a:srgbClr val="0070C0"/>
              </a:buClr>
              <a:buSzPct val="80000"/>
              <a:buFont typeface="Wingdings" pitchFamily="2" charset="2"/>
              <a:buChar char="u"/>
            </a:pPr>
            <a:r>
              <a:rPr lang="en-US" sz="1800" dirty="0">
                <a:solidFill>
                  <a:schemeClr val="tx1"/>
                </a:solidFill>
              </a:rPr>
              <a:t>When we have a server and we have an IP address. We can interact the internet with the IP address. The IP address have a name, e.g., Google.com, the domain name. Behind the domain name is the IP address. We call this IP address as the public address.</a:t>
            </a:r>
          </a:p>
          <a:p>
            <a:pPr marL="342900" indent="-342900" algn="l">
              <a:buClr>
                <a:srgbClr val="0070C0"/>
              </a:buClr>
              <a:buSzPct val="80000"/>
              <a:buFont typeface="Wingdings" pitchFamily="2" charset="2"/>
              <a:buChar char="u"/>
            </a:pPr>
            <a:r>
              <a:rPr lang="en-US" sz="1800" dirty="0">
                <a:solidFill>
                  <a:schemeClr val="tx1"/>
                </a:solidFill>
              </a:rPr>
              <a:t>If you are working in the LAN (Local Area Network) environment, we have multiple machines connected to our Wi-Fi or the LAN network. We are in the Private Network. We have our private IP address as well.</a:t>
            </a:r>
          </a:p>
          <a:p>
            <a:pPr marL="342900" indent="-342900" algn="l">
              <a:buClr>
                <a:srgbClr val="0070C0"/>
              </a:buClr>
              <a:buSzPct val="80000"/>
              <a:buFont typeface="Wingdings" pitchFamily="2" charset="2"/>
              <a:buChar char="u"/>
            </a:pPr>
            <a:r>
              <a:rPr lang="en-US" sz="1800" dirty="0">
                <a:solidFill>
                  <a:schemeClr val="tx1"/>
                </a:solidFill>
              </a:rPr>
              <a:t>We have a machine that provides the multiple services. Every service will have a different port number, for example, you are running a HTTP server here, it will be having a different port number. If you are using a mail service, you will be having a different port number.</a:t>
            </a:r>
          </a:p>
          <a:p>
            <a:pPr algn="l">
              <a:buClr>
                <a:srgbClr val="0070C0"/>
              </a:buClr>
              <a:buSzPct val="80000"/>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https://www.youtube.com/watch?v=u4kr7EFxAKk&amp;list=PLsyeobzWxl7poL9JTVyndKe62ieoN-MZ3&amp;index=82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2020/5/4</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7" name="Rectangle 6">
            <a:extLst>
              <a:ext uri="{FF2B5EF4-FFF2-40B4-BE49-F238E27FC236}">
                <a16:creationId xmlns:a16="http://schemas.microsoft.com/office/drawing/2014/main" id="{DD06F7AA-EC43-426A-880D-37383A0847FF}"/>
              </a:ext>
            </a:extLst>
          </p:cNvPr>
          <p:cNvSpPr/>
          <p:nvPr/>
        </p:nvSpPr>
        <p:spPr>
          <a:xfrm>
            <a:off x="6300192" y="1700808"/>
            <a:ext cx="223224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Port Number</a:t>
            </a:r>
          </a:p>
        </p:txBody>
      </p:sp>
    </p:spTree>
    <p:extLst>
      <p:ext uri="{BB962C8B-B14F-4D97-AF65-F5344CB8AC3E}">
        <p14:creationId xmlns:p14="http://schemas.microsoft.com/office/powerpoint/2010/main" val="2112452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82 Socket</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331237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Socket</a:t>
            </a:r>
          </a:p>
          <a:p>
            <a:pPr marL="342900" indent="-342900" algn="l">
              <a:buClr>
                <a:srgbClr val="0070C0"/>
              </a:buClr>
              <a:buSzPct val="80000"/>
              <a:buFont typeface="Wingdings" pitchFamily="2" charset="2"/>
              <a:buChar char="u"/>
            </a:pPr>
            <a:r>
              <a:rPr lang="en-US" sz="1800" dirty="0">
                <a:solidFill>
                  <a:schemeClr val="tx1"/>
                </a:solidFill>
              </a:rPr>
              <a:t>First point: When we create a server, it should have a port number as well.</a:t>
            </a:r>
          </a:p>
          <a:p>
            <a:pPr marL="342900" indent="-342900" algn="l">
              <a:buClr>
                <a:srgbClr val="0070C0"/>
              </a:buClr>
              <a:buSzPct val="80000"/>
              <a:buFont typeface="Wingdings" pitchFamily="2" charset="2"/>
              <a:buChar char="u"/>
            </a:pPr>
            <a:r>
              <a:rPr lang="en-US" sz="1800" dirty="0">
                <a:solidFill>
                  <a:schemeClr val="tx1"/>
                </a:solidFill>
              </a:rPr>
              <a:t>We have to use a free port number. We cannot use a port number which already booked for something else, for example, if you have a Tomcat installed, it will use a port number by default which is 8080. So we cannot use that port number.</a:t>
            </a:r>
          </a:p>
          <a:p>
            <a:pPr marL="342900" indent="-342900" algn="l">
              <a:buClr>
                <a:srgbClr val="0070C0"/>
              </a:buClr>
              <a:buSzPct val="80000"/>
              <a:buFont typeface="Wingdings" pitchFamily="2" charset="2"/>
              <a:buChar char="u"/>
            </a:pPr>
            <a:r>
              <a:rPr lang="en-US" sz="1800" dirty="0">
                <a:solidFill>
                  <a:schemeClr val="tx1"/>
                </a:solidFill>
              </a:rPr>
              <a:t>We will use the port number 9999 for our case. We do not have any global service running on this port number.</a:t>
            </a:r>
          </a:p>
          <a:p>
            <a:pPr marL="342900" indent="-342900" algn="l">
              <a:buClr>
                <a:srgbClr val="0070C0"/>
              </a:buClr>
              <a:buSzPct val="80000"/>
              <a:buFont typeface="Wingdings" pitchFamily="2" charset="2"/>
              <a:buChar char="u"/>
            </a:pPr>
            <a:r>
              <a:rPr lang="en-US" sz="1800" dirty="0">
                <a:solidFill>
                  <a:schemeClr val="tx1"/>
                </a:solidFill>
              </a:rPr>
              <a:t>Second point: the type of connection. If you have seen the concept of networking, We the concept of TCP and UDP.</a:t>
            </a:r>
          </a:p>
          <a:p>
            <a:pPr marL="342900" indent="-342900" algn="l">
              <a:buClr>
                <a:srgbClr val="0070C0"/>
              </a:buClr>
              <a:buSzPct val="80000"/>
              <a:buFont typeface="Wingdings" pitchFamily="2" charset="2"/>
              <a:buChar char="u"/>
            </a:pPr>
            <a:r>
              <a:rPr lang="en-US" sz="1800" dirty="0">
                <a:solidFill>
                  <a:schemeClr val="tx1"/>
                </a:solidFill>
              </a:rPr>
              <a:t>We can have TCP which is connection-oriented or we can have connection-less network.</a:t>
            </a:r>
          </a:p>
          <a:p>
            <a:pPr algn="l">
              <a:buClr>
                <a:srgbClr val="0070C0"/>
              </a:buClr>
              <a:buSzPct val="80000"/>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https://www.youtube.com/watch?v=u4kr7EFxAKk&amp;list=PLsyeobzWxl7poL9JTVyndKe62ieoN-MZ3&amp;index=82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2020/5/4</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7" name="Rectangle 6">
            <a:extLst>
              <a:ext uri="{FF2B5EF4-FFF2-40B4-BE49-F238E27FC236}">
                <a16:creationId xmlns:a16="http://schemas.microsoft.com/office/drawing/2014/main" id="{02BC5AB0-8B8A-4504-8024-C46AF4E5AAE3}"/>
              </a:ext>
            </a:extLst>
          </p:cNvPr>
          <p:cNvSpPr/>
          <p:nvPr/>
        </p:nvSpPr>
        <p:spPr>
          <a:xfrm>
            <a:off x="4644008" y="4626711"/>
            <a:ext cx="108012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TCP</a:t>
            </a:r>
          </a:p>
        </p:txBody>
      </p:sp>
      <p:sp>
        <p:nvSpPr>
          <p:cNvPr id="8" name="Rectangle 7">
            <a:extLst>
              <a:ext uri="{FF2B5EF4-FFF2-40B4-BE49-F238E27FC236}">
                <a16:creationId xmlns:a16="http://schemas.microsoft.com/office/drawing/2014/main" id="{80D8732F-B5AC-45ED-99C7-AEC2414501AC}"/>
              </a:ext>
            </a:extLst>
          </p:cNvPr>
          <p:cNvSpPr/>
          <p:nvPr/>
        </p:nvSpPr>
        <p:spPr>
          <a:xfrm>
            <a:off x="6804248" y="4626711"/>
            <a:ext cx="108012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UDP</a:t>
            </a:r>
          </a:p>
        </p:txBody>
      </p:sp>
      <p:sp>
        <p:nvSpPr>
          <p:cNvPr id="9" name="Rectangle 8">
            <a:extLst>
              <a:ext uri="{FF2B5EF4-FFF2-40B4-BE49-F238E27FC236}">
                <a16:creationId xmlns:a16="http://schemas.microsoft.com/office/drawing/2014/main" id="{17B857AF-5B94-4B34-9B3B-B114D5DA3D65}"/>
              </a:ext>
            </a:extLst>
          </p:cNvPr>
          <p:cNvSpPr/>
          <p:nvPr/>
        </p:nvSpPr>
        <p:spPr>
          <a:xfrm>
            <a:off x="4357464" y="5780286"/>
            <a:ext cx="165320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Connection </a:t>
            </a:r>
          </a:p>
          <a:p>
            <a:pPr algn="ctr"/>
            <a:r>
              <a:rPr lang="en-US" dirty="0"/>
              <a:t>Oriented</a:t>
            </a:r>
          </a:p>
        </p:txBody>
      </p:sp>
      <p:sp>
        <p:nvSpPr>
          <p:cNvPr id="10" name="Rectangle 9">
            <a:extLst>
              <a:ext uri="{FF2B5EF4-FFF2-40B4-BE49-F238E27FC236}">
                <a16:creationId xmlns:a16="http://schemas.microsoft.com/office/drawing/2014/main" id="{096D2E39-1BA8-4B0F-A18D-3EB1573969B7}"/>
              </a:ext>
            </a:extLst>
          </p:cNvPr>
          <p:cNvSpPr/>
          <p:nvPr/>
        </p:nvSpPr>
        <p:spPr>
          <a:xfrm>
            <a:off x="6514797" y="5797725"/>
            <a:ext cx="165320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Connectionless</a:t>
            </a:r>
          </a:p>
          <a:p>
            <a:pPr algn="ctr"/>
            <a:r>
              <a:rPr lang="en-US" dirty="0"/>
              <a:t> Oriented</a:t>
            </a:r>
          </a:p>
        </p:txBody>
      </p:sp>
      <p:cxnSp>
        <p:nvCxnSpPr>
          <p:cNvPr id="12" name="Straight Arrow Connector 11">
            <a:extLst>
              <a:ext uri="{FF2B5EF4-FFF2-40B4-BE49-F238E27FC236}">
                <a16:creationId xmlns:a16="http://schemas.microsoft.com/office/drawing/2014/main" id="{62DE6F56-EA81-4C51-BF51-9051826EA34E}"/>
              </a:ext>
            </a:extLst>
          </p:cNvPr>
          <p:cNvCxnSpPr>
            <a:stCxn id="7" idx="2"/>
            <a:endCxn id="9" idx="0"/>
          </p:cNvCxnSpPr>
          <p:nvPr/>
        </p:nvCxnSpPr>
        <p:spPr>
          <a:xfrm>
            <a:off x="5184068" y="5202775"/>
            <a:ext cx="0" cy="577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3DEB01A-FFB6-4A48-ACA0-1CFBBE13279C}"/>
              </a:ext>
            </a:extLst>
          </p:cNvPr>
          <p:cNvCxnSpPr>
            <a:cxnSpLocks/>
            <a:stCxn id="8" idx="2"/>
            <a:endCxn id="10" idx="0"/>
          </p:cNvCxnSpPr>
          <p:nvPr/>
        </p:nvCxnSpPr>
        <p:spPr>
          <a:xfrm flipH="1">
            <a:off x="7341401" y="5202775"/>
            <a:ext cx="2907" cy="594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9050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82 Socket</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331237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Socket</a:t>
            </a:r>
          </a:p>
          <a:p>
            <a:pPr marL="342900" indent="-342900" algn="l">
              <a:buClr>
                <a:srgbClr val="0070C0"/>
              </a:buClr>
              <a:buSzPct val="80000"/>
              <a:buFont typeface="Wingdings" pitchFamily="2" charset="2"/>
              <a:buChar char="u"/>
            </a:pPr>
            <a:r>
              <a:rPr lang="en-US" sz="1800" dirty="0">
                <a:solidFill>
                  <a:schemeClr val="tx1"/>
                </a:solidFill>
              </a:rPr>
              <a:t>The TCP stand for the Transmission control protocol. TCP uses a connection-oriented protocol which means you have to first create a connection and then you can communicate.</a:t>
            </a:r>
          </a:p>
          <a:p>
            <a:pPr marL="342900" indent="-342900" algn="l">
              <a:buClr>
                <a:srgbClr val="0070C0"/>
              </a:buClr>
              <a:buSzPct val="80000"/>
              <a:buFont typeface="Wingdings" pitchFamily="2" charset="2"/>
              <a:buChar char="u"/>
            </a:pPr>
            <a:r>
              <a:rPr lang="en-US" sz="1800" dirty="0">
                <a:solidFill>
                  <a:schemeClr val="tx1"/>
                </a:solidFill>
              </a:rPr>
              <a:t>On the other hand, we have UDP, in which you do not have to create the connection. You just send the packet.  Based on the network or based on the address, it will simply reach to the particular destination.</a:t>
            </a:r>
          </a:p>
          <a:p>
            <a:pPr marL="342900" indent="-342900" algn="l">
              <a:buClr>
                <a:srgbClr val="0070C0"/>
              </a:buClr>
              <a:buSzPct val="80000"/>
              <a:buFont typeface="Wingdings" pitchFamily="2" charset="2"/>
              <a:buChar char="u"/>
            </a:pPr>
            <a:r>
              <a:rPr lang="en-US" sz="1800" dirty="0">
                <a:solidFill>
                  <a:schemeClr val="tx1"/>
                </a:solidFill>
              </a:rPr>
              <a:t>The only drawback UDO is. You are not sure that your packet will be reaching there destination or not. That is the only issue.</a:t>
            </a:r>
          </a:p>
          <a:p>
            <a:pPr marL="342900" indent="-342900" algn="l">
              <a:buClr>
                <a:srgbClr val="0070C0"/>
              </a:buClr>
              <a:buSzPct val="80000"/>
              <a:buFont typeface="Wingdings" pitchFamily="2" charset="2"/>
              <a:buChar char="u"/>
            </a:pPr>
            <a:r>
              <a:rPr lang="en-US" sz="1800" dirty="0">
                <a:solidFill>
                  <a:schemeClr val="tx1"/>
                </a:solidFill>
              </a:rPr>
              <a:t>We will use TCP protocol in our example. We first create the socket and then we send the packets. </a:t>
            </a:r>
          </a:p>
          <a:p>
            <a:pPr algn="l">
              <a:buClr>
                <a:srgbClr val="0070C0"/>
              </a:buClr>
              <a:buSzPct val="80000"/>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https://www.youtube.com/watch?v=u4kr7EFxAKk&amp;list=PLsyeobzWxl7poL9JTVyndKe62ieoN-MZ3&amp;index=82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2020/5/4</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7" name="Rectangle 6">
            <a:extLst>
              <a:ext uri="{FF2B5EF4-FFF2-40B4-BE49-F238E27FC236}">
                <a16:creationId xmlns:a16="http://schemas.microsoft.com/office/drawing/2014/main" id="{02BC5AB0-8B8A-4504-8024-C46AF4E5AAE3}"/>
              </a:ext>
            </a:extLst>
          </p:cNvPr>
          <p:cNvSpPr/>
          <p:nvPr/>
        </p:nvSpPr>
        <p:spPr>
          <a:xfrm>
            <a:off x="4644008" y="4626711"/>
            <a:ext cx="108012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TCP</a:t>
            </a:r>
          </a:p>
        </p:txBody>
      </p:sp>
      <p:sp>
        <p:nvSpPr>
          <p:cNvPr id="8" name="Rectangle 7">
            <a:extLst>
              <a:ext uri="{FF2B5EF4-FFF2-40B4-BE49-F238E27FC236}">
                <a16:creationId xmlns:a16="http://schemas.microsoft.com/office/drawing/2014/main" id="{80D8732F-B5AC-45ED-99C7-AEC2414501AC}"/>
              </a:ext>
            </a:extLst>
          </p:cNvPr>
          <p:cNvSpPr/>
          <p:nvPr/>
        </p:nvSpPr>
        <p:spPr>
          <a:xfrm>
            <a:off x="6804248" y="4626711"/>
            <a:ext cx="108012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UDP</a:t>
            </a:r>
          </a:p>
        </p:txBody>
      </p:sp>
      <p:sp>
        <p:nvSpPr>
          <p:cNvPr id="9" name="Rectangle 8">
            <a:extLst>
              <a:ext uri="{FF2B5EF4-FFF2-40B4-BE49-F238E27FC236}">
                <a16:creationId xmlns:a16="http://schemas.microsoft.com/office/drawing/2014/main" id="{17B857AF-5B94-4B34-9B3B-B114D5DA3D65}"/>
              </a:ext>
            </a:extLst>
          </p:cNvPr>
          <p:cNvSpPr/>
          <p:nvPr/>
        </p:nvSpPr>
        <p:spPr>
          <a:xfrm>
            <a:off x="4357464" y="5780286"/>
            <a:ext cx="165320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Connection </a:t>
            </a:r>
          </a:p>
          <a:p>
            <a:pPr algn="ctr"/>
            <a:r>
              <a:rPr lang="en-US" dirty="0"/>
              <a:t>Oriented</a:t>
            </a:r>
          </a:p>
        </p:txBody>
      </p:sp>
      <p:sp>
        <p:nvSpPr>
          <p:cNvPr id="10" name="Rectangle 9">
            <a:extLst>
              <a:ext uri="{FF2B5EF4-FFF2-40B4-BE49-F238E27FC236}">
                <a16:creationId xmlns:a16="http://schemas.microsoft.com/office/drawing/2014/main" id="{096D2E39-1BA8-4B0F-A18D-3EB1573969B7}"/>
              </a:ext>
            </a:extLst>
          </p:cNvPr>
          <p:cNvSpPr/>
          <p:nvPr/>
        </p:nvSpPr>
        <p:spPr>
          <a:xfrm>
            <a:off x="6514797" y="5797725"/>
            <a:ext cx="165320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Connectionless</a:t>
            </a:r>
          </a:p>
          <a:p>
            <a:pPr algn="ctr"/>
            <a:r>
              <a:rPr lang="en-US" dirty="0"/>
              <a:t> Oriented</a:t>
            </a:r>
          </a:p>
        </p:txBody>
      </p:sp>
      <p:cxnSp>
        <p:nvCxnSpPr>
          <p:cNvPr id="12" name="Straight Arrow Connector 11">
            <a:extLst>
              <a:ext uri="{FF2B5EF4-FFF2-40B4-BE49-F238E27FC236}">
                <a16:creationId xmlns:a16="http://schemas.microsoft.com/office/drawing/2014/main" id="{62DE6F56-EA81-4C51-BF51-9051826EA34E}"/>
              </a:ext>
            </a:extLst>
          </p:cNvPr>
          <p:cNvCxnSpPr>
            <a:stCxn id="7" idx="2"/>
            <a:endCxn id="9" idx="0"/>
          </p:cNvCxnSpPr>
          <p:nvPr/>
        </p:nvCxnSpPr>
        <p:spPr>
          <a:xfrm>
            <a:off x="5184068" y="5202775"/>
            <a:ext cx="0" cy="577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3DEB01A-FFB6-4A48-ACA0-1CFBBE13279C}"/>
              </a:ext>
            </a:extLst>
          </p:cNvPr>
          <p:cNvCxnSpPr>
            <a:cxnSpLocks/>
            <a:stCxn id="8" idx="2"/>
            <a:endCxn id="10" idx="0"/>
          </p:cNvCxnSpPr>
          <p:nvPr/>
        </p:nvCxnSpPr>
        <p:spPr>
          <a:xfrm flipH="1">
            <a:off x="7341401" y="5202775"/>
            <a:ext cx="2907" cy="594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5935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82.1 Socket Example 1</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037939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82.1 Socket Example 1</a:t>
            </a:r>
            <a:endParaRPr lang="zh-TW" altLang="en-US" b="1" dirty="0">
              <a:solidFill>
                <a:srgbClr val="FFFF00"/>
              </a:solidFill>
            </a:endParaRPr>
          </a:p>
        </p:txBody>
      </p:sp>
      <p:sp>
        <p:nvSpPr>
          <p:cNvPr id="3" name="副標題 2"/>
          <p:cNvSpPr>
            <a:spLocks noGrp="1"/>
          </p:cNvSpPr>
          <p:nvPr>
            <p:ph type="subTitle" idx="1"/>
          </p:nvPr>
        </p:nvSpPr>
        <p:spPr>
          <a:xfrm>
            <a:off x="467544" y="1268757"/>
            <a:ext cx="3384376" cy="266429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Socket Server:</a:t>
            </a:r>
          </a:p>
          <a:p>
            <a:pPr marL="342900" indent="-342900" algn="l">
              <a:buClr>
                <a:srgbClr val="0070C0"/>
              </a:buClr>
              <a:buSzPct val="80000"/>
              <a:buFont typeface="+mj-lt"/>
              <a:buAutoNum type="arabicPeriod"/>
            </a:pPr>
            <a:r>
              <a:rPr lang="en-US" sz="1800" b="1" dirty="0">
                <a:solidFill>
                  <a:schemeClr val="tx1"/>
                </a:solidFill>
              </a:rPr>
              <a:t>s = socket (ipv4, </a:t>
            </a:r>
            <a:r>
              <a:rPr lang="en-US" sz="1800" b="1" dirty="0" err="1">
                <a:solidFill>
                  <a:schemeClr val="tx1"/>
                </a:solidFill>
              </a:rPr>
              <a:t>tcp</a:t>
            </a:r>
            <a:r>
              <a:rPr lang="en-US" sz="1800" b="1" dirty="0">
                <a:solidFill>
                  <a:schemeClr val="tx1"/>
                </a:solidFill>
              </a:rPr>
              <a:t>)</a:t>
            </a:r>
          </a:p>
          <a:p>
            <a:pPr marL="342900" indent="-342900" algn="l">
              <a:buClr>
                <a:srgbClr val="0070C0"/>
              </a:buClr>
              <a:buSzPct val="80000"/>
              <a:buFont typeface="+mj-lt"/>
              <a:buAutoNum type="arabicPeriod"/>
            </a:pPr>
            <a:r>
              <a:rPr lang="en-US" sz="1800" b="1" dirty="0" err="1">
                <a:solidFill>
                  <a:schemeClr val="tx1"/>
                </a:solidFill>
              </a:rPr>
              <a:t>s.bind</a:t>
            </a:r>
            <a:r>
              <a:rPr lang="en-US" sz="1800" b="1" dirty="0">
                <a:solidFill>
                  <a:schemeClr val="tx1"/>
                </a:solidFill>
              </a:rPr>
              <a:t>((IP-</a:t>
            </a:r>
            <a:r>
              <a:rPr lang="en-US" sz="1800" b="1" dirty="0" err="1">
                <a:solidFill>
                  <a:schemeClr val="tx1"/>
                </a:solidFill>
              </a:rPr>
              <a:t>addr</a:t>
            </a:r>
            <a:r>
              <a:rPr lang="en-US" sz="1800" b="1" dirty="0">
                <a:solidFill>
                  <a:schemeClr val="tx1"/>
                </a:solidFill>
              </a:rPr>
              <a:t>, port-num))</a:t>
            </a:r>
          </a:p>
          <a:p>
            <a:pPr marL="342900" indent="-342900" algn="l">
              <a:buClr>
                <a:srgbClr val="0070C0"/>
              </a:buClr>
              <a:buSzPct val="80000"/>
              <a:buFont typeface="+mj-lt"/>
              <a:buAutoNum type="arabicPeriod"/>
            </a:pPr>
            <a:r>
              <a:rPr lang="en-US" sz="1800" b="1" dirty="0" err="1">
                <a:solidFill>
                  <a:schemeClr val="tx1"/>
                </a:solidFill>
              </a:rPr>
              <a:t>s.listen</a:t>
            </a:r>
            <a:r>
              <a:rPr lang="en-US" sz="1800" b="1" dirty="0">
                <a:solidFill>
                  <a:schemeClr val="tx1"/>
                </a:solidFill>
              </a:rPr>
              <a:t>(1-n)</a:t>
            </a:r>
          </a:p>
          <a:p>
            <a:pPr marL="342900" indent="-342900" algn="l">
              <a:buClr>
                <a:srgbClr val="0070C0"/>
              </a:buClr>
              <a:buSzPct val="80000"/>
              <a:buFont typeface="+mj-lt"/>
              <a:buAutoNum type="arabicPeriod"/>
            </a:pPr>
            <a:r>
              <a:rPr lang="en-US" sz="1800" b="1" dirty="0">
                <a:solidFill>
                  <a:schemeClr val="tx1"/>
                </a:solidFill>
              </a:rPr>
              <a:t>While True:</a:t>
            </a:r>
          </a:p>
          <a:p>
            <a:pPr marL="342900" indent="-342900" algn="l">
              <a:buClr>
                <a:srgbClr val="0070C0"/>
              </a:buClr>
              <a:buSzPct val="80000"/>
              <a:buFont typeface="+mj-lt"/>
              <a:buAutoNum type="arabicPeriod"/>
            </a:pPr>
            <a:r>
              <a:rPr lang="en-US" sz="1800" b="1" dirty="0">
                <a:solidFill>
                  <a:schemeClr val="tx1"/>
                </a:solidFill>
              </a:rPr>
              <a:t>    c, </a:t>
            </a:r>
            <a:r>
              <a:rPr lang="en-US" sz="1800" b="1" dirty="0" err="1">
                <a:solidFill>
                  <a:schemeClr val="tx1"/>
                </a:solidFill>
              </a:rPr>
              <a:t>addr</a:t>
            </a:r>
            <a:r>
              <a:rPr lang="en-US" sz="1800" b="1" dirty="0">
                <a:solidFill>
                  <a:schemeClr val="tx1"/>
                </a:solidFill>
              </a:rPr>
              <a:t> = </a:t>
            </a:r>
            <a:r>
              <a:rPr lang="en-US" sz="1800" b="1" dirty="0" err="1">
                <a:solidFill>
                  <a:schemeClr val="tx1"/>
                </a:solidFill>
              </a:rPr>
              <a:t>s.accept</a:t>
            </a:r>
            <a:r>
              <a:rPr lang="en-US" sz="1800" b="1" dirty="0">
                <a:solidFill>
                  <a:schemeClr val="tx1"/>
                </a:solidFill>
              </a:rPr>
              <a:t>()</a:t>
            </a:r>
          </a:p>
          <a:p>
            <a:pPr marL="342900" indent="-342900" algn="l">
              <a:buClr>
                <a:srgbClr val="0070C0"/>
              </a:buClr>
              <a:buSzPct val="80000"/>
              <a:buFont typeface="+mj-lt"/>
              <a:buAutoNum type="arabicPeriod"/>
            </a:pPr>
            <a:r>
              <a:rPr lang="en-US" sz="1800" b="1" dirty="0">
                <a:solidFill>
                  <a:schemeClr val="tx1"/>
                </a:solidFill>
              </a:rPr>
              <a:t>    </a:t>
            </a:r>
            <a:r>
              <a:rPr lang="en-US" sz="1800" b="1" dirty="0" err="1">
                <a:solidFill>
                  <a:schemeClr val="tx1"/>
                </a:solidFill>
              </a:rPr>
              <a:t>c.send</a:t>
            </a:r>
            <a:r>
              <a:rPr lang="en-US" sz="1800" b="1" dirty="0">
                <a:solidFill>
                  <a:schemeClr val="tx1"/>
                </a:solidFill>
              </a:rPr>
              <a:t> (message)</a:t>
            </a:r>
          </a:p>
          <a:p>
            <a:pPr marL="342900" indent="-342900" algn="l">
              <a:buClr>
                <a:srgbClr val="0070C0"/>
              </a:buClr>
              <a:buSzPct val="80000"/>
              <a:buFont typeface="+mj-lt"/>
              <a:buAutoNum type="arabicPeriod"/>
            </a:pPr>
            <a:r>
              <a:rPr lang="en-US" sz="1800" b="1" dirty="0">
                <a:solidFill>
                  <a:schemeClr val="tx1"/>
                </a:solidFill>
              </a:rPr>
              <a:t>    </a:t>
            </a:r>
            <a:r>
              <a:rPr lang="en-US" sz="1800" b="1" dirty="0" err="1">
                <a:solidFill>
                  <a:schemeClr val="tx1"/>
                </a:solidFill>
              </a:rPr>
              <a:t>c.close</a:t>
            </a:r>
            <a:r>
              <a:rPr lang="en-US" sz="1800" b="1" dirty="0">
                <a:solidFill>
                  <a:schemeClr val="tx1"/>
                </a:solidFill>
              </a:rPr>
              <a: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https://www.youtube.com/watch?v=u4kr7EFxAKk&amp;list=PLsyeobzWxl7poL9JTVyndKe62ieoN-MZ3&amp;index=82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2020/5/4</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9" name="Picture 8">
            <a:extLst>
              <a:ext uri="{FF2B5EF4-FFF2-40B4-BE49-F238E27FC236}">
                <a16:creationId xmlns:a16="http://schemas.microsoft.com/office/drawing/2014/main" id="{7439C29D-EE2A-45D4-AF58-0A1BD3F1007A}"/>
              </a:ext>
            </a:extLst>
          </p:cNvPr>
          <p:cNvPicPr>
            <a:picLocks noChangeAspect="1"/>
          </p:cNvPicPr>
          <p:nvPr/>
        </p:nvPicPr>
        <p:blipFill>
          <a:blip r:embed="rId3"/>
          <a:stretch>
            <a:fillRect/>
          </a:stretch>
        </p:blipFill>
        <p:spPr>
          <a:xfrm>
            <a:off x="3995936" y="1237850"/>
            <a:ext cx="4752528" cy="5151845"/>
          </a:xfrm>
          <a:prstGeom prst="rect">
            <a:avLst/>
          </a:prstGeom>
          <a:ln>
            <a:solidFill>
              <a:srgbClr val="C00000"/>
            </a:solidFill>
          </a:ln>
        </p:spPr>
      </p:pic>
    </p:spTree>
    <p:extLst>
      <p:ext uri="{BB962C8B-B14F-4D97-AF65-F5344CB8AC3E}">
        <p14:creationId xmlns:p14="http://schemas.microsoft.com/office/powerpoint/2010/main" val="218255740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811</TotalTime>
  <Words>1520</Words>
  <Application>Microsoft Office PowerPoint</Application>
  <PresentationFormat>On-screen Show (4:3)</PresentationFormat>
  <Paragraphs>204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Wingdings</vt:lpstr>
      <vt:lpstr>Office 佈景主題</vt:lpstr>
      <vt:lpstr>82 Socket</vt:lpstr>
      <vt:lpstr>82 Socket</vt:lpstr>
      <vt:lpstr>82 Socket</vt:lpstr>
      <vt:lpstr>82 Socket</vt:lpstr>
      <vt:lpstr>82 Socket</vt:lpstr>
      <vt:lpstr>82 Socket</vt:lpstr>
      <vt:lpstr>82 Socket</vt:lpstr>
      <vt:lpstr>82.1 Socket Example 1</vt:lpstr>
      <vt:lpstr>82.1 Socket Example 1</vt:lpstr>
      <vt:lpstr>82.1 Socket Example 1</vt:lpstr>
      <vt:lpstr>82.1 Socket Example 1</vt:lpstr>
      <vt:lpstr>82.1 Socket Example 1</vt:lpstr>
      <vt:lpstr>82.1 Socket Example 1</vt:lpstr>
      <vt:lpstr>82.2 Socket Example 2</vt:lpstr>
      <vt:lpstr>82.2 Socket Example 2</vt:lpstr>
      <vt:lpstr>82.2 Socket Example 2</vt:lpstr>
      <vt:lpstr>82.3 Send User Name Example 3</vt:lpstr>
      <vt:lpstr>82.3 Send User Name Example 3</vt:lpstr>
      <vt:lpstr>82.3 Send User Name Example 3</vt:lpstr>
      <vt:lpstr>82.3 Send User Name Example 3</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439</cp:revision>
  <dcterms:created xsi:type="dcterms:W3CDTF">2018-09-28T16:40:41Z</dcterms:created>
  <dcterms:modified xsi:type="dcterms:W3CDTF">2020-05-04T19:31:28Z</dcterms:modified>
</cp:coreProperties>
</file>