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sldIdLst>
    <p:sldId id="256" r:id="rId2"/>
    <p:sldId id="264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92" r:id="rId11"/>
    <p:sldId id="291" r:id="rId12"/>
    <p:sldId id="294" r:id="rId13"/>
    <p:sldId id="293" r:id="rId14"/>
    <p:sldId id="295" r:id="rId15"/>
    <p:sldId id="296" r:id="rId16"/>
    <p:sldId id="297" r:id="rId17"/>
    <p:sldId id="299" r:id="rId18"/>
    <p:sldId id="303" r:id="rId19"/>
    <p:sldId id="300" r:id="rId20"/>
    <p:sldId id="301" r:id="rId21"/>
    <p:sldId id="305" r:id="rId22"/>
    <p:sldId id="304" r:id="rId23"/>
    <p:sldId id="302" r:id="rId24"/>
    <p:sldId id="307" r:id="rId25"/>
    <p:sldId id="308" r:id="rId26"/>
    <p:sldId id="310" r:id="rId27"/>
    <p:sldId id="309" r:id="rId28"/>
    <p:sldId id="311" r:id="rId29"/>
    <p:sldId id="312" r:id="rId30"/>
    <p:sldId id="313" r:id="rId31"/>
    <p:sldId id="314" r:id="rId32"/>
    <p:sldId id="315" r:id="rId33"/>
    <p:sldId id="317" r:id="rId34"/>
    <p:sldId id="319" r:id="rId35"/>
    <p:sldId id="322" r:id="rId36"/>
    <p:sldId id="321" r:id="rId37"/>
    <p:sldId id="320" r:id="rId38"/>
    <p:sldId id="316" r:id="rId39"/>
    <p:sldId id="323" r:id="rId40"/>
    <p:sldId id="324" r:id="rId41"/>
    <p:sldId id="325" r:id="rId42"/>
    <p:sldId id="338" r:id="rId43"/>
    <p:sldId id="326" r:id="rId44"/>
    <p:sldId id="327" r:id="rId45"/>
    <p:sldId id="339" r:id="rId46"/>
    <p:sldId id="328" r:id="rId47"/>
    <p:sldId id="329" r:id="rId48"/>
    <p:sldId id="340" r:id="rId49"/>
    <p:sldId id="330" r:id="rId50"/>
    <p:sldId id="331" r:id="rId51"/>
    <p:sldId id="341" r:id="rId52"/>
    <p:sldId id="332" r:id="rId53"/>
    <p:sldId id="342" r:id="rId54"/>
    <p:sldId id="333" r:id="rId55"/>
    <p:sldId id="334" r:id="rId56"/>
    <p:sldId id="335" r:id="rId57"/>
    <p:sldId id="336" r:id="rId58"/>
    <p:sldId id="343" r:id="rId59"/>
    <p:sldId id="337" r:id="rId60"/>
    <p:sldId id="259" r:id="rId6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3" autoAdjust="0"/>
    <p:restoredTop sz="99626" autoAdjust="0"/>
  </p:normalViewPr>
  <p:slideViewPr>
    <p:cSldViewPr>
      <p:cViewPr>
        <p:scale>
          <a:sx n="75" d="100"/>
          <a:sy n="75" d="100"/>
        </p:scale>
        <p:origin x="420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2019/6/5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2019/6/5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2019/6/5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2019/6/5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2019/6/5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2019/6/5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2019/6/5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2019/6/5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2019/6/5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2019/6/5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2019/6/5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2019/6/5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2019/6/5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youtube.com/watch?v=5zUTc-kge8I&amp;list=PLsyeobzWxl7rFkYFysfTwBu1JBPaNNDrk&amp;index=10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youtube.com/watch?v=5zUTc-kge8I&amp;list=PLsyeobzWxl7rFkYFysfTwBu1JBPaNNDrk&amp;index=10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youtube.com/watch?v=5zUTc-kge8I&amp;list=PLsyeobzWxl7rFkYFysfTwBu1JBPaNNDrk&amp;index=10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5zUTc-kge8I&amp;list=PLsyeobzWxl7rFkYFysfTwBu1JBPaNNDrk&amp;index=10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youtube.com/watch?v=5zUTc-kge8I&amp;list=PLsyeobzWxl7rFkYFysfTwBu1JBPaNNDrk&amp;index=10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5zUTc-kge8I&amp;list=PLsyeobzWxl7rFkYFysfTwBu1JBPaNNDrk&amp;index=10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ww.youtube.com/watch?v=5zUTc-kge8I&amp;list=PLsyeobzWxl7rFkYFysfTwBu1JBPaNNDrk&amp;index=10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5zUTc-kge8I&amp;list=PLsyeobzWxl7rFkYFysfTwBu1JBPaNNDrk&amp;index=10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5zUTc-kge8I&amp;list=PLsyeobzWxl7rFkYFysfTwBu1JBPaNNDrk&amp;index=10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5zUTc-kge8I&amp;list=PLsyeobzWxl7rFkYFysfTwBu1JBPaNNDrk&amp;index=10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5zUTc-kge8I&amp;list=PLsyeobzWxl7rFkYFysfTwBu1JBPaNNDrk&amp;index=10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5zUTc-kge8I&amp;list=PLsyeobzWxl7rFkYFysfTwBu1JBPaNNDrk&amp;index=10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5zUTc-kge8I&amp;list=PLsyeobzWxl7rFkYFysfTwBu1JBPaNNDrk&amp;index=10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5zUTc-kge8I&amp;list=PLsyeobzWxl7rFkYFysfTwBu1JBPaNNDrk&amp;index=10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www.youtube.com/watch?v=5zUTc-kge8I&amp;list=PLsyeobzWxl7rFkYFysfTwBu1JBPaNNDrk&amp;index=10" TargetMode="Externa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www.youtube.com/watch?v=5zUTc-kge8I&amp;list=PLsyeobzWxl7rFkYFysfTwBu1JBPaNNDrk&amp;index=10" TargetMode="Externa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www.youtube.com/watch?v=5zUTc-kge8I&amp;list=PLsyeobzWxl7rFkYFysfTwBu1JBPaNNDrk&amp;index=10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5zUTc-kge8I&amp;list=PLsyeobzWxl7rFkYFysfTwBu1JBPaNNDrk&amp;index=10" TargetMode="Externa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www.youtube.com/watch?v=5zUTc-kge8I&amp;list=PLsyeobzWxl7rFkYFysfTwBu1JBPaNNDrk&amp;index=10" TargetMode="Externa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www.youtube.com/watch?v=5zUTc-kge8I&amp;list=PLsyeobzWxl7rFkYFysfTwBu1JBPaNNDrk&amp;index=10" TargetMode="Externa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www.youtube.com/watch?v=5zUTc-kge8I&amp;list=PLsyeobzWxl7rFkYFysfTwBu1JBPaNNDrk&amp;index=10" TargetMode="Externa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www.youtube.com/watch?v=5zUTc-kge8I&amp;list=PLsyeobzWxl7rFkYFysfTwBu1JBPaNNDrk&amp;index=10" TargetMode="Externa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www.youtube.com/watch?v=5zUTc-kge8I&amp;list=PLsyeobzWxl7rFkYFysfTwBu1JBPaNNDrk&amp;index=10" TargetMode="Externa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www.youtube.com/watch?v=5zUTc-kge8I&amp;list=PLsyeobzWxl7rFkYFysfTwBu1JBPaNNDrk&amp;index=10" TargetMode="Externa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5zUTc-kge8I&amp;list=PLsyeobzWxl7rFkYFysfTwBu1JBPaNNDrk&amp;index=10" TargetMode="Externa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5zUTc-kge8I&amp;list=PLsyeobzWxl7rFkYFysfTwBu1JBPaNNDrk&amp;index=10" TargetMode="Externa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www.youtube.com/watch?v=5zUTc-kge8I&amp;list=PLsyeobzWxl7rFkYFysfTwBu1JBPaNNDrk&amp;index=10" TargetMode="Externa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www.youtube.com/watch?v=5zUTc-kge8I&amp;list=PLsyeobzWxl7rFkYFysfTwBu1JBPaNNDrk&amp;index=10" TargetMode="Externa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www.youtube.com/watch?v=5zUTc-kge8I&amp;list=PLsyeobzWxl7rFkYFysfTwBu1JBPaNNDrk&amp;index=10" TargetMode="Externa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www.youtube.com/watch?v=5zUTc-kge8I&amp;list=PLsyeobzWxl7rFkYFysfTwBu1JBPaNNDrk&amp;index=10" TargetMode="Externa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s://www.youtube.com/watch?v=5zUTc-kge8I&amp;list=PLsyeobzWxl7rFkYFysfTwBu1JBPaNNDrk&amp;index=10" TargetMode="Externa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s://www.youtube.com/watch?v=5zUTc-kge8I&amp;list=PLsyeobzWxl7rFkYFysfTwBu1JBPaNNDrk&amp;index=10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5zUTc-kge8I&amp;list=PLsyeobzWxl7rFkYFysfTwBu1JBPaNNDrk&amp;index=10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5zUTc-kge8I&amp;list=PLsyeobzWxl7rFkYFysfTwBu1JBPaNNDrk&amp;index=10" TargetMode="Externa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5zUTc-kge8I&amp;list=PLsyeobzWxl7rFkYFysfTwBu1JBPaNNDrk&amp;index=10" TargetMode="Externa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5zUTc-kge8I&amp;list=PLsyeobzWxl7rFkYFysfTwBu1JBPaNNDrk&amp;index=10" TargetMode="Externa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hyperlink" Target="https://www.youtube.com/watch?v=5zUTc-kge8I&amp;list=PLsyeobzWxl7rFkYFysfTwBu1JBPaNNDrk&amp;index=10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hyperlink" Target="https://www.youtube.com/watch?v=5zUTc-kge8I&amp;list=PLsyeobzWxl7rFkYFysfTwBu1JBPaNNDrk&amp;index=10" TargetMode="Externa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hyperlink" Target="https://www.youtube.com/watch?v=5zUTc-kge8I&amp;list=PLsyeobzWxl7rFkYFysfTwBu1JBPaNNDrk&amp;index=10" TargetMode="Externa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hyperlink" Target="https://www.youtube.com/watch?v=5zUTc-kge8I&amp;list=PLsyeobzWxl7rFkYFysfTwBu1JBPaNNDrk&amp;index=10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watch?v=5zUTc-kge8I&amp;list=PLsyeobzWxl7rFkYFysfTwBu1JBPaNNDrk&amp;index=10" TargetMode="Externa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youtube.com/watch?v=5zUTc-kge8I&amp;list=PLsyeobzWxl7rFkYFysfTwBu1JBPaNNDrk&amp;index=10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youtube.com/watch?v=5zUTc-kge8I&amp;list=PLsyeobzWxl7rFkYFysfTwBu1JBPaNNDrk&amp;index=10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youtube.com/watch?v=5zUTc-kge8I&amp;list=PLsyeobzWxl7rFkYFysfTwBu1JBPaNNDrk&amp;index=10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10 Spring Core Annotation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2019/6/5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76FB54-0FF4-4974-A460-D7B60A923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7044" y="3685778"/>
            <a:ext cx="2085975" cy="8953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10.2 Search Spring Dependency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2019/6/5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76FB54-0FF4-4974-A460-D7B60A923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7044" y="3685778"/>
            <a:ext cx="2085975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074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10.2 Search Spring Dependency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5644" y="1318284"/>
            <a:ext cx="8352928" cy="6097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We have a new project: </a:t>
            </a:r>
            <a:r>
              <a:rPr lang="en-US" altLang="zh-TW" sz="1800" dirty="0" err="1">
                <a:solidFill>
                  <a:schemeClr val="tx1"/>
                </a:solidFill>
              </a:rPr>
              <a:t>SpringAnno</a:t>
            </a:r>
            <a:r>
              <a:rPr lang="en-US" altLang="zh-TW" sz="1800" dirty="0">
                <a:solidFill>
                  <a:schemeClr val="tx1"/>
                </a:solidFill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Click pom.xml and click Overview.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https://www.youtube.com/watch?v=5zUTc-kge8I&amp;list=PLsyeobzWxl7rFkYFysfTwBu1JBPaNNDrk&amp;index=10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5A33DFF-3A4C-4F29-A6FD-315271C608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2145840"/>
            <a:ext cx="7937668" cy="416353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820838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10.2 Search Spring Dependency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5644" y="1318284"/>
            <a:ext cx="8352928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Click pom.xml.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https://www.youtube.com/watch?v=5zUTc-kge8I&amp;list=PLsyeobzWxl7rFkYFysfTwBu1JBPaNNDrk&amp;index=10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A52452-9EBF-45F3-BD79-6D952B5248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928024"/>
            <a:ext cx="6842348" cy="379643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02864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10.2 Search Spring Dependency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5644" y="1318284"/>
            <a:ext cx="8352928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In the pom.xml, add dependency in the &lt;dependency&gt; area.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https://www.youtube.com/watch?v=5zUTc-kge8I&amp;list=PLsyeobzWxl7rFkYFysfTwBu1JBPaNNDrk&amp;index=10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EBEFF3F-5FC6-4DA4-A8F8-C76186563B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056" y="1933754"/>
            <a:ext cx="3922048" cy="4365104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副標題 2">
            <a:extLst>
              <a:ext uri="{FF2B5EF4-FFF2-40B4-BE49-F238E27FC236}">
                <a16:creationId xmlns:a16="http://schemas.microsoft.com/office/drawing/2014/main" id="{EE4081CC-F292-4C8C-9B7A-3A977328F5DE}"/>
              </a:ext>
            </a:extLst>
          </p:cNvPr>
          <p:cNvSpPr txBox="1">
            <a:spLocks/>
          </p:cNvSpPr>
          <p:nvPr/>
        </p:nvSpPr>
        <p:spPr>
          <a:xfrm>
            <a:off x="505644" y="1846959"/>
            <a:ext cx="4238942" cy="398616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Google “maven dependencies”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AC5595-78AA-45C5-A54F-2456C972F0E7}"/>
              </a:ext>
            </a:extLst>
          </p:cNvPr>
          <p:cNvSpPr/>
          <p:nvPr/>
        </p:nvSpPr>
        <p:spPr>
          <a:xfrm>
            <a:off x="5796136" y="3284984"/>
            <a:ext cx="2088232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318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23A9025-E178-434C-80FE-5C81BC20B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9691" y="1790667"/>
            <a:ext cx="4564618" cy="449191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10.2 Search Spring Dependency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5644" y="1318284"/>
            <a:ext cx="8352928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In the pom.xml, add dependency in the &lt;dependency&gt; area.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https://www.youtube.com/watch?v=5zUTc-kge8I&amp;list=PLsyeobzWxl7rFkYFysfTwBu1JBPaNNDrk&amp;index=10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84388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10.2 Search Spring Dependency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5644" y="1318284"/>
            <a:ext cx="8352928" cy="73137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In the repository, search for “Spring Context”.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Click “Spring Context”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https://www.youtube.com/watch?v=5zUTc-kge8I&amp;list=PLsyeobzWxl7rFkYFysfTwBu1JBPaNNDrk&amp;index=10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B18C644-8601-4F24-996C-21128EB390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1347" y="2260016"/>
            <a:ext cx="4730893" cy="4141314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B434795-1169-4F99-B826-3B312F958AA2}"/>
              </a:ext>
            </a:extLst>
          </p:cNvPr>
          <p:cNvSpPr/>
          <p:nvPr/>
        </p:nvSpPr>
        <p:spPr>
          <a:xfrm>
            <a:off x="3347864" y="3501008"/>
            <a:ext cx="1584176" cy="5426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4923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0A1505B-906C-48A4-A400-2D216366D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852717"/>
            <a:ext cx="5025229" cy="436781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10.2 Search Spring Dependency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5644" y="1318284"/>
            <a:ext cx="8352928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Current version is 5.1.x. Scroll down one lower version (5.0.x) for stable reason.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https://www.youtube.com/watch?v=5zUTc-kge8I&amp;list=PLsyeobzWxl7rFkYFysfTwBu1JBPaNNDrk&amp;index=10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98276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10.2 Search Spring Dependency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5644" y="1318284"/>
            <a:ext cx="8352928" cy="74256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5.0.14 is the one lower version with latest stable release.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Click 5.0.14.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https://www.youtube.com/watch?v=5zUTc-kge8I&amp;list=PLsyeobzWxl7rFkYFysfTwBu1JBPaNNDrk&amp;index=10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000A4A-5E12-452B-9A10-D18C63455B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9190" y="2215812"/>
            <a:ext cx="4921444" cy="4350697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3893459-CF92-4E1D-99A8-62A704CC99F3}"/>
              </a:ext>
            </a:extLst>
          </p:cNvPr>
          <p:cNvSpPr/>
          <p:nvPr/>
        </p:nvSpPr>
        <p:spPr>
          <a:xfrm>
            <a:off x="3059832" y="3217203"/>
            <a:ext cx="1008112" cy="13978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3999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10.3 Copy Dependency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2019/6/5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76FB54-0FF4-4974-A460-D7B60A923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7044" y="3685778"/>
            <a:ext cx="2085975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784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ED937D1-0915-4A4E-86A7-27F9648F8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788" y="1851265"/>
            <a:ext cx="4836208" cy="4242031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10.3 Copy Dependency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5644" y="1318284"/>
            <a:ext cx="8352928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Click Maven tab and highlighted and copy dependency.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https://www.youtube.com/watch?v=5zUTc-kge8I&amp;list=PLsyeobzWxl7rFkYFysfTwBu1JBPaNNDrk&amp;index=10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3893459-CF92-4E1D-99A8-62A704CC99F3}"/>
              </a:ext>
            </a:extLst>
          </p:cNvPr>
          <p:cNvSpPr/>
          <p:nvPr/>
        </p:nvSpPr>
        <p:spPr>
          <a:xfrm>
            <a:off x="2339752" y="5013176"/>
            <a:ext cx="2520280" cy="60700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455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 Spring Core Annotation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5644" y="1318284"/>
            <a:ext cx="8352928" cy="131862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This section discusses Spring Framework.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We will configure Spring application with the help of annotations.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The </a:t>
            </a:r>
            <a:r>
              <a:rPr lang="en-US" altLang="zh-TW" sz="1800" dirty="0">
                <a:solidFill>
                  <a:srgbClr val="C00000"/>
                </a:solidFill>
              </a:rPr>
              <a:t>Spring Frameworks </a:t>
            </a:r>
            <a:r>
              <a:rPr lang="en-US" altLang="zh-TW" sz="1800" dirty="0">
                <a:solidFill>
                  <a:schemeClr val="tx1"/>
                </a:solidFill>
              </a:rPr>
              <a:t>focus on how to use </a:t>
            </a:r>
            <a:r>
              <a:rPr lang="en-US" altLang="zh-TW" sz="1800" dirty="0">
                <a:solidFill>
                  <a:srgbClr val="C00000"/>
                </a:solidFill>
              </a:rPr>
              <a:t>XML configuration</a:t>
            </a:r>
            <a:r>
              <a:rPr lang="en-US" altLang="zh-TW" sz="1800" dirty="0">
                <a:solidFill>
                  <a:schemeClr val="tx1"/>
                </a:solidFill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We focus more on annotation of basic Spring Framework configuration.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https://www.youtube.com/watch?v=5zUTc-kge8I&amp;list=PLsyeobzWxl7rFkYFysfTwBu1JBPaNNDrk&amp;index=10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D49DF21-C818-4172-BD75-241A507EF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865632"/>
            <a:ext cx="7413972" cy="402920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10.3 Copy Dependency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5644" y="1318284"/>
            <a:ext cx="8352928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In the pom.xml file, find the &lt;/dependency&gt; location.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https://www.youtube.com/watch?v=5zUTc-kge8I&amp;list=PLsyeobzWxl7rFkYFysfTwBu1JBPaNNDrk&amp;index=10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3893459-CF92-4E1D-99A8-62A704CC99F3}"/>
              </a:ext>
            </a:extLst>
          </p:cNvPr>
          <p:cNvSpPr/>
          <p:nvPr/>
        </p:nvSpPr>
        <p:spPr>
          <a:xfrm flipV="1">
            <a:off x="827584" y="5153486"/>
            <a:ext cx="2520280" cy="3862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7703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25CD004-3DA7-477D-83B8-3EE8D71B3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592" y="2068605"/>
            <a:ext cx="7358815" cy="392509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10.3 Copy Dependency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5644" y="1318284"/>
            <a:ext cx="8352928" cy="54838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In the pom.xml file, copy Spring dependency in the below &lt;dependency&gt;Junit &lt;/dependency&gt;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https://www.youtube.com/watch?v=5zUTc-kge8I&amp;list=PLsyeobzWxl7rFkYFysfTwBu1JBPaNNDrk&amp;index=10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21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3893459-CF92-4E1D-99A8-62A704CC99F3}"/>
              </a:ext>
            </a:extLst>
          </p:cNvPr>
          <p:cNvSpPr/>
          <p:nvPr/>
        </p:nvSpPr>
        <p:spPr>
          <a:xfrm flipV="1">
            <a:off x="4561246" y="4797152"/>
            <a:ext cx="3539145" cy="57606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944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10.4 Download Dependency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2019/6/5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22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76FB54-0FF4-4974-A460-D7B60A923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7044" y="3685778"/>
            <a:ext cx="2085975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1973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AE2B2ED-0D2D-4B88-9576-40CCED6E6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833178"/>
            <a:ext cx="6767736" cy="3969591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10.4 Download Dependency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5644" y="1318284"/>
            <a:ext cx="8352928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Save the pom.xml file, the dependencies are downloaded automatically.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https://www.youtube.com/watch?v=5zUTc-kge8I&amp;list=PLsyeobzWxl7rFkYFysfTwBu1JBPaNNDrk&amp;index=10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23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3893459-CF92-4E1D-99A8-62A704CC99F3}"/>
              </a:ext>
            </a:extLst>
          </p:cNvPr>
          <p:cNvSpPr/>
          <p:nvPr/>
        </p:nvSpPr>
        <p:spPr>
          <a:xfrm>
            <a:off x="715765" y="4941168"/>
            <a:ext cx="3024336" cy="86160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0971DD5-7107-4AF5-B9A7-4AC046B66AFD}"/>
              </a:ext>
            </a:extLst>
          </p:cNvPr>
          <p:cNvSpPr/>
          <p:nvPr/>
        </p:nvSpPr>
        <p:spPr>
          <a:xfrm>
            <a:off x="4067436" y="4340396"/>
            <a:ext cx="3240868" cy="7021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9A2FE42-A0B3-4EC9-883A-CC2E203C04A6}"/>
              </a:ext>
            </a:extLst>
          </p:cNvPr>
          <p:cNvSpPr/>
          <p:nvPr/>
        </p:nvSpPr>
        <p:spPr>
          <a:xfrm>
            <a:off x="5252777" y="3813147"/>
            <a:ext cx="327335" cy="312740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1428D9-856D-4F36-AE93-69F7040073EC}"/>
              </a:ext>
            </a:extLst>
          </p:cNvPr>
          <p:cNvSpPr/>
          <p:nvPr/>
        </p:nvSpPr>
        <p:spPr>
          <a:xfrm>
            <a:off x="5652120" y="3813147"/>
            <a:ext cx="1656184" cy="3127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Save pom.xml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9A4B80B-C51B-4811-A041-CFEB0885F818}"/>
              </a:ext>
            </a:extLst>
          </p:cNvPr>
          <p:cNvSpPr/>
          <p:nvPr/>
        </p:nvSpPr>
        <p:spPr>
          <a:xfrm>
            <a:off x="1363365" y="5919047"/>
            <a:ext cx="327335" cy="312740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A729998-7F6C-4611-AA08-753606985E22}"/>
              </a:ext>
            </a:extLst>
          </p:cNvPr>
          <p:cNvSpPr/>
          <p:nvPr/>
        </p:nvSpPr>
        <p:spPr>
          <a:xfrm>
            <a:off x="1762708" y="5919047"/>
            <a:ext cx="5257564" cy="3127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Maven Dependencies are automatically downloaded.</a:t>
            </a:r>
          </a:p>
        </p:txBody>
      </p:sp>
    </p:spTree>
    <p:extLst>
      <p:ext uri="{BB962C8B-B14F-4D97-AF65-F5344CB8AC3E}">
        <p14:creationId xmlns:p14="http://schemas.microsoft.com/office/powerpoint/2010/main" val="7456411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32842E44-5373-4205-867A-FBC3B8D8F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126832"/>
            <a:ext cx="6927274" cy="4121428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10.4 Download Dependency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5644" y="1318284"/>
            <a:ext cx="8352928" cy="65358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The local Maven Dependencies are locate under C:\Users\14088\.m2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The home path “.\m2” has all the maven dependencies there.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https://www.youtube.com/watch?v=5zUTc-kge8I&amp;list=PLsyeobzWxl7rFkYFysfTwBu1JBPaNNDrk&amp;index=10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24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3893459-CF92-4E1D-99A8-62A704CC99F3}"/>
              </a:ext>
            </a:extLst>
          </p:cNvPr>
          <p:cNvSpPr/>
          <p:nvPr/>
        </p:nvSpPr>
        <p:spPr>
          <a:xfrm>
            <a:off x="1075804" y="5195067"/>
            <a:ext cx="3928243" cy="86160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8936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10.5 Create Apple Application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2019/6/5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25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76FB54-0FF4-4974-A460-D7B60A923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7044" y="3685778"/>
            <a:ext cx="2085975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2802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4247137-177D-45E4-8DBB-630620207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8347" y="2082988"/>
            <a:ext cx="3987522" cy="465313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10.5 Create Apple Application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5644" y="1318284"/>
            <a:ext cx="8352928" cy="6097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Create an Apple Application.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 err="1">
                <a:solidFill>
                  <a:schemeClr val="tx1"/>
                </a:solidFill>
              </a:rPr>
              <a:t>SpringAnno</a:t>
            </a:r>
            <a:r>
              <a:rPr lang="en-US" altLang="zh-TW" sz="1800" dirty="0">
                <a:solidFill>
                  <a:schemeClr val="tx1"/>
                </a:solidFill>
              </a:rPr>
              <a:t>: </a:t>
            </a:r>
            <a:r>
              <a:rPr lang="en-US" altLang="zh-TW" sz="1800" dirty="0" err="1">
                <a:solidFill>
                  <a:schemeClr val="tx1"/>
                </a:solidFill>
              </a:rPr>
              <a:t>src</a:t>
            </a:r>
            <a:r>
              <a:rPr lang="en-US" altLang="zh-TW" sz="1800" dirty="0">
                <a:solidFill>
                  <a:schemeClr val="tx1"/>
                </a:solidFill>
              </a:rPr>
              <a:t>/main/java: RMB: New &gt; Class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https://www.youtube.com/watch?v=5zUTc-kge8I&amp;list=PLsyeobzWxl7rFkYFysfTwBu1JBPaNNDrk&amp;index=10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77876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10.5 Create Apple Application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5644" y="1318284"/>
            <a:ext cx="8352928" cy="42022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Class Name: Apple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https://www.youtube.com/watch?v=5zUTc-kge8I&amp;list=PLsyeobzWxl7rFkYFysfTwBu1JBPaNNDrk&amp;index=10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27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9BF951-4DD7-444F-884C-200493CD9E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824" y="1921754"/>
            <a:ext cx="3661965" cy="442632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2701833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10.5 Create Apple Application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5644" y="1318284"/>
            <a:ext cx="8352928" cy="81457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Class Name: Apple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public void config () { …}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https://www.youtube.com/watch?v=5zUTc-kge8I&amp;list=PLsyeobzWxl7rFkYFysfTwBu1JBPaNNDrk&amp;index=10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18A736-75D1-46D7-A458-C60102575E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694" y="2446049"/>
            <a:ext cx="8206878" cy="212835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9347108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10.5 Create Apple Application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5644" y="1318284"/>
            <a:ext cx="8352928" cy="103059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In App.java,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public void main (String[] </a:t>
            </a:r>
            <a:r>
              <a:rPr lang="en-US" altLang="zh-TW" sz="1800" dirty="0" err="1">
                <a:solidFill>
                  <a:schemeClr val="tx1"/>
                </a:solidFill>
              </a:rPr>
              <a:t>args</a:t>
            </a:r>
            <a:r>
              <a:rPr lang="en-US" altLang="zh-TW" sz="1800" dirty="0">
                <a:solidFill>
                  <a:schemeClr val="tx1"/>
                </a:solidFill>
              </a:rPr>
              <a:t>) { Apple a = new Apple (); </a:t>
            </a:r>
            <a:r>
              <a:rPr lang="en-US" altLang="zh-TW" sz="1800" dirty="0" err="1">
                <a:solidFill>
                  <a:schemeClr val="tx1"/>
                </a:solidFill>
              </a:rPr>
              <a:t>s.config</a:t>
            </a:r>
            <a:r>
              <a:rPr lang="en-US" altLang="zh-TW" sz="1800" dirty="0">
                <a:solidFill>
                  <a:schemeClr val="tx1"/>
                </a:solidFill>
              </a:rPr>
              <a:t>() }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Run it.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https://www.youtube.com/watch?v=5zUTc-kge8I&amp;list=PLsyeobzWxl7rFkYFysfTwBu1JBPaNNDrk&amp;index=10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29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BC63FB8-447E-40C4-955D-44A7D08793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1861" y="2441847"/>
            <a:ext cx="5948139" cy="411662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583040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10.1 Create Maven Project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2019/6/5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76FB54-0FF4-4974-A460-D7B60A923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7044" y="3685778"/>
            <a:ext cx="2085975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0552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10.6 Create </a:t>
            </a:r>
            <a:r>
              <a:rPr lang="en-US" altLang="zh-TW" sz="4800" b="1" dirty="0" err="1">
                <a:solidFill>
                  <a:srgbClr val="FFFF00"/>
                </a:solidFill>
              </a:rPr>
              <a:t>AppConfig</a:t>
            </a:r>
            <a:r>
              <a:rPr lang="en-US" altLang="zh-TW" sz="4800" b="1" dirty="0">
                <a:solidFill>
                  <a:srgbClr val="FFFF00"/>
                </a:solidFill>
              </a:rPr>
              <a:t> Class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2019/6/5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30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76FB54-0FF4-4974-A460-D7B60A923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7044" y="3685778"/>
            <a:ext cx="2085975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5122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10.6 Create </a:t>
            </a:r>
            <a:r>
              <a:rPr lang="en-US" altLang="zh-TW" b="1" dirty="0" err="1">
                <a:solidFill>
                  <a:srgbClr val="FFFF00"/>
                </a:solidFill>
              </a:rPr>
              <a:t>AppConfig</a:t>
            </a:r>
            <a:r>
              <a:rPr lang="en-US" altLang="zh-TW" b="1" dirty="0">
                <a:solidFill>
                  <a:srgbClr val="FFFF00"/>
                </a:solidFill>
              </a:rPr>
              <a:t> Class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5644" y="1318284"/>
            <a:ext cx="8352928" cy="103059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We do not want to use “new Apple()”. We want to use Dependency Injection instead.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How to change the new Apple() into Dependency Injection?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https://www.youtube.com/watch?v=5zUTc-kge8I&amp;list=PLsyeobzWxl7rFkYFysfTwBu1JBPaNNDrk&amp;index=10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83814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10.6 Create </a:t>
            </a:r>
            <a:r>
              <a:rPr lang="en-US" altLang="zh-TW" b="1" dirty="0" err="1">
                <a:solidFill>
                  <a:srgbClr val="FFFF00"/>
                </a:solidFill>
              </a:rPr>
              <a:t>AppConfig</a:t>
            </a:r>
            <a:r>
              <a:rPr lang="en-US" altLang="zh-TW" b="1" dirty="0">
                <a:solidFill>
                  <a:srgbClr val="FFFF00"/>
                </a:solidFill>
              </a:rPr>
              <a:t> Class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5644" y="1318284"/>
            <a:ext cx="8352928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Create class: New &gt; Class.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https://www.youtube.com/watch?v=5zUTc-kge8I&amp;list=PLsyeobzWxl7rFkYFysfTwBu1JBPaNNDrk&amp;index=10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07021E-A206-4A2F-89C0-6D2F379FDB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1612" y="2016476"/>
            <a:ext cx="6200775" cy="31527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7550571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10.6 Create </a:t>
            </a:r>
            <a:r>
              <a:rPr lang="en-US" altLang="zh-TW" b="1" dirty="0" err="1">
                <a:solidFill>
                  <a:srgbClr val="FFFF00"/>
                </a:solidFill>
              </a:rPr>
              <a:t>AppConfig</a:t>
            </a:r>
            <a:r>
              <a:rPr lang="en-US" altLang="zh-TW" b="1" dirty="0">
                <a:solidFill>
                  <a:srgbClr val="FFFF00"/>
                </a:solidFill>
              </a:rPr>
              <a:t> Class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5644" y="1318284"/>
            <a:ext cx="8352928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Class Name: </a:t>
            </a:r>
            <a:r>
              <a:rPr lang="en-US" altLang="zh-TW" sz="1800" dirty="0" err="1">
                <a:solidFill>
                  <a:schemeClr val="tx1"/>
                </a:solidFill>
              </a:rPr>
              <a:t>AppConfig</a:t>
            </a: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https://www.youtube.com/watch?v=5zUTc-kge8I&amp;list=PLsyeobzWxl7rFkYFysfTwBu1JBPaNNDrk&amp;index=10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33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58FDF1-DE22-4614-A96F-1B3A36814C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4" y="1852251"/>
            <a:ext cx="3796456" cy="451959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9032066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10.6 Create </a:t>
            </a:r>
            <a:r>
              <a:rPr lang="en-US" altLang="zh-TW" b="1" dirty="0" err="1">
                <a:solidFill>
                  <a:srgbClr val="FFFF00"/>
                </a:solidFill>
              </a:rPr>
              <a:t>AppConfig</a:t>
            </a:r>
            <a:r>
              <a:rPr lang="en-US" altLang="zh-TW" b="1" dirty="0">
                <a:solidFill>
                  <a:srgbClr val="FFFF00"/>
                </a:solidFill>
              </a:rPr>
              <a:t> Class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4945" y="1359138"/>
            <a:ext cx="8476787" cy="235789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In AppConfig.java, we need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@Configuration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public class </a:t>
            </a:r>
            <a:r>
              <a:rPr lang="en-US" altLang="zh-TW" sz="1800" dirty="0" err="1">
                <a:solidFill>
                  <a:schemeClr val="tx1"/>
                </a:solidFill>
              </a:rPr>
              <a:t>AppConfig</a:t>
            </a:r>
            <a:r>
              <a:rPr lang="en-US" altLang="zh-TW" sz="1800" dirty="0">
                <a:solidFill>
                  <a:schemeClr val="tx1"/>
                </a:solidFill>
              </a:rPr>
              <a:t> {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    @Bean public Apple </a:t>
            </a:r>
            <a:r>
              <a:rPr lang="en-US" altLang="zh-TW" sz="1800" dirty="0" err="1">
                <a:solidFill>
                  <a:schemeClr val="tx1"/>
                </a:solidFill>
              </a:rPr>
              <a:t>getBean</a:t>
            </a:r>
            <a:r>
              <a:rPr lang="en-US" altLang="zh-TW" sz="1800" dirty="0">
                <a:solidFill>
                  <a:schemeClr val="tx1"/>
                </a:solidFill>
              </a:rPr>
              <a:t> () {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        return new Apple()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     }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}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https://www.youtube.com/watch?v=5zUTc-kge8I&amp;list=PLsyeobzWxl7rFkYFysfTwBu1JBPaNNDrk&amp;index=10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FF27F6A-EA72-4C17-BBB9-17AC3CAB61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3284984"/>
            <a:ext cx="7596254" cy="280831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8229541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10.7 Create factory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2019/6/5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35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76FB54-0FF4-4974-A460-D7B60A923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7044" y="3685778"/>
            <a:ext cx="2085975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8907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10.7 Create factory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5644" y="1318283"/>
            <a:ext cx="8352928" cy="95858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In App.java, remove “Apple a = new Apple();”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Add “</a:t>
            </a:r>
            <a:r>
              <a:rPr lang="en-US" altLang="zh-TW" sz="1800" dirty="0" err="1">
                <a:solidFill>
                  <a:schemeClr val="tx1"/>
                </a:solidFill>
              </a:rPr>
              <a:t>ApplicationContext</a:t>
            </a:r>
            <a:r>
              <a:rPr lang="en-US" altLang="zh-TW" sz="1800" dirty="0">
                <a:solidFill>
                  <a:schemeClr val="tx1"/>
                </a:solidFill>
              </a:rPr>
              <a:t> factory = new </a:t>
            </a:r>
            <a:r>
              <a:rPr lang="en-US" altLang="zh-TW" sz="1800" dirty="0" err="1">
                <a:solidFill>
                  <a:schemeClr val="tx1"/>
                </a:solidFill>
              </a:rPr>
              <a:t>ApplicationConfigApplicaitonContext</a:t>
            </a:r>
            <a:r>
              <a:rPr lang="en-US" altLang="zh-TW" sz="1800" dirty="0">
                <a:solidFill>
                  <a:schemeClr val="tx1"/>
                </a:solidFill>
              </a:rPr>
              <a:t> (</a:t>
            </a:r>
            <a:r>
              <a:rPr lang="en-US" altLang="zh-TW" sz="1800" dirty="0" err="1">
                <a:solidFill>
                  <a:schemeClr val="tx1"/>
                </a:solidFill>
              </a:rPr>
              <a:t>AppConfig.class</a:t>
            </a:r>
            <a:r>
              <a:rPr lang="en-US" altLang="zh-TW" sz="1800" dirty="0">
                <a:solidFill>
                  <a:schemeClr val="tx1"/>
                </a:solidFill>
              </a:rPr>
              <a:t>); Apple a = </a:t>
            </a:r>
            <a:r>
              <a:rPr lang="en-US" altLang="zh-TW" sz="1800" dirty="0" err="1">
                <a:solidFill>
                  <a:schemeClr val="tx1"/>
                </a:solidFill>
              </a:rPr>
              <a:t>factory.getBean</a:t>
            </a:r>
            <a:r>
              <a:rPr lang="en-US" altLang="zh-TW" sz="1800" dirty="0">
                <a:solidFill>
                  <a:schemeClr val="tx1"/>
                </a:solidFill>
              </a:rPr>
              <a:t> (</a:t>
            </a:r>
            <a:r>
              <a:rPr lang="en-US" altLang="zh-TW" sz="1800" dirty="0" err="1">
                <a:solidFill>
                  <a:schemeClr val="tx1"/>
                </a:solidFill>
              </a:rPr>
              <a:t>Apple.class</a:t>
            </a:r>
            <a:r>
              <a:rPr lang="en-US" altLang="zh-TW" sz="1800" dirty="0">
                <a:solidFill>
                  <a:schemeClr val="tx1"/>
                </a:solidFill>
              </a:rPr>
              <a:t>)”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https://www.youtube.com/watch?v=5zUTc-kge8I&amp;list=PLsyeobzWxl7rFkYFysfTwBu1JBPaNNDrk&amp;index=10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FA35BB-B583-4676-BC44-D9D4092CAF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504" y="2492896"/>
            <a:ext cx="7823449" cy="330728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2746721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10.7 Create factory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5644" y="1318283"/>
            <a:ext cx="8352928" cy="146264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In App.java, remove “Apple a = new Apple();”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Add “</a:t>
            </a:r>
            <a:r>
              <a:rPr lang="en-US" altLang="zh-TW" sz="1800" dirty="0" err="1">
                <a:solidFill>
                  <a:schemeClr val="tx1"/>
                </a:solidFill>
              </a:rPr>
              <a:t>ApplicationContext</a:t>
            </a:r>
            <a:r>
              <a:rPr lang="en-US" altLang="zh-TW" sz="1800" dirty="0">
                <a:solidFill>
                  <a:schemeClr val="tx1"/>
                </a:solidFill>
              </a:rPr>
              <a:t> factory = new </a:t>
            </a:r>
            <a:r>
              <a:rPr lang="en-US" altLang="zh-TW" sz="1800" dirty="0" err="1">
                <a:solidFill>
                  <a:schemeClr val="tx1"/>
                </a:solidFill>
              </a:rPr>
              <a:t>ApplicationConfigApplicaitonContext</a:t>
            </a:r>
            <a:r>
              <a:rPr lang="en-US" altLang="zh-TW" sz="1800" dirty="0">
                <a:solidFill>
                  <a:schemeClr val="tx1"/>
                </a:solidFill>
              </a:rPr>
              <a:t> (</a:t>
            </a:r>
            <a:r>
              <a:rPr lang="en-US" altLang="zh-TW" sz="1800" dirty="0" err="1">
                <a:solidFill>
                  <a:schemeClr val="tx1"/>
                </a:solidFill>
              </a:rPr>
              <a:t>AppConfig.class</a:t>
            </a:r>
            <a:r>
              <a:rPr lang="en-US" altLang="zh-TW" sz="1800" dirty="0">
                <a:solidFill>
                  <a:schemeClr val="tx1"/>
                </a:solidFill>
              </a:rPr>
              <a:t>); Apple a = </a:t>
            </a:r>
            <a:r>
              <a:rPr lang="en-US" altLang="zh-TW" sz="1800" dirty="0" err="1">
                <a:solidFill>
                  <a:schemeClr val="tx1"/>
                </a:solidFill>
              </a:rPr>
              <a:t>factory.getBean</a:t>
            </a:r>
            <a:r>
              <a:rPr lang="en-US" altLang="zh-TW" sz="1800" dirty="0">
                <a:solidFill>
                  <a:schemeClr val="tx1"/>
                </a:solidFill>
              </a:rPr>
              <a:t> (</a:t>
            </a:r>
            <a:r>
              <a:rPr lang="en-US" altLang="zh-TW" sz="1800" dirty="0" err="1">
                <a:solidFill>
                  <a:schemeClr val="tx1"/>
                </a:solidFill>
              </a:rPr>
              <a:t>Apple.class</a:t>
            </a:r>
            <a:r>
              <a:rPr lang="en-US" altLang="zh-TW" sz="1800" dirty="0">
                <a:solidFill>
                  <a:schemeClr val="tx1"/>
                </a:solidFill>
              </a:rPr>
              <a:t>)”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This factory need to know which class (</a:t>
            </a:r>
            <a:r>
              <a:rPr lang="en-US" altLang="zh-TW" sz="1800" dirty="0" err="1">
                <a:solidFill>
                  <a:schemeClr val="tx1"/>
                </a:solidFill>
              </a:rPr>
              <a:t>AppConfig.class</a:t>
            </a:r>
            <a:r>
              <a:rPr lang="en-US" altLang="zh-TW" sz="1800" dirty="0">
                <a:solidFill>
                  <a:schemeClr val="tx1"/>
                </a:solidFill>
              </a:rPr>
              <a:t>) to work with.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https://www.youtube.com/watch?v=5zUTc-kge8I&amp;list=PLsyeobzWxl7rFkYFysfTwBu1JBPaNNDrk&amp;index=10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FA35BB-B583-4676-BC44-D9D4092CAF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275" y="3049061"/>
            <a:ext cx="7823449" cy="330728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6628250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10.7 Create factory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5644" y="1318283"/>
            <a:ext cx="8352928" cy="74256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Run it.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You can see that we did not use any dependency file here.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https://www.youtube.com/watch?v=5zUTc-kge8I&amp;list=PLsyeobzWxl7rFkYFysfTwBu1JBPaNNDrk&amp;index=10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38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D7E0A02-D5E2-439B-A514-0377E28A2A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2272743"/>
            <a:ext cx="6247446" cy="371943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4554720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10.8 Add CPU Data to Apple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2019/6/5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39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76FB54-0FF4-4974-A460-D7B60A923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7044" y="3685778"/>
            <a:ext cx="2085975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317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10.1 Create Maven Project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5644" y="1318284"/>
            <a:ext cx="8352928" cy="74256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Create a new Maven Project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File &gt; New &gt; Other …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https://www.youtube.com/watch?v=5zUTc-kge8I&amp;list=PLsyeobzWxl7rFkYFysfTwBu1JBPaNNDrk&amp;index=10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D66F97-AE76-4F72-85EA-A70D599A93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0856" y="2215812"/>
            <a:ext cx="5686425" cy="42957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1257670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10.8 Add CPU Data to Apple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5644" y="1318283"/>
            <a:ext cx="8352928" cy="211071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We have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&lt;beans&gt;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&lt;bean id=“phone” class=“Apple” /&gt;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&lt;bean id=“</a:t>
            </a:r>
            <a:r>
              <a:rPr lang="en-US" altLang="zh-TW" sz="1800" dirty="0" err="1">
                <a:solidFill>
                  <a:schemeClr val="tx1"/>
                </a:solidFill>
              </a:rPr>
              <a:t>cpu</a:t>
            </a:r>
            <a:r>
              <a:rPr lang="en-US" altLang="zh-TW" sz="1800" dirty="0">
                <a:solidFill>
                  <a:schemeClr val="tx1"/>
                </a:solidFill>
              </a:rPr>
              <a:t>” class=“Snapdragon” /&gt;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&lt;/beans&gt;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How to change our Java code?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https://www.youtube.com/watch?v=5zUTc-kge8I&amp;list=PLsyeobzWxl7rFkYFysfTwBu1JBPaNNDrk&amp;index=10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93245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10.8 Add CPU Data to Apple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5644" y="1318283"/>
            <a:ext cx="8352928" cy="110260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How to create another CPU?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Create an Interface “</a:t>
            </a:r>
            <a:r>
              <a:rPr lang="en-US" altLang="zh-TW" sz="1800" dirty="0" err="1">
                <a:solidFill>
                  <a:schemeClr val="tx1"/>
                </a:solidFill>
              </a:rPr>
              <a:t>MobileProcessor</a:t>
            </a:r>
            <a:r>
              <a:rPr lang="en-US" altLang="zh-TW" sz="1800" dirty="0">
                <a:solidFill>
                  <a:schemeClr val="tx1"/>
                </a:solidFill>
              </a:rPr>
              <a:t>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Select Package “</a:t>
            </a:r>
            <a:r>
              <a:rPr lang="en-US" altLang="zh-TW" sz="1800" dirty="0" err="1">
                <a:solidFill>
                  <a:schemeClr val="tx1"/>
                </a:solidFill>
              </a:rPr>
              <a:t>com.phone.SpringAnno</a:t>
            </a:r>
            <a:r>
              <a:rPr lang="en-US" altLang="zh-TW" sz="1800" dirty="0">
                <a:solidFill>
                  <a:schemeClr val="tx1"/>
                </a:solidFill>
              </a:rPr>
              <a:t>”. RMB: New &gt; Interface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https://www.youtube.com/watch?v=5zUTc-kge8I&amp;list=PLsyeobzWxl7rFkYFysfTwBu1JBPaNNDrk&amp;index=10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4BB0A4-E288-4BA4-B64C-1F0BC42289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2580715"/>
            <a:ext cx="5792117" cy="321222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6204971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10.9 Create Interface </a:t>
            </a:r>
            <a:r>
              <a:rPr lang="en-US" altLang="zh-TW" sz="4800" b="1" dirty="0" err="1">
                <a:solidFill>
                  <a:srgbClr val="FFFF00"/>
                </a:solidFill>
              </a:rPr>
              <a:t>MobileProcessor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2019/6/5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42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76FB54-0FF4-4974-A460-D7B60A923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7044" y="3685778"/>
            <a:ext cx="2085975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9684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10.9 Create Interface </a:t>
            </a:r>
            <a:r>
              <a:rPr lang="en-US" altLang="zh-TW" b="1" dirty="0" err="1">
                <a:solidFill>
                  <a:srgbClr val="FFFF00"/>
                </a:solidFill>
              </a:rPr>
              <a:t>MobileProcessor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5644" y="1318283"/>
            <a:ext cx="8352928" cy="39861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Interface Name: </a:t>
            </a:r>
            <a:r>
              <a:rPr lang="en-US" altLang="zh-TW" sz="1800" dirty="0" err="1">
                <a:solidFill>
                  <a:schemeClr val="tx1"/>
                </a:solidFill>
              </a:rPr>
              <a:t>MobileProcessor</a:t>
            </a: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https://www.youtube.com/watch?v=5zUTc-kge8I&amp;list=PLsyeobzWxl7rFkYFysfTwBu1JBPaNNDrk&amp;index=10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43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7C00D80-B160-42A1-ADAC-695FADD984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3516" y="1892415"/>
            <a:ext cx="3481196" cy="324868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4648316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10.9 Create Interface </a:t>
            </a:r>
            <a:r>
              <a:rPr lang="en-US" altLang="zh-TW" b="1" dirty="0" err="1">
                <a:solidFill>
                  <a:srgbClr val="FFFF00"/>
                </a:solidFill>
              </a:rPr>
              <a:t>MobileProcessor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5644" y="1318283"/>
            <a:ext cx="8352928" cy="39861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Add “void process()” for class Interface.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https://www.youtube.com/watch?v=5zUTc-kge8I&amp;list=PLsyeobzWxl7rFkYFysfTwBu1JBPaNNDrk&amp;index=10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D26010-9F48-497F-8B8D-027A0FAC89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291" y="1928024"/>
            <a:ext cx="7884368" cy="21094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53883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10.9 Create Class Cyclone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2019/6/5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45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76FB54-0FF4-4974-A460-D7B60A923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7044" y="3685778"/>
            <a:ext cx="2085975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3322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10.9 Create Class Cyclone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5644" y="1318283"/>
            <a:ext cx="8352928" cy="39861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To Implement the Interface, we create iPhone CPU name for class Cyclone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https://www.youtube.com/watch?v=5zUTc-kge8I&amp;list=PLsyeobzWxl7rFkYFysfTwBu1JBPaNNDrk&amp;index=10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3A4B954-C3F9-4682-9451-545952E814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8275" y="1871863"/>
            <a:ext cx="6181725" cy="36290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28189911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10.9 Create Class Cyclone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5644" y="1318283"/>
            <a:ext cx="8352928" cy="61685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To Implement the Interface, we create iPhone CPU name for class Cyclone (= Samsung Snapdragon).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https://www.youtube.com/watch?v=5zUTc-kge8I&amp;list=PLsyeobzWxl7rFkYFysfTwBu1JBPaNNDrk&amp;index=10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47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AFDA5BB-2409-4170-82A2-C3F464DAC1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0422" y="2087325"/>
            <a:ext cx="3710701" cy="447114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53059609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10.10 Add Interface to Cyclone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2019/6/5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48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76FB54-0FF4-4974-A460-D7B60A923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7044" y="3685778"/>
            <a:ext cx="2085975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60456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10.10 Add Interface to Cyclone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5644" y="1318283"/>
            <a:ext cx="8352928" cy="61685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To Implement the Interface, we create iPhone CPU name for class Cyclone (= Samsung Snapdragon).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https://www.youtube.com/watch?v=5zUTc-kge8I&amp;list=PLsyeobzWxl7rFkYFysfTwBu1JBPaNNDrk&amp;index=10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49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AFDA5BB-2409-4170-82A2-C3F464DAC1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299" y="2046984"/>
            <a:ext cx="3710701" cy="4471148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5C30A4-1569-47C2-8DDC-F6E5110405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8064" y="2159318"/>
            <a:ext cx="2814816" cy="424982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42E2F41-46C5-41E8-A0E3-6767C3DC4684}"/>
              </a:ext>
            </a:extLst>
          </p:cNvPr>
          <p:cNvSpPr/>
          <p:nvPr/>
        </p:nvSpPr>
        <p:spPr>
          <a:xfrm>
            <a:off x="3851920" y="4282558"/>
            <a:ext cx="720080" cy="22656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4DCE337-065D-4D9E-8DDD-F11A54416CAE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 flipV="1">
            <a:off x="4572000" y="3159532"/>
            <a:ext cx="657454" cy="123630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7E69CB5C-D5ED-4823-949F-317C96CE0FB9}"/>
              </a:ext>
            </a:extLst>
          </p:cNvPr>
          <p:cNvSpPr/>
          <p:nvPr/>
        </p:nvSpPr>
        <p:spPr>
          <a:xfrm>
            <a:off x="5229454" y="3034080"/>
            <a:ext cx="2814816" cy="25090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784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10.1 Create Maven Project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5644" y="1318284"/>
            <a:ext cx="8352928" cy="74256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You do not want all the libraries.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Scroll up and find Maven &gt; Maven Project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https://www.youtube.com/watch?v=5zUTc-kge8I&amp;list=PLsyeobzWxl7rFkYFysfTwBu1JBPaNNDrk&amp;index=10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0CA7A7-EF91-4E65-B7E4-5CCEA076AD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644" y="2397031"/>
            <a:ext cx="3801017" cy="369626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EDE4D61-0A4A-4C70-A3ED-1A9975FEA1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7808" y="2397031"/>
            <a:ext cx="3978027" cy="386102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16356231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586530D1-F12E-4EAC-94CD-889AA971F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6944" y="1960039"/>
            <a:ext cx="3652440" cy="4375971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10.10 Add Interface to Cyclone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5644" y="1318283"/>
            <a:ext cx="8352928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Add Interface “</a:t>
            </a:r>
            <a:r>
              <a:rPr lang="en-US" altLang="zh-TW" sz="1800" dirty="0" err="1">
                <a:solidFill>
                  <a:schemeClr val="tx1"/>
                </a:solidFill>
              </a:rPr>
              <a:t>com.phone.SpringAnno.MonbileProcessor</a:t>
            </a:r>
            <a:r>
              <a:rPr lang="en-US" altLang="zh-TW" sz="1800" dirty="0">
                <a:solidFill>
                  <a:schemeClr val="tx1"/>
                </a:solidFill>
              </a:rPr>
              <a:t>” for class Cyclone.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https://www.youtube.com/watch?v=5zUTc-kge8I&amp;list=PLsyeobzWxl7rFkYFysfTwBu1JBPaNNDrk&amp;index=10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50</a:t>
            </a:fld>
            <a:endParaRPr lang="zh-TW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2E2F41-46C5-41E8-A0E3-6767C3DC4684}"/>
              </a:ext>
            </a:extLst>
          </p:cNvPr>
          <p:cNvSpPr/>
          <p:nvPr/>
        </p:nvSpPr>
        <p:spPr>
          <a:xfrm>
            <a:off x="3384748" y="4136672"/>
            <a:ext cx="2016224" cy="15455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74270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10.11 Add Process() to Cyclone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2019/6/5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76FB54-0FF4-4974-A460-D7B60A923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7044" y="3685778"/>
            <a:ext cx="2085975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99398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5976017-905D-4CA7-9CAE-0B6FA1EBC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912" y="1980650"/>
            <a:ext cx="8100392" cy="2055974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10.11 Add Process() to Cyclone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5644" y="1318283"/>
            <a:ext cx="8352928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You can see class Cyclone implements the interface </a:t>
            </a:r>
            <a:r>
              <a:rPr lang="en-US" altLang="zh-TW" sz="1800" dirty="0" err="1">
                <a:solidFill>
                  <a:schemeClr val="tx1"/>
                </a:solidFill>
              </a:rPr>
              <a:t>MonbileProcessor</a:t>
            </a: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https://www.youtube.com/watch?v=5zUTc-kge8I&amp;list=PLsyeobzWxl7rFkYFysfTwBu1JBPaNNDrk&amp;index=10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52</a:t>
            </a:fld>
            <a:endParaRPr lang="zh-TW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2E2F41-46C5-41E8-A0E3-6767C3DC4684}"/>
              </a:ext>
            </a:extLst>
          </p:cNvPr>
          <p:cNvSpPr/>
          <p:nvPr/>
        </p:nvSpPr>
        <p:spPr>
          <a:xfrm>
            <a:off x="3095836" y="2887600"/>
            <a:ext cx="2952328" cy="94723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51565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10.12 Add </a:t>
            </a:r>
            <a:r>
              <a:rPr lang="en-US" altLang="zh-TW" sz="4800" b="1" dirty="0" err="1">
                <a:solidFill>
                  <a:srgbClr val="FFFF00"/>
                </a:solidFill>
              </a:rPr>
              <a:t>cpu</a:t>
            </a:r>
            <a:r>
              <a:rPr lang="en-US" altLang="zh-TW" sz="4800" b="1" dirty="0">
                <a:solidFill>
                  <a:srgbClr val="FFFF00"/>
                </a:solidFill>
              </a:rPr>
              <a:t>, get, and set to Apple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2019/6/5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53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76FB54-0FF4-4974-A460-D7B60A923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7044" y="3685778"/>
            <a:ext cx="2085975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61150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F6F130C-856D-4072-B9B8-FE5B245D2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577" y="1928024"/>
            <a:ext cx="7918846" cy="2205783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696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10.12 Add </a:t>
            </a:r>
            <a:r>
              <a:rPr lang="en-US" altLang="zh-TW" b="1" dirty="0" err="1">
                <a:solidFill>
                  <a:srgbClr val="FFFF00"/>
                </a:solidFill>
              </a:rPr>
              <a:t>cpu</a:t>
            </a:r>
            <a:r>
              <a:rPr lang="en-US" altLang="zh-TW" b="1" dirty="0">
                <a:solidFill>
                  <a:srgbClr val="FFFF00"/>
                </a:solidFill>
              </a:rPr>
              <a:t>, get, and set to Apple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5644" y="1318283"/>
            <a:ext cx="8352928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Inside the Apple, we add “</a:t>
            </a:r>
            <a:r>
              <a:rPr lang="en-US" altLang="zh-TW" sz="1800" dirty="0" err="1">
                <a:solidFill>
                  <a:schemeClr val="tx1"/>
                </a:solidFill>
              </a:rPr>
              <a:t>MobileProcess</a:t>
            </a:r>
            <a:r>
              <a:rPr lang="en-US" altLang="zh-TW" sz="1800" dirty="0">
                <a:solidFill>
                  <a:schemeClr val="tx1"/>
                </a:solidFill>
              </a:rPr>
              <a:t> </a:t>
            </a:r>
            <a:r>
              <a:rPr lang="en-US" altLang="zh-TW" sz="1800" dirty="0" err="1">
                <a:solidFill>
                  <a:schemeClr val="tx1"/>
                </a:solidFill>
              </a:rPr>
              <a:t>cpu</a:t>
            </a:r>
            <a:r>
              <a:rPr lang="en-US" altLang="zh-TW" sz="1800" dirty="0">
                <a:solidFill>
                  <a:schemeClr val="tx1"/>
                </a:solidFill>
              </a:rPr>
              <a:t>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https://www.youtube.com/watch?v=5zUTc-kge8I&amp;list=PLsyeobzWxl7rFkYFysfTwBu1JBPaNNDrk&amp;index=10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462905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10.12 Add </a:t>
            </a:r>
            <a:r>
              <a:rPr lang="en-US" altLang="zh-TW" b="1" dirty="0" err="1">
                <a:solidFill>
                  <a:srgbClr val="FFFF00"/>
                </a:solidFill>
              </a:rPr>
              <a:t>cpu</a:t>
            </a:r>
            <a:r>
              <a:rPr lang="en-US" altLang="zh-TW" b="1" dirty="0">
                <a:solidFill>
                  <a:srgbClr val="FFFF00"/>
                </a:solidFill>
              </a:rPr>
              <a:t>, get, and set to Apple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5644" y="1318283"/>
            <a:ext cx="8352928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We need setter() and getter()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https://www.youtube.com/watch?v=5zUTc-kge8I&amp;list=PLsyeobzWxl7rFkYFysfTwBu1JBPaNNDrk&amp;index=10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55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6814EA-F69B-4DAC-86C8-5452DF3267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658" y="1944668"/>
            <a:ext cx="4874907" cy="3595049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AC3ED56-0BA0-439F-9088-4037AFAE3B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6726" y="1883472"/>
            <a:ext cx="3166218" cy="430630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57922086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10.12 Add </a:t>
            </a:r>
            <a:r>
              <a:rPr lang="en-US" altLang="zh-TW" b="1" dirty="0" err="1">
                <a:solidFill>
                  <a:srgbClr val="FFFF00"/>
                </a:solidFill>
              </a:rPr>
              <a:t>cpu</a:t>
            </a:r>
            <a:r>
              <a:rPr lang="en-US" altLang="zh-TW" b="1" dirty="0">
                <a:solidFill>
                  <a:srgbClr val="FFFF00"/>
                </a:solidFill>
              </a:rPr>
              <a:t>, get, and set to Apple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5644" y="1318283"/>
            <a:ext cx="8352928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We have </a:t>
            </a:r>
            <a:r>
              <a:rPr lang="en-US" altLang="zh-TW" sz="1800" dirty="0" err="1">
                <a:solidFill>
                  <a:schemeClr val="tx1"/>
                </a:solidFill>
              </a:rPr>
              <a:t>getCpu</a:t>
            </a:r>
            <a:r>
              <a:rPr lang="en-US" altLang="zh-TW" sz="1800" dirty="0">
                <a:solidFill>
                  <a:schemeClr val="tx1"/>
                </a:solidFill>
              </a:rPr>
              <a:t>() and </a:t>
            </a:r>
            <a:r>
              <a:rPr lang="en-US" altLang="zh-TW" sz="1800" dirty="0" err="1">
                <a:solidFill>
                  <a:schemeClr val="tx1"/>
                </a:solidFill>
              </a:rPr>
              <a:t>setCpu</a:t>
            </a:r>
            <a:r>
              <a:rPr lang="en-US" altLang="zh-TW" sz="18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https://www.youtube.com/watch?v=5zUTc-kge8I&amp;list=PLsyeobzWxl7rFkYFysfTwBu1JBPaNNDrk&amp;index=10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460EBD-3B95-47A5-991D-04E48C5DAE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824" y="1940228"/>
            <a:ext cx="7740352" cy="277320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1892340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10.12 Add </a:t>
            </a:r>
            <a:r>
              <a:rPr lang="en-US" altLang="zh-TW" b="1" dirty="0" err="1">
                <a:solidFill>
                  <a:srgbClr val="FFFF00"/>
                </a:solidFill>
              </a:rPr>
              <a:t>cpu</a:t>
            </a:r>
            <a:r>
              <a:rPr lang="en-US" altLang="zh-TW" b="1" dirty="0">
                <a:solidFill>
                  <a:srgbClr val="FFFF00"/>
                </a:solidFill>
              </a:rPr>
              <a:t>, get, and set to Apple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5644" y="1318283"/>
            <a:ext cx="8352928" cy="65626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We add </a:t>
            </a:r>
            <a:r>
              <a:rPr lang="en-US" altLang="zh-TW" sz="1800" dirty="0" err="1">
                <a:solidFill>
                  <a:schemeClr val="tx1"/>
                </a:solidFill>
              </a:rPr>
              <a:t>cpu.Process</a:t>
            </a:r>
            <a:r>
              <a:rPr lang="en-US" altLang="zh-TW" sz="1800" dirty="0">
                <a:solidFill>
                  <a:schemeClr val="tx1"/>
                </a:solidFill>
              </a:rPr>
              <a:t>()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We need @</a:t>
            </a:r>
            <a:r>
              <a:rPr lang="en-US" altLang="zh-TW" sz="1800" dirty="0" err="1">
                <a:solidFill>
                  <a:schemeClr val="tx1"/>
                </a:solidFill>
              </a:rPr>
              <a:t>autowire</a:t>
            </a:r>
            <a:r>
              <a:rPr lang="en-US" altLang="zh-TW" sz="1800" dirty="0">
                <a:solidFill>
                  <a:schemeClr val="tx1"/>
                </a:solidFill>
              </a:rPr>
              <a:t> for variable and @Component for class Apple.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https://www.youtube.com/watch?v=5zUTc-kge8I&amp;list=PLsyeobzWxl7rFkYFysfTwBu1JBPaNNDrk&amp;index=10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57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91B54BE-8F75-4CA1-9DE2-7C7F3EDE66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112" y="2199055"/>
            <a:ext cx="7343775" cy="37623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96688019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10.13 Run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2019/6/5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58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76FB54-0FF4-4974-A460-D7B60A923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7044" y="3685778"/>
            <a:ext cx="2085975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95097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10.13 Run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5644" y="1318283"/>
            <a:ext cx="8352928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Run application.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https://www.youtube.com/watch?v=5zUTc-kge8I&amp;list=PLsyeobzWxl7rFkYFysfTwBu1JBPaNNDrk&amp;index=10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DB7DCF-4E05-4D5D-A88B-403D7A9318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962440"/>
            <a:ext cx="5662612" cy="408030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931164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10.1 Create Maven Project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5644" y="1318284"/>
            <a:ext cx="8352928" cy="3105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Create custom project: Skip the simple project.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https://www.youtube.com/watch?v=5zUTc-kge8I&amp;list=PLsyeobzWxl7rFkYFysfTwBu1JBPaNNDrk&amp;index=10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CBDFB6-1E85-47C1-8FAA-1C0EE151EF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6744" y="1876632"/>
            <a:ext cx="4591050" cy="423188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64789719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2019/6/5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60</a:t>
            </a:fld>
            <a:endParaRPr lang="zh-TW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10.1 Create Maven Project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5644" y="1318284"/>
            <a:ext cx="8352928" cy="3105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Select the internal and </a:t>
            </a:r>
            <a:r>
              <a:rPr lang="en-US" altLang="zh-TW" sz="1800" dirty="0" err="1">
                <a:solidFill>
                  <a:schemeClr val="tx1"/>
                </a:solidFill>
              </a:rPr>
              <a:t>quickstart</a:t>
            </a:r>
            <a:r>
              <a:rPr lang="en-US" altLang="zh-TW" sz="1800" dirty="0">
                <a:solidFill>
                  <a:schemeClr val="tx1"/>
                </a:solidFill>
              </a:rPr>
              <a:t> which is a Maven application.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https://www.youtube.com/watch?v=5zUTc-kge8I&amp;list=PLsyeobzWxl7rFkYFysfTwBu1JBPaNNDrk&amp;index=10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70AB5C-F5CE-487D-B2D2-B419CED9CF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8395" y="1817693"/>
            <a:ext cx="4259560" cy="388540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137462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10.1 Create Maven Project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5644" y="1318284"/>
            <a:ext cx="8352928" cy="95858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We can go for Spring Web for their application. You can go for quick start core job application.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Give Group Id: </a:t>
            </a:r>
            <a:r>
              <a:rPr lang="en-US" altLang="zh-TW" sz="1800" dirty="0" err="1">
                <a:solidFill>
                  <a:schemeClr val="tx1"/>
                </a:solidFill>
              </a:rPr>
              <a:t>com.phone</a:t>
            </a:r>
            <a:r>
              <a:rPr lang="en-US" altLang="zh-TW" sz="1800" dirty="0">
                <a:solidFill>
                  <a:schemeClr val="tx1"/>
                </a:solidFill>
              </a:rPr>
              <a:t>. The Artifact Id: </a:t>
            </a:r>
            <a:r>
              <a:rPr lang="en-US" altLang="zh-TW" sz="1800" dirty="0" err="1">
                <a:solidFill>
                  <a:schemeClr val="tx1"/>
                </a:solidFill>
              </a:rPr>
              <a:t>SpringAnno</a:t>
            </a:r>
            <a:r>
              <a:rPr lang="en-US" altLang="zh-TW" sz="1800" dirty="0">
                <a:solidFill>
                  <a:schemeClr val="tx1"/>
                </a:solidFill>
              </a:rPr>
              <a:t> is the project name.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https://www.youtube.com/watch?v=5zUTc-kge8I&amp;list=PLsyeobzWxl7rFkYFysfTwBu1JBPaNNDrk&amp;index=10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C780615-363C-4828-BD56-B7C230A4C5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2561851"/>
            <a:ext cx="4117108" cy="375547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639637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10.1 Create Maven Project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5644" y="1318284"/>
            <a:ext cx="8352928" cy="6097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We have a new project: </a:t>
            </a:r>
            <a:r>
              <a:rPr lang="en-US" altLang="zh-TW" sz="1800" dirty="0" err="1">
                <a:solidFill>
                  <a:schemeClr val="tx1"/>
                </a:solidFill>
              </a:rPr>
              <a:t>SpringAnno</a:t>
            </a:r>
            <a:r>
              <a:rPr lang="en-US" altLang="zh-TW" sz="1800" dirty="0">
                <a:solidFill>
                  <a:schemeClr val="tx1"/>
                </a:solidFill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Click pom.xml and click Overview.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https://www.youtube.com/watch?v=5zUTc-kge8I&amp;list=PLsyeobzWxl7rFkYFysfTwBu1JBPaNNDrk&amp;index=10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5A33DFF-3A4C-4F29-A6FD-315271C608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2145840"/>
            <a:ext cx="7937668" cy="416353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560192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3776</TotalTime>
  <Words>2082</Words>
  <Application>Microsoft Office PowerPoint</Application>
  <PresentationFormat>On-screen Show (4:3)</PresentationFormat>
  <Paragraphs>308</Paragraphs>
  <Slides>60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4" baseType="lpstr">
      <vt:lpstr>Arial</vt:lpstr>
      <vt:lpstr>Calibri</vt:lpstr>
      <vt:lpstr>Wingdings</vt:lpstr>
      <vt:lpstr>Office 佈景主題</vt:lpstr>
      <vt:lpstr>10 Spring Core Annotation</vt:lpstr>
      <vt:lpstr>10 Spring Core Annotation</vt:lpstr>
      <vt:lpstr>10.1 Create Maven Project</vt:lpstr>
      <vt:lpstr>10.1 Create Maven Project</vt:lpstr>
      <vt:lpstr>10.1 Create Maven Project</vt:lpstr>
      <vt:lpstr>10.1 Create Maven Project</vt:lpstr>
      <vt:lpstr>10.1 Create Maven Project</vt:lpstr>
      <vt:lpstr>10.1 Create Maven Project</vt:lpstr>
      <vt:lpstr>10.1 Create Maven Project</vt:lpstr>
      <vt:lpstr>10.2 Search Spring Dependency</vt:lpstr>
      <vt:lpstr>10.2 Search Spring Dependency</vt:lpstr>
      <vt:lpstr>10.2 Search Spring Dependency</vt:lpstr>
      <vt:lpstr>10.2 Search Spring Dependency</vt:lpstr>
      <vt:lpstr>10.2 Search Spring Dependency</vt:lpstr>
      <vt:lpstr>10.2 Search Spring Dependency</vt:lpstr>
      <vt:lpstr>10.2 Search Spring Dependency</vt:lpstr>
      <vt:lpstr>10.2 Search Spring Dependency</vt:lpstr>
      <vt:lpstr>10.3 Copy Dependency</vt:lpstr>
      <vt:lpstr>10.3 Copy Dependency</vt:lpstr>
      <vt:lpstr>10.3 Copy Dependency</vt:lpstr>
      <vt:lpstr>10.3 Copy Dependency</vt:lpstr>
      <vt:lpstr>10.4 Download Dependency</vt:lpstr>
      <vt:lpstr>10.4 Download Dependency</vt:lpstr>
      <vt:lpstr>10.4 Download Dependency</vt:lpstr>
      <vt:lpstr>10.5 Create Apple Application</vt:lpstr>
      <vt:lpstr>10.5 Create Apple Application</vt:lpstr>
      <vt:lpstr>10.5 Create Apple Application</vt:lpstr>
      <vt:lpstr>10.5 Create Apple Application</vt:lpstr>
      <vt:lpstr>10.5 Create Apple Application</vt:lpstr>
      <vt:lpstr>10.6 Create AppConfig Class</vt:lpstr>
      <vt:lpstr>10.6 Create AppConfig Class</vt:lpstr>
      <vt:lpstr>10.6 Create AppConfig Class</vt:lpstr>
      <vt:lpstr>10.6 Create AppConfig Class</vt:lpstr>
      <vt:lpstr>10.6 Create AppConfig Class</vt:lpstr>
      <vt:lpstr>10.7 Create factory</vt:lpstr>
      <vt:lpstr>10.7 Create factory</vt:lpstr>
      <vt:lpstr>10.7 Create factory</vt:lpstr>
      <vt:lpstr>10.7 Create factory</vt:lpstr>
      <vt:lpstr>10.8 Add CPU Data to Apple</vt:lpstr>
      <vt:lpstr>10.8 Add CPU Data to Apple</vt:lpstr>
      <vt:lpstr>10.8 Add CPU Data to Apple</vt:lpstr>
      <vt:lpstr>10.9 Create Interface MobileProcessor</vt:lpstr>
      <vt:lpstr>10.9 Create Interface MobileProcessor</vt:lpstr>
      <vt:lpstr>10.9 Create Interface MobileProcessor</vt:lpstr>
      <vt:lpstr>10.9 Create Class Cyclone</vt:lpstr>
      <vt:lpstr>10.9 Create Class Cyclone</vt:lpstr>
      <vt:lpstr>10.9 Create Class Cyclone</vt:lpstr>
      <vt:lpstr>10.10 Add Interface to Cyclone</vt:lpstr>
      <vt:lpstr>10.10 Add Interface to Cyclone</vt:lpstr>
      <vt:lpstr>10.10 Add Interface to Cyclone</vt:lpstr>
      <vt:lpstr>10.11 Add Process() to Cyclone</vt:lpstr>
      <vt:lpstr>10.11 Add Process() to Cyclone</vt:lpstr>
      <vt:lpstr>10.12 Add cpu, get, and set to Apple</vt:lpstr>
      <vt:lpstr>10.12 Add cpu, get, and set to Apple</vt:lpstr>
      <vt:lpstr>10.12 Add cpu, get, and set to Apple</vt:lpstr>
      <vt:lpstr>10.12 Add cpu, get, and set to Apple</vt:lpstr>
      <vt:lpstr>10.12 Add cpu, get, and set to Apple</vt:lpstr>
      <vt:lpstr>10.13 Run</vt:lpstr>
      <vt:lpstr>10.13 Run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1370</cp:revision>
  <dcterms:created xsi:type="dcterms:W3CDTF">2018-09-28T16:40:41Z</dcterms:created>
  <dcterms:modified xsi:type="dcterms:W3CDTF">2019-06-06T05:52:16Z</dcterms:modified>
</cp:coreProperties>
</file>