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3" r:id="rId4"/>
    <p:sldId id="274" r:id="rId5"/>
    <p:sldId id="275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6" d="100"/>
          <a:sy n="96" d="100"/>
        </p:scale>
        <p:origin x="8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2021/8/17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umpy.org/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www.w3schools.com/python/" TargetMode="External"/><Relationship Id="rId12" Type="http://schemas.openxmlformats.org/officeDocument/2006/relationships/hyperlink" Target="https://github.com/peterhchen/300_SVU_DataScience" TargetMode="External"/><Relationship Id="rId2" Type="http://schemas.openxmlformats.org/officeDocument/2006/relationships/hyperlink" Target="https://github.com/peterhchen/300_Python_DataScience/upload/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python/index.htm" TargetMode="External"/><Relationship Id="rId11" Type="http://schemas.openxmlformats.org/officeDocument/2006/relationships/hyperlink" Target="https://www.pylint.org/" TargetMode="External"/><Relationship Id="rId5" Type="http://schemas.openxmlformats.org/officeDocument/2006/relationships/hyperlink" Target="https://www.jetbrains.com/pycharm/" TargetMode="External"/><Relationship Id="rId10" Type="http://schemas.openxmlformats.org/officeDocument/2006/relationships/hyperlink" Target="https://docs.pytest.org/en/6.2.x/" TargetMode="External"/><Relationship Id="rId4" Type="http://schemas.openxmlformats.org/officeDocument/2006/relationships/hyperlink" Target="https://www.anaconda.com/" TargetMode="External"/><Relationship Id="rId9" Type="http://schemas.openxmlformats.org/officeDocument/2006/relationships/hyperlink" Target="https://pandas.pydata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4000" b="1" i="0" dirty="0">
                <a:solidFill>
                  <a:srgbClr val="FFFF00"/>
                </a:solidFill>
                <a:effectLst/>
              </a:rPr>
              <a:t>Python Programming for Data Science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Python Basics for Data Science. Python Data Types | by Ventsislav Yordanov  | Towards Data Science">
            <a:extLst>
              <a:ext uri="{FF2B5EF4-FFF2-40B4-BE49-F238E27FC236}">
                <a16:creationId xmlns:a16="http://schemas.microsoft.com/office/drawing/2014/main" id="{676E71CB-76DB-4E2A-8136-651252B0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45039"/>
            <a:ext cx="1486160" cy="7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4653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This course is an introductory course on fundamentals of Python programming and data structures. It covers the following: 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rgbClr val="3C3B37"/>
                </a:solidFill>
              </a:rPr>
              <a:t>Basics: If, else, for loop,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 and functions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Data Structures: tuples, lists, arrays, dictionaries, trees, hash tables, Graph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rgbClr val="3C3B37"/>
                </a:solidFill>
              </a:rPr>
              <a:t>File I/O and Exceptions handling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Generator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rgbClr val="3C3B37"/>
                </a:solidFill>
              </a:rPr>
              <a:t>class/objects, Regular Expression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rgbClr val="3C3B37"/>
                </a:solidFill>
              </a:rPr>
              <a:t>Database (csv, excel, json) and data processing by numpy, pandas. 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rgbClr val="3C3B37"/>
                </a:solidFill>
              </a:rPr>
              <a:t>Networking and Multi-threading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rgbClr val="3C3B37"/>
                </a:solidFill>
              </a:rPr>
              <a:t>Python Test by </a:t>
            </a:r>
            <a:r>
              <a:rPr lang="en-US" sz="1800" b="1" dirty="0" err="1">
                <a:solidFill>
                  <a:srgbClr val="3C3B37"/>
                </a:solidFill>
              </a:rPr>
              <a:t>pyTest</a:t>
            </a:r>
            <a:endParaRPr lang="en-US" sz="18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rgbClr val="3C3B37"/>
                </a:solidFill>
              </a:rPr>
              <a:t>Coding standard REP 8.0 by </a:t>
            </a:r>
            <a:r>
              <a:rPr lang="en-US" sz="1800" b="1" dirty="0" err="1">
                <a:solidFill>
                  <a:srgbClr val="3C3B37"/>
                </a:solidFill>
              </a:rPr>
              <a:t>PyLint</a:t>
            </a:r>
            <a:r>
              <a:rPr lang="en-US" sz="1800" b="1" dirty="0">
                <a:solidFill>
                  <a:srgbClr val="3C3B37"/>
                </a:solidFill>
              </a:rPr>
              <a:t> </a:t>
            </a:r>
            <a:endParaRPr lang="en-US" sz="1800" b="1" i="0" dirty="0">
              <a:solidFill>
                <a:srgbClr val="3C3B37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GUI Programming by </a:t>
            </a:r>
            <a:r>
              <a:rPr lang="en-US" sz="1800" b="1" i="0" dirty="0" err="1">
                <a:solidFill>
                  <a:srgbClr val="3C3B37"/>
                </a:solidFill>
                <a:effectLst/>
              </a:rPr>
              <a:t>tkinter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 and Matplotlib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800" b="1" dirty="0">
                <a:solidFill>
                  <a:srgbClr val="3C3B37"/>
                </a:solidFill>
              </a:rPr>
              <a:t>Class Project: Read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data from specific web site, clean, preprocess, and analysis</a:t>
            </a:r>
            <a:endParaRPr lang="en-US" sz="1800" b="1" dirty="0">
              <a:solidFill>
                <a:srgbClr val="3C3B37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50131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Syllabus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Python Installation, PyCharm IDE (</a:t>
            </a:r>
            <a:r>
              <a:rPr lang="en-US" sz="1600" b="1" dirty="0" err="1">
                <a:solidFill>
                  <a:srgbClr val="3C3B37"/>
                </a:solidFill>
              </a:rPr>
              <a:t>svn</a:t>
            </a:r>
            <a:r>
              <a:rPr lang="en-US" sz="1600" b="1" dirty="0">
                <a:solidFill>
                  <a:srgbClr val="3C3B37"/>
                </a:solidFill>
              </a:rPr>
              <a:t>, git), Run, Debugging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Control Loop: If, else, for loop,</a:t>
            </a:r>
            <a:r>
              <a:rPr lang="en-US" sz="1600" b="1" i="0" dirty="0">
                <a:solidFill>
                  <a:srgbClr val="3C3B37"/>
                </a:solidFill>
                <a:effectLst/>
              </a:rPr>
              <a:t> range, and functions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i="0" dirty="0">
                <a:solidFill>
                  <a:srgbClr val="3C3B37"/>
                </a:solidFill>
                <a:effectLst/>
              </a:rPr>
              <a:t>Data Structures: tuples, lists, arrays, dictionaries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Data Structures:</a:t>
            </a:r>
            <a:r>
              <a:rPr lang="en-US" sz="1600" b="1" i="0" dirty="0">
                <a:solidFill>
                  <a:srgbClr val="3C3B37"/>
                </a:solidFill>
                <a:effectLst/>
              </a:rPr>
              <a:t> trees, hash tables, Graph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File I/O and Exceptions handling, and g</a:t>
            </a:r>
            <a:r>
              <a:rPr lang="en-US" sz="1600" b="1" i="0" dirty="0">
                <a:solidFill>
                  <a:srgbClr val="3C3B37"/>
                </a:solidFill>
                <a:effectLst/>
              </a:rPr>
              <a:t>enerator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OOP: class/objects, Regular Expression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Mid Term Exam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Database (Postgre/MongoDB, csv, excel, json) 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Data processing by numpy, pandas. 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Networking (Socket), Multi-threading, and Docker Image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Python Test by </a:t>
            </a:r>
            <a:r>
              <a:rPr lang="en-US" sz="1600" b="1" dirty="0" err="1">
                <a:solidFill>
                  <a:srgbClr val="3C3B37"/>
                </a:solidFill>
              </a:rPr>
              <a:t>pyTest</a:t>
            </a:r>
            <a:r>
              <a:rPr lang="en-US" sz="1600" b="1" dirty="0">
                <a:solidFill>
                  <a:srgbClr val="3C3B37"/>
                </a:solidFill>
              </a:rPr>
              <a:t> (for Testing) and </a:t>
            </a:r>
            <a:r>
              <a:rPr lang="en-US" sz="1600" b="1" dirty="0" err="1">
                <a:solidFill>
                  <a:srgbClr val="3C3B37"/>
                </a:solidFill>
              </a:rPr>
              <a:t>PyLint</a:t>
            </a:r>
            <a:r>
              <a:rPr lang="en-US" sz="1600" b="1" dirty="0">
                <a:solidFill>
                  <a:srgbClr val="3C3B37"/>
                </a:solidFill>
              </a:rPr>
              <a:t> (QA/coding standard REP 8.0) </a:t>
            </a:r>
            <a:endParaRPr lang="en-US" sz="1600" b="1" i="0" dirty="0">
              <a:solidFill>
                <a:srgbClr val="3C3B37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i="0" dirty="0">
                <a:solidFill>
                  <a:srgbClr val="3C3B37"/>
                </a:solidFill>
                <a:effectLst/>
              </a:rPr>
              <a:t>GUI Programming by </a:t>
            </a:r>
            <a:r>
              <a:rPr lang="en-US" sz="1600" b="1" i="0" dirty="0" err="1">
                <a:solidFill>
                  <a:srgbClr val="3C3B37"/>
                </a:solidFill>
                <a:effectLst/>
              </a:rPr>
              <a:t>tkinter</a:t>
            </a:r>
            <a:r>
              <a:rPr lang="en-US" sz="1600" b="1" i="0" dirty="0">
                <a:solidFill>
                  <a:srgbClr val="3C3B37"/>
                </a:solidFill>
                <a:effectLst/>
              </a:rPr>
              <a:t>: Frame, Row/Column Widget, Button, Radio Button, check Button, List Box, Combo Box, Callback 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GUI Programming </a:t>
            </a:r>
            <a:r>
              <a:rPr lang="en-US" sz="1600" b="1" i="0" dirty="0">
                <a:solidFill>
                  <a:srgbClr val="3C3B37"/>
                </a:solidFill>
                <a:effectLst/>
              </a:rPr>
              <a:t>by </a:t>
            </a:r>
            <a:r>
              <a:rPr lang="en-US" sz="1600" b="1" i="0" dirty="0" err="1">
                <a:solidFill>
                  <a:srgbClr val="3C3B37"/>
                </a:solidFill>
                <a:effectLst/>
              </a:rPr>
              <a:t>tkinter</a:t>
            </a:r>
            <a:r>
              <a:rPr lang="en-US" sz="1600" b="1" dirty="0">
                <a:solidFill>
                  <a:srgbClr val="3C3B37"/>
                </a:solidFill>
              </a:rPr>
              <a:t>: Drawing Canvas, </a:t>
            </a:r>
            <a:r>
              <a:rPr lang="en-US" sz="1600" b="1" i="0" dirty="0">
                <a:solidFill>
                  <a:srgbClr val="3C3B37"/>
                </a:solidFill>
                <a:effectLst/>
              </a:rPr>
              <a:t>Matplotlib, and Seaborn Libraries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Class Project: Read </a:t>
            </a:r>
            <a:r>
              <a:rPr lang="en-US" sz="1600" b="1" i="0" dirty="0">
                <a:solidFill>
                  <a:srgbClr val="3C3B37"/>
                </a:solidFill>
                <a:effectLst/>
              </a:rPr>
              <a:t>data from specific web site, clean, preprocess, and analysis</a:t>
            </a:r>
          </a:p>
          <a:p>
            <a:pPr marL="465138" indent="-465138" algn="l">
              <a:buClr>
                <a:srgbClr val="0070C0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3C3B37"/>
                </a:solidFill>
              </a:rPr>
              <a:t>Final Exam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b="1" i="0" dirty="0">
              <a:solidFill>
                <a:srgbClr val="3C3B37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00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4968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References: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https://github.com/peterhchen/300_Python_DataScience/upload/main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Python Interpreter and Environment: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3"/>
              </a:rPr>
              <a:t>https://www.python.org/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4"/>
              </a:rPr>
              <a:t>https://www.anaconda.com/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5"/>
              </a:rPr>
              <a:t>https://www.jetbrains.com/pycharm/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Languages, Data Structures, Networking, Multithreading, GUI Programming: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6"/>
              </a:rPr>
              <a:t>https://www.tutorialspoint.com/python/index.htm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7"/>
              </a:rPr>
              <a:t>https://www.w3schools.com/python/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Numpy and Pandas: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8"/>
              </a:rPr>
              <a:t>https://numpy.org/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9"/>
              </a:rPr>
              <a:t>https://pandas.pydata.org/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 err="1">
                <a:solidFill>
                  <a:srgbClr val="3C3B37"/>
                </a:solidFill>
              </a:rPr>
              <a:t>PyTest</a:t>
            </a:r>
            <a:r>
              <a:rPr lang="en-US" sz="1600" b="1" dirty="0">
                <a:solidFill>
                  <a:srgbClr val="3C3B37"/>
                </a:solidFill>
              </a:rPr>
              <a:t> and </a:t>
            </a:r>
            <a:r>
              <a:rPr lang="en-US" sz="1600" b="1" dirty="0" err="1">
                <a:solidFill>
                  <a:srgbClr val="3C3B37"/>
                </a:solidFill>
              </a:rPr>
              <a:t>PyLint</a:t>
            </a:r>
            <a:r>
              <a:rPr lang="en-US" sz="1600" b="1" dirty="0">
                <a:solidFill>
                  <a:srgbClr val="3C3B37"/>
                </a:solidFill>
              </a:rPr>
              <a:t>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10"/>
              </a:rPr>
              <a:t>https://docs.pytest.org/en/6.2.x/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11"/>
              </a:rPr>
              <a:t>https://www.pylint.org/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Textbook: “Python 3 for Absolute Beginners”, Time Hall and J-P Stacey, </a:t>
            </a:r>
            <a:r>
              <a:rPr lang="en-US" sz="1600" b="1" dirty="0" err="1">
                <a:solidFill>
                  <a:srgbClr val="3C3B37"/>
                </a:solidFill>
              </a:rPr>
              <a:t>Apress</a:t>
            </a:r>
            <a:r>
              <a:rPr lang="en-US" sz="1600" b="1" dirty="0">
                <a:solidFill>
                  <a:srgbClr val="3C3B37"/>
                </a:solidFill>
              </a:rPr>
              <a:t> (2000)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http://index-of.es/Python/Python%203%20for%20Absolute%20Beginners.pdf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12"/>
              </a:rPr>
              <a:t>https://github.com/peterhchen/300_SVU_DataScience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32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Grades: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Attendance: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Quiz: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Midterm: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4. Final: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5. Project: 30%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29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2021/8/17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595</Words>
  <Application>Microsoft Office PowerPoint</Application>
  <PresentationFormat>On-screen Show (4:3)</PresentationFormat>
  <Paragraphs>76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Python Programming for Data Science</vt:lpstr>
      <vt:lpstr>00 Python Data Science</vt:lpstr>
      <vt:lpstr>00 Python Data Science</vt:lpstr>
      <vt:lpstr>00 Python Data Science</vt:lpstr>
      <vt:lpstr>00 Python Data Science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765</cp:revision>
  <dcterms:created xsi:type="dcterms:W3CDTF">2018-09-28T16:40:41Z</dcterms:created>
  <dcterms:modified xsi:type="dcterms:W3CDTF">2021-08-18T02:10:40Z</dcterms:modified>
</cp:coreProperties>
</file>