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71" r:id="rId4"/>
    <p:sldId id="264" r:id="rId5"/>
    <p:sldId id="272" r:id="rId6"/>
    <p:sldId id="265" r:id="rId7"/>
    <p:sldId id="273" r:id="rId8"/>
    <p:sldId id="266" r:id="rId9"/>
    <p:sldId id="274" r:id="rId10"/>
    <p:sldId id="267" r:id="rId11"/>
    <p:sldId id="275" r:id="rId12"/>
    <p:sldId id="268" r:id="rId13"/>
    <p:sldId id="276" r:id="rId14"/>
    <p:sldId id="269" r:id="rId15"/>
    <p:sldId id="277" r:id="rId16"/>
    <p:sldId id="270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35AB-8E41-4D0D-8091-AEDD88B771AD}">
          <p14:sldIdLst>
            <p14:sldId id="256"/>
            <p14:sldId id="263"/>
            <p14:sldId id="271"/>
            <p14:sldId id="264"/>
            <p14:sldId id="272"/>
            <p14:sldId id="265"/>
            <p14:sldId id="273"/>
            <p14:sldId id="266"/>
            <p14:sldId id="274"/>
            <p14:sldId id="267"/>
            <p14:sldId id="275"/>
            <p14:sldId id="268"/>
            <p14:sldId id="276"/>
            <p14:sldId id="269"/>
            <p14:sldId id="277"/>
            <p14:sldId id="270"/>
          </p14:sldIdLst>
        </p14:section>
        <p14:section name="Untitled Section" id="{E6DC633F-FD25-499B-AAA8-EB269CEE10A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120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SiIPlZAOnQ4&amp;list=PLC3y8-rFHvwilEuCqFGTL5Gt5U6deIrsU&amp;index=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SiIPlZAOnQ4&amp;list=PLC3y8-rFHvwilEuCqFGTL5Gt5U6deIrsU&amp;index=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SiIPlZAOnQ4&amp;list=PLC3y8-rFHvwilEuCqFGTL5Gt5U6deIrsU&amp;index=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SiIPlZAOnQ4&amp;list=PLC3y8-rFHvwilEuCqFGTL5Gt5U6deIrsU&amp;index=8" TargetMode="Externa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iIPlZAOnQ4&amp;list=PLC3y8-rFHvwilEuCqFGTL5Gt5U6deIrsU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iIPlZAOnQ4&amp;list=PLC3y8-rFHvwilEuCqFGTL5Gt5U6deIrsU&amp;index=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iIPlZAOnQ4&amp;list=PLC3y8-rFHvwilEuCqFGTL5Gt5U6deIrsU&amp;index=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SiIPlZAOnQ4&amp;list=PLC3y8-rFHvwilEuCqFGTL5Gt5U6deIrsU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Badge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A01113-3563-4215-A8EF-5EEB423F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89" y="2412287"/>
            <a:ext cx="2370562" cy="38503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CF8BC2-53C4-4CD7-A1A9-DCE8E6AB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0" y="2344997"/>
            <a:ext cx="4413760" cy="39849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Badge Color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195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Badge Coloring: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specify the badge size by </a:t>
            </a:r>
            <a:r>
              <a:rPr lang="en-US" sz="1600" dirty="0" err="1">
                <a:solidFill>
                  <a:schemeClr val="tx1"/>
                </a:solidFill>
              </a:rPr>
              <a:t>matBadgeColor</a:t>
            </a:r>
            <a:r>
              <a:rPr lang="en-US" sz="1600" dirty="0">
                <a:solidFill>
                  <a:schemeClr val="tx1"/>
                </a:solidFill>
              </a:rPr>
              <a:t> attribute. We can use primary, accent, and warn with primary the default value. The color is determined by the theme.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https://www.youtube.com/watch?v=SiIPlZAOnQ4&amp;list=PLC3y8-rFHvwilEuCqFGTL5Gt5U6deIrsU&amp;index=8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64CF2-9D71-4432-AF43-90EE26CBE305}"/>
              </a:ext>
            </a:extLst>
          </p:cNvPr>
          <p:cNvSpPr/>
          <p:nvPr/>
        </p:nvSpPr>
        <p:spPr>
          <a:xfrm>
            <a:off x="899592" y="5157191"/>
            <a:ext cx="3888432" cy="11861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F2C30-355D-4DCC-84B2-23DECE26AF7E}"/>
              </a:ext>
            </a:extLst>
          </p:cNvPr>
          <p:cNvSpPr/>
          <p:nvPr/>
        </p:nvSpPr>
        <p:spPr>
          <a:xfrm>
            <a:off x="5451145" y="5287700"/>
            <a:ext cx="1353103" cy="9749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128D0-F186-4A70-9C9A-F04539BCF263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788024" y="5750274"/>
            <a:ext cx="663121" cy="248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3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8.4 Badge Overlap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8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7C7A3EF-B6DB-457C-A469-110B17AA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15" y="1862289"/>
            <a:ext cx="4960416" cy="35985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97672-7743-43A0-AE33-B14341DA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38" y="1862289"/>
            <a:ext cx="2527634" cy="398491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8.4 Badge Overlap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badge text is overlapped with notification. We can set </a:t>
            </a:r>
            <a:r>
              <a:rPr lang="en-US" sz="1600" dirty="0" err="1">
                <a:solidFill>
                  <a:schemeClr val="tx1"/>
                </a:solidFill>
              </a:rPr>
              <a:t>matBadgeOverlap</a:t>
            </a:r>
            <a:r>
              <a:rPr lang="en-US" sz="1600" dirty="0">
                <a:solidFill>
                  <a:schemeClr val="tx1"/>
                </a:solidFill>
              </a:rPr>
              <a:t>=“false”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https://www.youtube.com/watch?v=SiIPlZAOnQ4&amp;list=PLC3y8-rFHvwilEuCqFGTL5Gt5U6deIrsU&amp;index=8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64CF2-9D71-4432-AF43-90EE26CBE305}"/>
              </a:ext>
            </a:extLst>
          </p:cNvPr>
          <p:cNvSpPr/>
          <p:nvPr/>
        </p:nvSpPr>
        <p:spPr>
          <a:xfrm>
            <a:off x="3419872" y="2492896"/>
            <a:ext cx="1152128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F2C30-355D-4DCC-84B2-23DECE26AF7E}"/>
              </a:ext>
            </a:extLst>
          </p:cNvPr>
          <p:cNvSpPr/>
          <p:nvPr/>
        </p:nvSpPr>
        <p:spPr>
          <a:xfrm>
            <a:off x="6351677" y="2589818"/>
            <a:ext cx="1353103" cy="12200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128D0-F186-4A70-9C9A-F04539BCF263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572000" y="2960948"/>
            <a:ext cx="1779677" cy="2388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9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8.5 Badge Property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8.5 Badge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bind the property into the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https://www.youtube.com/watch?v=SiIPlZAOnQ4&amp;list=PLC3y8-rFHvwilEuCqFGTL5Gt5U6deIrsU&amp;index=8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B8958-27DD-4801-A653-359F297A2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52440"/>
            <a:ext cx="3937276" cy="19653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BFEBED-D171-42D9-B86D-5673E6475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887" y="2514984"/>
            <a:ext cx="5511514" cy="9765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00CAEC-369B-4D1B-84B6-8FE567E7D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531" y="3830147"/>
            <a:ext cx="3521267" cy="22408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0D3251-4D34-46A0-AA68-1FBA07D2D0B9}"/>
              </a:ext>
            </a:extLst>
          </p:cNvPr>
          <p:cNvSpPr/>
          <p:nvPr/>
        </p:nvSpPr>
        <p:spPr>
          <a:xfrm>
            <a:off x="947936" y="3649762"/>
            <a:ext cx="1152128" cy="180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ECAA9E-B659-40B5-9CB1-A1A1F1B5795F}"/>
              </a:ext>
            </a:extLst>
          </p:cNvPr>
          <p:cNvSpPr/>
          <p:nvPr/>
        </p:nvSpPr>
        <p:spPr>
          <a:xfrm>
            <a:off x="3967456" y="2717757"/>
            <a:ext cx="1353103" cy="279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3781DD-1683-48AF-85DF-C41FAA552B9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2100064" y="2857355"/>
            <a:ext cx="1867392" cy="882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FF13FCD-1FB7-4763-8BA2-3D072F370687}"/>
              </a:ext>
            </a:extLst>
          </p:cNvPr>
          <p:cNvSpPr/>
          <p:nvPr/>
        </p:nvSpPr>
        <p:spPr>
          <a:xfrm>
            <a:off x="3347864" y="4793871"/>
            <a:ext cx="1353103" cy="279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155AFE-A6DB-4602-8467-B30B3C8630F1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flipH="1">
            <a:off x="4024416" y="2996952"/>
            <a:ext cx="619592" cy="17969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7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8.6 Badge Conditional Rendering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5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25C5E5C-197B-457B-B3E0-FB9F1C56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0789"/>
            <a:ext cx="3690126" cy="17263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BB7DD4-DB72-4AFF-82FF-B4392241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68" y="2355316"/>
            <a:ext cx="5511514" cy="9765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A6372B-2F2A-4469-B5EB-2C85D24CE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644" y="3921524"/>
            <a:ext cx="3410726" cy="23030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8.6 Badge Conditional Rendering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do the conditional rendering, for example, if the notifications is zero, it does not make sense to display the badge.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5"/>
              </a:rPr>
              <a:t>https://www.youtube.com/watch?v=SiIPlZAOnQ4&amp;list=PLC3y8-rFHvwilEuCqFGTL5Gt5U6deIrsU&amp;index=8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3F880-E0DF-4723-BCBA-726B22A9F066}"/>
              </a:ext>
            </a:extLst>
          </p:cNvPr>
          <p:cNvSpPr/>
          <p:nvPr/>
        </p:nvSpPr>
        <p:spPr>
          <a:xfrm>
            <a:off x="947936" y="3649762"/>
            <a:ext cx="1152128" cy="180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0B61B-845B-425C-98DE-DC83A0B53C03}"/>
              </a:ext>
            </a:extLst>
          </p:cNvPr>
          <p:cNvSpPr/>
          <p:nvPr/>
        </p:nvSpPr>
        <p:spPr>
          <a:xfrm>
            <a:off x="3779913" y="2531958"/>
            <a:ext cx="2773288" cy="279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FCACC5-9524-4D62-BBE4-1631294F3EA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100064" y="2671556"/>
            <a:ext cx="1679849" cy="10683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35AF90-3BC8-4FAE-AD2E-40E1D5EDFBAA}"/>
              </a:ext>
            </a:extLst>
          </p:cNvPr>
          <p:cNvSpPr/>
          <p:nvPr/>
        </p:nvSpPr>
        <p:spPr>
          <a:xfrm>
            <a:off x="3895449" y="4899601"/>
            <a:ext cx="388520" cy="2575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C1736C-5A55-44D4-8201-993EDA09866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4089709" y="2811153"/>
            <a:ext cx="1076848" cy="20884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02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Badge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Material Badges.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work with Bootstrap, badges should be familiar with you. Badges are small descriptor for UI elements, for example, if you want to display notification to a user or the number </a:t>
            </a:r>
            <a:r>
              <a:rPr lang="en-US" sz="1600" dirty="0" err="1">
                <a:solidFill>
                  <a:schemeClr val="tx1"/>
                </a:solidFill>
              </a:rPr>
              <a:t>pof</a:t>
            </a:r>
            <a:r>
              <a:rPr lang="en-US" sz="1600" dirty="0">
                <a:solidFill>
                  <a:schemeClr val="tx1"/>
                </a:solidFill>
              </a:rPr>
              <a:t> unread message in your Inbox, badges are the way to go.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https://www.youtube.com/watch?v=SiIPlZAOnQ4&amp;list=PLC3y8-rFHvwilEuCqFGTL5Gt5U6deIrsU&amp;index=8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Import Badge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57895C-04A5-4A42-946B-20459E73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45" y="2120644"/>
            <a:ext cx="4962525" cy="4010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Import Badge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see what is Angular Material Badges.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need to import the badge module.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https://www.youtube.com/watch?v=SiIPlZAOnQ4&amp;list=PLC3y8-rFHvwilEuCqFGTL5Gt5U6deIrsU&amp;index=8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2771800" y="3553279"/>
            <a:ext cx="4209455" cy="235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2B6EB-1999-4C85-A9A2-034A39569FA2}"/>
              </a:ext>
            </a:extLst>
          </p:cNvPr>
          <p:cNvSpPr/>
          <p:nvPr/>
        </p:nvSpPr>
        <p:spPr>
          <a:xfrm>
            <a:off x="2902875" y="4606212"/>
            <a:ext cx="1453101" cy="235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2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8.2 Badge Position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2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8.2 Badge Position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195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see what is Angular Material Badges. We need to import the badge module. The default badge is placed above and after the element it is associated with.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That is to the top right. We can put the position using the </a:t>
            </a:r>
            <a:r>
              <a:rPr lang="en-US" sz="1600" dirty="0" err="1">
                <a:solidFill>
                  <a:schemeClr val="tx1"/>
                </a:solidFill>
              </a:rPr>
              <a:t>matBadgePosition</a:t>
            </a:r>
            <a:r>
              <a:rPr lang="en-US" sz="1600" dirty="0">
                <a:solidFill>
                  <a:schemeClr val="tx1"/>
                </a:solidFill>
              </a:rPr>
              <a:t> attribute.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https://www.youtube.com/watch?v=SiIPlZAOnQ4&amp;list=PLC3y8-rFHvwilEuCqFGTL5Gt5U6deIrsU&amp;index=8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550A80-4F64-4D07-9848-CB1B88574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46481"/>
            <a:ext cx="3686175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B3DF5C-692B-44E5-96D6-3231A076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17" y="3585083"/>
            <a:ext cx="5120492" cy="209371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A18168-94C4-4B5A-9528-315912872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814" y="2852936"/>
            <a:ext cx="2952658" cy="22568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90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Badge Size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4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8.3 Badge Size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195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Badge Sizing: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specify the badge size by </a:t>
            </a:r>
            <a:r>
              <a:rPr lang="en-US" sz="1600" dirty="0" err="1">
                <a:solidFill>
                  <a:schemeClr val="tx1"/>
                </a:solidFill>
              </a:rPr>
              <a:t>matBadgeSize</a:t>
            </a:r>
            <a:r>
              <a:rPr lang="en-US" sz="1600" dirty="0">
                <a:solidFill>
                  <a:schemeClr val="tx1"/>
                </a:solidFill>
              </a:rPr>
              <a:t> attribute. We can use large, small, and medium with medium the default value.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https://www.youtube.com/watch?v=SiIPlZAOnQ4&amp;list=PLC3y8-rFHvwilEuCqFGTL5Gt5U6deIrsU&amp;index=8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0DE88-B925-49A0-BF80-6DF36258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982" y="2055763"/>
            <a:ext cx="3570298" cy="43005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CDE784-7E3C-4846-8B87-564DB12A9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57331"/>
            <a:ext cx="4471161" cy="29319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F64CF2-9D71-4432-AF43-90EE26CBE305}"/>
              </a:ext>
            </a:extLst>
          </p:cNvPr>
          <p:cNvSpPr/>
          <p:nvPr/>
        </p:nvSpPr>
        <p:spPr>
          <a:xfrm>
            <a:off x="827584" y="4365104"/>
            <a:ext cx="3888432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F2C30-355D-4DCC-84B2-23DECE26AF7E}"/>
              </a:ext>
            </a:extLst>
          </p:cNvPr>
          <p:cNvSpPr/>
          <p:nvPr/>
        </p:nvSpPr>
        <p:spPr>
          <a:xfrm>
            <a:off x="5451145" y="5129572"/>
            <a:ext cx="1353103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128D0-F186-4A70-9C9A-F04539BCF263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4716016" y="4977172"/>
            <a:ext cx="735129" cy="764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0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8.3 Badge Color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9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493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8 Badge</vt:lpstr>
      <vt:lpstr>8 Badge</vt:lpstr>
      <vt:lpstr>8.1 Import Badge</vt:lpstr>
      <vt:lpstr>8.1 Import Badge</vt:lpstr>
      <vt:lpstr>8.2 Badge Position</vt:lpstr>
      <vt:lpstr>8.2 Badge Position</vt:lpstr>
      <vt:lpstr>8.3 Badge Size</vt:lpstr>
      <vt:lpstr>8.3 Badge Size</vt:lpstr>
      <vt:lpstr>8.3 Badge Color</vt:lpstr>
      <vt:lpstr>8.4 Badge Color</vt:lpstr>
      <vt:lpstr>8.4 Badge Overlap</vt:lpstr>
      <vt:lpstr>8.4 Badge Overlap</vt:lpstr>
      <vt:lpstr>8.5 Badge Property Binding</vt:lpstr>
      <vt:lpstr>8.5 Badge Property Binding</vt:lpstr>
      <vt:lpstr>8.6 Badge Conditional Rendering</vt:lpstr>
      <vt:lpstr>8.6 Badge Conditional Rendering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643</cp:revision>
  <dcterms:created xsi:type="dcterms:W3CDTF">2018-09-28T16:40:41Z</dcterms:created>
  <dcterms:modified xsi:type="dcterms:W3CDTF">2019-05-21T17:44:14Z</dcterms:modified>
</cp:coreProperties>
</file>