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64" r:id="rId4"/>
    <p:sldId id="265" r:id="rId5"/>
    <p:sldId id="267" r:id="rId6"/>
    <p:sldId id="266" r:id="rId7"/>
    <p:sldId id="268" r:id="rId8"/>
    <p:sldId id="269" r:id="rId9"/>
    <p:sldId id="271" r:id="rId10"/>
    <p:sldId id="272" r:id="rId11"/>
    <p:sldId id="273" r:id="rId12"/>
    <p:sldId id="274" r:id="rId13"/>
    <p:sldId id="276" r:id="rId14"/>
    <p:sldId id="275" r:id="rId15"/>
    <p:sldId id="277" r:id="rId16"/>
    <p:sldId id="279" r:id="rId17"/>
    <p:sldId id="280"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6" d="100"/>
          <a:sy n="106" d="100"/>
        </p:scale>
        <p:origin x="660"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WzVeomoAFUU&amp;list=PLC3y8-rFHvwilEuCqFGTL5Gt5U6deIrsU&amp;index=2" TargetMode="External"/><Relationship Id="rId2" Type="http://schemas.openxmlformats.org/officeDocument/2006/relationships/hyperlink" Target="https://www.youtube.com/watch?v=WzVeomoAFUU&amp;list=PLC3y8-rFHvwilEuCqFGTL5Gt5U6deIrsU&amp;index=2/"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aterial.angular.io/"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Get Started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59"/>
            <a:ext cx="7920880" cy="136815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Difference of main.js:</a:t>
            </a:r>
          </a:p>
          <a:p>
            <a:pPr marL="465138" indent="-465138" algn="l">
              <a:buClr>
                <a:srgbClr val="0070C0"/>
              </a:buClr>
              <a:buFont typeface="Wingdings" pitchFamily="2" charset="2"/>
              <a:buChar char="u"/>
            </a:pPr>
            <a:r>
              <a:rPr lang="en-US" sz="1600" dirty="0">
                <a:solidFill>
                  <a:schemeClr val="tx1"/>
                </a:solidFill>
              </a:rPr>
              <a:t>Click file ”angular-demo/</a:t>
            </a:r>
            <a:r>
              <a:rPr lang="en-US" sz="1600" dirty="0" err="1">
                <a:solidFill>
                  <a:schemeClr val="tx1"/>
                </a:solidFill>
              </a:rPr>
              <a:t>src</a:t>
            </a:r>
            <a:r>
              <a:rPr lang="en-US" sz="1600" dirty="0">
                <a:solidFill>
                  <a:schemeClr val="tx1"/>
                </a:solidFill>
              </a:rPr>
              <a:t>/main.js” and RMB and Select: Select for Compare.</a:t>
            </a:r>
          </a:p>
          <a:p>
            <a:pPr marL="465138" indent="-465138" algn="l">
              <a:buClr>
                <a:srgbClr val="0070C0"/>
              </a:buClr>
              <a:buFont typeface="Wingdings" pitchFamily="2" charset="2"/>
              <a:buChar char="u"/>
            </a:pPr>
            <a:r>
              <a:rPr lang="en-US" sz="1600" dirty="0">
                <a:solidFill>
                  <a:schemeClr val="tx1"/>
                </a:solidFill>
              </a:rPr>
              <a:t>Click file “material-</a:t>
            </a:r>
            <a:r>
              <a:rPr lang="en-US" sz="1600" dirty="0" err="1">
                <a:solidFill>
                  <a:schemeClr val="tx1"/>
                </a:solidFill>
              </a:rPr>
              <a:t>api</a:t>
            </a:r>
            <a:r>
              <a:rPr lang="en-US" sz="1600" dirty="0">
                <a:solidFill>
                  <a:schemeClr val="tx1"/>
                </a:solidFill>
              </a:rPr>
              <a:t>/</a:t>
            </a:r>
            <a:r>
              <a:rPr lang="en-US" sz="1600" dirty="0" err="1">
                <a:solidFill>
                  <a:schemeClr val="tx1"/>
                </a:solidFill>
              </a:rPr>
              <a:t>src</a:t>
            </a:r>
            <a:r>
              <a:rPr lang="en-US" sz="1600" dirty="0">
                <a:solidFill>
                  <a:schemeClr val="tx1"/>
                </a:solidFill>
              </a:rPr>
              <a:t>/main.js” and RMB and Select: Compare with Selected.</a:t>
            </a:r>
          </a:p>
          <a:p>
            <a:pPr marL="465138" indent="-465138" algn="l">
              <a:buClr>
                <a:srgbClr val="0070C0"/>
              </a:buClr>
              <a:buFont typeface="Wingdings" pitchFamily="2" charset="2"/>
              <a:buChar char="u"/>
            </a:pPr>
            <a:r>
              <a:rPr lang="en-US" sz="1600" dirty="0">
                <a:solidFill>
                  <a:schemeClr val="tx1"/>
                </a:solidFill>
              </a:rPr>
              <a:t>There is one difference: </a:t>
            </a:r>
            <a:r>
              <a:rPr lang="en-US" sz="1600" dirty="0" err="1">
                <a:solidFill>
                  <a:schemeClr val="tx1"/>
                </a:solidFill>
              </a:rPr>
              <a:t>hammderjs</a:t>
            </a:r>
            <a:r>
              <a:rPr lang="en-US" sz="1600" dirty="0">
                <a:solidFill>
                  <a:schemeClr val="tx1"/>
                </a:solidFill>
              </a:rPr>
              <a:t>.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8C669D54-BE7C-4CCC-9CFA-119C0EB093F8}"/>
              </a:ext>
            </a:extLst>
          </p:cNvPr>
          <p:cNvPicPr>
            <a:picLocks noChangeAspect="1"/>
          </p:cNvPicPr>
          <p:nvPr/>
        </p:nvPicPr>
        <p:blipFill>
          <a:blip r:embed="rId3"/>
          <a:stretch>
            <a:fillRect/>
          </a:stretch>
        </p:blipFill>
        <p:spPr>
          <a:xfrm>
            <a:off x="539552" y="2852936"/>
            <a:ext cx="7632848" cy="2096785"/>
          </a:xfrm>
          <a:prstGeom prst="rect">
            <a:avLst/>
          </a:prstGeom>
          <a:ln>
            <a:solidFill>
              <a:srgbClr val="C00000"/>
            </a:solidFill>
          </a:ln>
        </p:spPr>
      </p:pic>
    </p:spTree>
    <p:extLst>
      <p:ext uri="{BB962C8B-B14F-4D97-AF65-F5344CB8AC3E}">
        <p14:creationId xmlns:p14="http://schemas.microsoft.com/office/powerpoint/2010/main" val="408370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59"/>
            <a:ext cx="7920880" cy="136815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Difference of styles.css:</a:t>
            </a:r>
          </a:p>
          <a:p>
            <a:pPr marL="465138" indent="-465138" algn="l">
              <a:buClr>
                <a:srgbClr val="0070C0"/>
              </a:buClr>
              <a:buFont typeface="Wingdings" pitchFamily="2" charset="2"/>
              <a:buChar char="u"/>
            </a:pPr>
            <a:r>
              <a:rPr lang="en-US" sz="1600" dirty="0">
                <a:solidFill>
                  <a:schemeClr val="tx1"/>
                </a:solidFill>
              </a:rPr>
              <a:t>Click file ”angular-demo/</a:t>
            </a:r>
            <a:r>
              <a:rPr lang="en-US" sz="1600" dirty="0" err="1">
                <a:solidFill>
                  <a:schemeClr val="tx1"/>
                </a:solidFill>
              </a:rPr>
              <a:t>src</a:t>
            </a:r>
            <a:r>
              <a:rPr lang="en-US" sz="1600" dirty="0">
                <a:solidFill>
                  <a:schemeClr val="tx1"/>
                </a:solidFill>
              </a:rPr>
              <a:t>/styles.css” and RMB and Select: Select for Compare.</a:t>
            </a:r>
          </a:p>
          <a:p>
            <a:pPr marL="465138" indent="-465138" algn="l">
              <a:buClr>
                <a:srgbClr val="0070C0"/>
              </a:buClr>
              <a:buFont typeface="Wingdings" pitchFamily="2" charset="2"/>
              <a:buChar char="u"/>
            </a:pPr>
            <a:r>
              <a:rPr lang="en-US" sz="1600" dirty="0">
                <a:solidFill>
                  <a:schemeClr val="tx1"/>
                </a:solidFill>
              </a:rPr>
              <a:t>Click file “material-</a:t>
            </a:r>
            <a:r>
              <a:rPr lang="en-US" sz="1600" dirty="0" err="1">
                <a:solidFill>
                  <a:schemeClr val="tx1"/>
                </a:solidFill>
              </a:rPr>
              <a:t>api</a:t>
            </a:r>
            <a:r>
              <a:rPr lang="en-US" sz="1600" dirty="0">
                <a:solidFill>
                  <a:schemeClr val="tx1"/>
                </a:solidFill>
              </a:rPr>
              <a:t>/</a:t>
            </a:r>
            <a:r>
              <a:rPr lang="en-US" sz="1600" dirty="0" err="1">
                <a:solidFill>
                  <a:schemeClr val="tx1"/>
                </a:solidFill>
              </a:rPr>
              <a:t>srcs</a:t>
            </a:r>
            <a:r>
              <a:rPr lang="en-US" sz="1600" dirty="0">
                <a:solidFill>
                  <a:schemeClr val="tx1"/>
                </a:solidFill>
              </a:rPr>
              <a:t>/styles.css” and RMB and Select: Compare with Selected.</a:t>
            </a:r>
          </a:p>
          <a:p>
            <a:pPr marL="465138" indent="-465138" algn="l">
              <a:buClr>
                <a:srgbClr val="0070C0"/>
              </a:buClr>
              <a:buFont typeface="Wingdings" pitchFamily="2" charset="2"/>
              <a:buChar char="u"/>
            </a:pPr>
            <a:r>
              <a:rPr lang="en-US" sz="1600" dirty="0">
                <a:solidFill>
                  <a:schemeClr val="tx1"/>
                </a:solidFill>
              </a:rPr>
              <a:t>CSS is add to body tag.</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E1F8DC99-FA72-40AF-9092-FE478E7ACC5F}"/>
              </a:ext>
            </a:extLst>
          </p:cNvPr>
          <p:cNvPicPr>
            <a:picLocks noChangeAspect="1"/>
          </p:cNvPicPr>
          <p:nvPr/>
        </p:nvPicPr>
        <p:blipFill>
          <a:blip r:embed="rId3"/>
          <a:stretch>
            <a:fillRect/>
          </a:stretch>
        </p:blipFill>
        <p:spPr>
          <a:xfrm>
            <a:off x="683568" y="2845643"/>
            <a:ext cx="8279904" cy="1166714"/>
          </a:xfrm>
          <a:prstGeom prst="rect">
            <a:avLst/>
          </a:prstGeom>
          <a:ln>
            <a:solidFill>
              <a:srgbClr val="C00000"/>
            </a:solidFill>
          </a:ln>
        </p:spPr>
      </p:pic>
    </p:spTree>
    <p:extLst>
      <p:ext uri="{BB962C8B-B14F-4D97-AF65-F5344CB8AC3E}">
        <p14:creationId xmlns:p14="http://schemas.microsoft.com/office/powerpoint/2010/main" val="226401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59"/>
            <a:ext cx="7920880" cy="172819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Difference of app.modules.js:</a:t>
            </a:r>
          </a:p>
          <a:p>
            <a:pPr marL="465138" indent="-465138" algn="l">
              <a:buClr>
                <a:srgbClr val="0070C0"/>
              </a:buClr>
              <a:buFont typeface="Wingdings" pitchFamily="2" charset="2"/>
              <a:buChar char="u"/>
            </a:pPr>
            <a:r>
              <a:rPr lang="en-US" sz="1600" dirty="0">
                <a:solidFill>
                  <a:schemeClr val="tx1"/>
                </a:solidFill>
              </a:rPr>
              <a:t>Click file ”angular-demo/</a:t>
            </a:r>
            <a:r>
              <a:rPr lang="en-US" sz="1600" dirty="0" err="1">
                <a:solidFill>
                  <a:schemeClr val="tx1"/>
                </a:solidFill>
              </a:rPr>
              <a:t>src</a:t>
            </a:r>
            <a:r>
              <a:rPr lang="en-US" sz="1600" dirty="0">
                <a:solidFill>
                  <a:schemeClr val="tx1"/>
                </a:solidFill>
              </a:rPr>
              <a:t>/app/app.modules.js” and RMB and Select: Select for Compare.</a:t>
            </a:r>
          </a:p>
          <a:p>
            <a:pPr marL="465138" indent="-465138" algn="l">
              <a:buClr>
                <a:srgbClr val="0070C0"/>
              </a:buClr>
              <a:buFont typeface="Wingdings" pitchFamily="2" charset="2"/>
              <a:buChar char="u"/>
            </a:pPr>
            <a:r>
              <a:rPr lang="en-US" sz="1600" dirty="0">
                <a:solidFill>
                  <a:schemeClr val="tx1"/>
                </a:solidFill>
              </a:rPr>
              <a:t>Click file “material-</a:t>
            </a:r>
            <a:r>
              <a:rPr lang="en-US" sz="1600" dirty="0" err="1">
                <a:solidFill>
                  <a:schemeClr val="tx1"/>
                </a:solidFill>
              </a:rPr>
              <a:t>api</a:t>
            </a:r>
            <a:r>
              <a:rPr lang="en-US" sz="1600" dirty="0">
                <a:solidFill>
                  <a:schemeClr val="tx1"/>
                </a:solidFill>
              </a:rPr>
              <a:t>/</a:t>
            </a:r>
            <a:r>
              <a:rPr lang="en-US" sz="1600" dirty="0" err="1">
                <a:solidFill>
                  <a:schemeClr val="tx1"/>
                </a:solidFill>
              </a:rPr>
              <a:t>srcs</a:t>
            </a:r>
            <a:r>
              <a:rPr lang="en-US" sz="1600" dirty="0">
                <a:solidFill>
                  <a:schemeClr val="tx1"/>
                </a:solidFill>
              </a:rPr>
              <a:t>/app/app.modules.js” and RMB and Select: Compare with Selected.</a:t>
            </a:r>
          </a:p>
          <a:p>
            <a:pPr marL="465138" indent="-465138" algn="l">
              <a:buClr>
                <a:srgbClr val="0070C0"/>
              </a:buClr>
              <a:buFont typeface="Wingdings" pitchFamily="2" charset="2"/>
              <a:buChar char="u"/>
            </a:pPr>
            <a:r>
              <a:rPr lang="en-US" sz="1600" dirty="0">
                <a:solidFill>
                  <a:schemeClr val="tx1"/>
                </a:solidFill>
              </a:rPr>
              <a:t>Animation modules is added.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5D3B21AB-BAE9-4903-B6F0-050551713F0E}"/>
              </a:ext>
            </a:extLst>
          </p:cNvPr>
          <p:cNvPicPr>
            <a:picLocks noChangeAspect="1"/>
          </p:cNvPicPr>
          <p:nvPr/>
        </p:nvPicPr>
        <p:blipFill>
          <a:blip r:embed="rId3"/>
          <a:stretch>
            <a:fillRect/>
          </a:stretch>
        </p:blipFill>
        <p:spPr>
          <a:xfrm>
            <a:off x="468052" y="3300045"/>
            <a:ext cx="8063880" cy="3212380"/>
          </a:xfrm>
          <a:prstGeom prst="rect">
            <a:avLst/>
          </a:prstGeom>
          <a:ln>
            <a:solidFill>
              <a:srgbClr val="C00000"/>
            </a:solidFill>
          </a:ln>
        </p:spPr>
      </p:pic>
    </p:spTree>
    <p:extLst>
      <p:ext uri="{BB962C8B-B14F-4D97-AF65-F5344CB8AC3E}">
        <p14:creationId xmlns:p14="http://schemas.microsoft.com/office/powerpoint/2010/main" val="111877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59"/>
            <a:ext cx="7920880" cy="94119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materialize add the dependencies include them into the module and setup the style and theme for your angular application.</a:t>
            </a:r>
          </a:p>
          <a:p>
            <a:pPr marL="465138" indent="-465138" algn="l">
              <a:buClr>
                <a:srgbClr val="0070C0"/>
              </a:buClr>
              <a:buFont typeface="Wingdings" pitchFamily="2" charset="2"/>
              <a:buChar char="u"/>
            </a:pPr>
            <a:r>
              <a:rPr lang="en-US" sz="1600" b="1" dirty="0">
                <a:solidFill>
                  <a:schemeClr val="tx1"/>
                </a:solidFill>
              </a:rPr>
              <a:t>To test it is actually working, let’s use material button component.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55E4DCBE-8B2A-4F5E-ACB5-2E572B903D51}"/>
              </a:ext>
            </a:extLst>
          </p:cNvPr>
          <p:cNvPicPr>
            <a:picLocks noChangeAspect="1"/>
          </p:cNvPicPr>
          <p:nvPr/>
        </p:nvPicPr>
        <p:blipFill>
          <a:blip r:embed="rId3"/>
          <a:stretch>
            <a:fillRect/>
          </a:stretch>
        </p:blipFill>
        <p:spPr>
          <a:xfrm>
            <a:off x="3795651" y="2564904"/>
            <a:ext cx="4692600" cy="3883822"/>
          </a:xfrm>
          <a:prstGeom prst="rect">
            <a:avLst/>
          </a:prstGeom>
          <a:ln>
            <a:solidFill>
              <a:srgbClr val="C00000"/>
            </a:solidFill>
          </a:ln>
        </p:spPr>
      </p:pic>
      <p:sp>
        <p:nvSpPr>
          <p:cNvPr id="9" name="副標題 2">
            <a:extLst>
              <a:ext uri="{FF2B5EF4-FFF2-40B4-BE49-F238E27FC236}">
                <a16:creationId xmlns:a16="http://schemas.microsoft.com/office/drawing/2014/main" id="{A55F0CEB-FC9C-454E-91AC-A8F5636126C5}"/>
              </a:ext>
            </a:extLst>
          </p:cNvPr>
          <p:cNvSpPr txBox="1">
            <a:spLocks/>
          </p:cNvSpPr>
          <p:nvPr/>
        </p:nvSpPr>
        <p:spPr>
          <a:xfrm>
            <a:off x="539552" y="2568517"/>
            <a:ext cx="3121615" cy="180020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There are three simple steps.</a:t>
            </a:r>
          </a:p>
          <a:p>
            <a:pPr marL="465138" indent="-465138" algn="l">
              <a:buClr>
                <a:srgbClr val="0070C0"/>
              </a:buClr>
              <a:buFont typeface="Wingdings" pitchFamily="2" charset="2"/>
              <a:buChar char="u"/>
            </a:pPr>
            <a:r>
              <a:rPr lang="en-US" sz="1600" b="1" dirty="0">
                <a:solidFill>
                  <a:schemeClr val="tx1"/>
                </a:solidFill>
              </a:rPr>
              <a:t>First step, imported in the </a:t>
            </a:r>
            <a:r>
              <a:rPr lang="en-US" sz="1600" b="1" dirty="0" err="1">
                <a:solidFill>
                  <a:schemeClr val="tx1"/>
                </a:solidFill>
              </a:rPr>
              <a:t>app.modules.ts</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Second step, put “</a:t>
            </a:r>
            <a:r>
              <a:rPr lang="en-US" sz="1600" b="1" dirty="0" err="1">
                <a:solidFill>
                  <a:schemeClr val="tx1"/>
                </a:solidFill>
              </a:rPr>
              <a:t>MatButtonModule</a:t>
            </a:r>
            <a:r>
              <a:rPr lang="en-US" sz="1600" b="1" dirty="0">
                <a:solidFill>
                  <a:schemeClr val="tx1"/>
                </a:solidFill>
              </a:rPr>
              <a:t>” in the imports array.</a:t>
            </a:r>
          </a:p>
        </p:txBody>
      </p:sp>
      <p:sp>
        <p:nvSpPr>
          <p:cNvPr id="10" name="Rectangle 9">
            <a:extLst>
              <a:ext uri="{FF2B5EF4-FFF2-40B4-BE49-F238E27FC236}">
                <a16:creationId xmlns:a16="http://schemas.microsoft.com/office/drawing/2014/main" id="{820E9235-175A-454E-8508-1795589B578B}"/>
              </a:ext>
            </a:extLst>
          </p:cNvPr>
          <p:cNvSpPr/>
          <p:nvPr/>
        </p:nvSpPr>
        <p:spPr>
          <a:xfrm>
            <a:off x="4283968" y="3717032"/>
            <a:ext cx="374441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786FC5-7AA6-4236-AF6E-E6150F408D44}"/>
              </a:ext>
            </a:extLst>
          </p:cNvPr>
          <p:cNvSpPr/>
          <p:nvPr/>
        </p:nvSpPr>
        <p:spPr>
          <a:xfrm>
            <a:off x="4499992" y="5330811"/>
            <a:ext cx="1152128" cy="2584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78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ADAE04-D9F2-4D45-BBE1-2DED4C8406DE}"/>
              </a:ext>
            </a:extLst>
          </p:cNvPr>
          <p:cNvPicPr>
            <a:picLocks noChangeAspect="1"/>
          </p:cNvPicPr>
          <p:nvPr/>
        </p:nvPicPr>
        <p:blipFill>
          <a:blip r:embed="rId2"/>
          <a:stretch>
            <a:fillRect/>
          </a:stretch>
        </p:blipFill>
        <p:spPr>
          <a:xfrm>
            <a:off x="2483768" y="2209950"/>
            <a:ext cx="4545073" cy="360732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60"/>
            <a:ext cx="7920880" cy="864096"/>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Third step, in app.component.html. </a:t>
            </a:r>
          </a:p>
          <a:p>
            <a:pPr marL="465138" indent="-465138" algn="l">
              <a:buClr>
                <a:srgbClr val="0070C0"/>
              </a:buClr>
              <a:buFont typeface="Wingdings" pitchFamily="2" charset="2"/>
              <a:buChar char="u"/>
            </a:pPr>
            <a:r>
              <a:rPr lang="en-US" sz="1600" b="1" dirty="0">
                <a:solidFill>
                  <a:schemeClr val="tx1"/>
                </a:solidFill>
              </a:rPr>
              <a:t>Comment out the existing HTML.</a:t>
            </a:r>
          </a:p>
          <a:p>
            <a:pPr marL="465138" indent="-465138" algn="l">
              <a:buClr>
                <a:srgbClr val="0070C0"/>
              </a:buClr>
              <a:buFont typeface="Wingdings" pitchFamily="2" charset="2"/>
              <a:buChar char="u"/>
            </a:pPr>
            <a:r>
              <a:rPr lang="en-US" sz="1600" b="1" dirty="0">
                <a:solidFill>
                  <a:schemeClr val="tx1"/>
                </a:solidFill>
              </a:rPr>
              <a:t>Add &lt;button mat-button&gt; Hello World&lt;/button&gt;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sp>
        <p:nvSpPr>
          <p:cNvPr id="11" name="Rectangle 10">
            <a:extLst>
              <a:ext uri="{FF2B5EF4-FFF2-40B4-BE49-F238E27FC236}">
                <a16:creationId xmlns:a16="http://schemas.microsoft.com/office/drawing/2014/main" id="{3C786FC5-7AA6-4236-AF6E-E6150F408D44}"/>
              </a:ext>
            </a:extLst>
          </p:cNvPr>
          <p:cNvSpPr/>
          <p:nvPr/>
        </p:nvSpPr>
        <p:spPr>
          <a:xfrm>
            <a:off x="2915816" y="5601247"/>
            <a:ext cx="266429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83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995F4A-8EDE-48E1-B209-1D27A3DC9CFC}"/>
              </a:ext>
            </a:extLst>
          </p:cNvPr>
          <p:cNvPicPr>
            <a:picLocks noChangeAspect="1"/>
          </p:cNvPicPr>
          <p:nvPr/>
        </p:nvPicPr>
        <p:blipFill>
          <a:blip r:embed="rId2"/>
          <a:stretch>
            <a:fillRect/>
          </a:stretch>
        </p:blipFill>
        <p:spPr>
          <a:xfrm>
            <a:off x="1223776" y="2299479"/>
            <a:ext cx="6048375" cy="14859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60"/>
            <a:ext cx="7920880" cy="864096"/>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visual studio terminal</a:t>
            </a:r>
          </a:p>
          <a:p>
            <a:pPr marL="465138" indent="-465138" algn="l">
              <a:buClr>
                <a:srgbClr val="0070C0"/>
              </a:buClr>
              <a:buFont typeface="Wingdings" pitchFamily="2" charset="2"/>
              <a:buChar char="u"/>
            </a:pPr>
            <a:r>
              <a:rPr lang="en-US" sz="1600" b="1" dirty="0">
                <a:solidFill>
                  <a:schemeClr val="tx1"/>
                </a:solidFill>
              </a:rPr>
              <a:t>&gt; ng serve -o</a:t>
            </a:r>
          </a:p>
          <a:p>
            <a:pPr marL="465138" indent="-465138" algn="l">
              <a:buClr>
                <a:srgbClr val="0070C0"/>
              </a:buClr>
              <a:buFont typeface="Wingdings" pitchFamily="2" charset="2"/>
              <a:buChar char="u"/>
            </a:pPr>
            <a:r>
              <a:rPr lang="en-US" sz="1600" b="1" dirty="0">
                <a:solidFill>
                  <a:schemeClr val="tx1"/>
                </a:solidFill>
              </a:rPr>
              <a:t>We have button display on browser. This button is styled with angular material.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sp>
        <p:nvSpPr>
          <p:cNvPr id="11" name="Rectangle 10">
            <a:extLst>
              <a:ext uri="{FF2B5EF4-FFF2-40B4-BE49-F238E27FC236}">
                <a16:creationId xmlns:a16="http://schemas.microsoft.com/office/drawing/2014/main" id="{3C786FC5-7AA6-4236-AF6E-E6150F408D44}"/>
              </a:ext>
            </a:extLst>
          </p:cNvPr>
          <p:cNvSpPr/>
          <p:nvPr/>
        </p:nvSpPr>
        <p:spPr>
          <a:xfrm>
            <a:off x="1258652" y="3429000"/>
            <a:ext cx="1009092" cy="2616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05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13029C-F497-48D0-B63C-1209E102E3D8}"/>
              </a:ext>
            </a:extLst>
          </p:cNvPr>
          <p:cNvPicPr>
            <a:picLocks noChangeAspect="1"/>
          </p:cNvPicPr>
          <p:nvPr/>
        </p:nvPicPr>
        <p:blipFill>
          <a:blip r:embed="rId2"/>
          <a:stretch>
            <a:fillRect/>
          </a:stretch>
        </p:blipFill>
        <p:spPr>
          <a:xfrm>
            <a:off x="611560" y="2094122"/>
            <a:ext cx="4562475" cy="27146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60"/>
            <a:ext cx="7920880" cy="59588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Let’s change the &lt;button mat-raised-button&gt; Hello World&lt;/button&gt;</a:t>
            </a:r>
          </a:p>
          <a:p>
            <a:pPr marL="465138" indent="-465138" algn="l">
              <a:buClr>
                <a:srgbClr val="0070C0"/>
              </a:buClr>
              <a:buFont typeface="Wingdings" pitchFamily="2" charset="2"/>
              <a:buChar char="u"/>
            </a:pPr>
            <a:r>
              <a:rPr lang="en-US" sz="1600" b="1" dirty="0">
                <a:solidFill>
                  <a:schemeClr val="tx1"/>
                </a:solidFill>
              </a:rPr>
              <a:t>&gt; ng serve -o</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sp>
        <p:nvSpPr>
          <p:cNvPr id="11" name="Rectangle 10">
            <a:extLst>
              <a:ext uri="{FF2B5EF4-FFF2-40B4-BE49-F238E27FC236}">
                <a16:creationId xmlns:a16="http://schemas.microsoft.com/office/drawing/2014/main" id="{3C786FC5-7AA6-4236-AF6E-E6150F408D44}"/>
              </a:ext>
            </a:extLst>
          </p:cNvPr>
          <p:cNvSpPr/>
          <p:nvPr/>
        </p:nvSpPr>
        <p:spPr>
          <a:xfrm>
            <a:off x="1197965" y="4507941"/>
            <a:ext cx="3565376" cy="3008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022FE5D-3420-4278-80C3-852CB0563D23}"/>
              </a:ext>
            </a:extLst>
          </p:cNvPr>
          <p:cNvPicPr>
            <a:picLocks noChangeAspect="1"/>
          </p:cNvPicPr>
          <p:nvPr/>
        </p:nvPicPr>
        <p:blipFill>
          <a:blip r:embed="rId4"/>
          <a:stretch>
            <a:fillRect/>
          </a:stretch>
        </p:blipFill>
        <p:spPr>
          <a:xfrm>
            <a:off x="2982571" y="4975990"/>
            <a:ext cx="4743450" cy="1504950"/>
          </a:xfrm>
          <a:prstGeom prst="rect">
            <a:avLst/>
          </a:prstGeom>
          <a:ln>
            <a:solidFill>
              <a:srgbClr val="C00000"/>
            </a:solidFill>
          </a:ln>
        </p:spPr>
      </p:pic>
    </p:spTree>
    <p:extLst>
      <p:ext uri="{BB962C8B-B14F-4D97-AF65-F5344CB8AC3E}">
        <p14:creationId xmlns:p14="http://schemas.microsoft.com/office/powerpoint/2010/main" val="3377051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60"/>
            <a:ext cx="7920880" cy="59588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Next section, we will learn how to use this “mat-button” and “mat-raised-button” with reference to </a:t>
            </a:r>
            <a:r>
              <a:rPr lang="en-US" sz="1600" b="1">
                <a:solidFill>
                  <a:schemeClr val="tx1"/>
                </a:solidFill>
              </a:rPr>
              <a:t>the document.</a:t>
            </a: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635157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864096"/>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Go to the Angular Material Web site: </a:t>
            </a:r>
            <a:r>
              <a:rPr lang="en-US" sz="1600" dirty="0">
                <a:hlinkClick r:id="rId2"/>
              </a:rPr>
              <a:t>https://www.youtube.com/watch?v=WzVeomoAFUU&amp;list=PLC3y8-rFHvwilEuCqFGTL5Gt5U6deIrsU&amp;index=2/</a:t>
            </a:r>
            <a:endParaRPr lang="en-US" sz="1600" dirty="0">
              <a:solidFill>
                <a:schemeClr val="tx1"/>
              </a:solidFill>
            </a:endParaRPr>
          </a:p>
          <a:p>
            <a:pPr marL="465138" indent="-465138" algn="l">
              <a:buClr>
                <a:srgbClr val="0070C0"/>
              </a:buClr>
              <a:buFont typeface="Wingdings" pitchFamily="2" charset="2"/>
              <a:buChar char="u"/>
            </a:pPr>
            <a:endParaRPr lang="en-US" sz="16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670F7755-56D4-49AB-A794-E9523B01B99A}"/>
              </a:ext>
            </a:extLst>
          </p:cNvPr>
          <p:cNvPicPr>
            <a:picLocks noChangeAspect="1"/>
          </p:cNvPicPr>
          <p:nvPr/>
        </p:nvPicPr>
        <p:blipFill>
          <a:blip r:embed="rId4"/>
          <a:stretch>
            <a:fillRect/>
          </a:stretch>
        </p:blipFill>
        <p:spPr>
          <a:xfrm>
            <a:off x="1489645" y="2298682"/>
            <a:ext cx="5904148" cy="3799699"/>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016224"/>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We will look at the Angular Material web site document closely for </a:t>
            </a:r>
          </a:p>
          <a:p>
            <a:pPr marL="922338" lvl="1" indent="-465138" algn="l">
              <a:buClr>
                <a:srgbClr val="0070C0"/>
              </a:buClr>
              <a:buFont typeface="Wingdings" pitchFamily="2" charset="2"/>
              <a:buChar char="u"/>
            </a:pPr>
            <a:r>
              <a:rPr lang="en-US" sz="1600" dirty="0">
                <a:solidFill>
                  <a:schemeClr val="tx1"/>
                </a:solidFill>
              </a:rPr>
              <a:t>Update and changes. It is safe and rely on the documentation as it constantly updated.</a:t>
            </a:r>
          </a:p>
          <a:p>
            <a:pPr marL="922338" lvl="1" indent="-465138" algn="l">
              <a:buClr>
                <a:srgbClr val="0070C0"/>
              </a:buClr>
              <a:buFont typeface="Wingdings" pitchFamily="2" charset="2"/>
              <a:buChar char="u"/>
            </a:pPr>
            <a:r>
              <a:rPr lang="en-US" sz="1600" dirty="0">
                <a:solidFill>
                  <a:schemeClr val="tx1"/>
                </a:solidFill>
              </a:rPr>
              <a:t>The directives have to be used for different components. When we start writing code, we need to import certain components and it is impossible to know the component names without referring to the documentation.</a:t>
            </a:r>
          </a:p>
          <a:p>
            <a:pPr marL="465138" indent="-465138" algn="l">
              <a:buClr>
                <a:srgbClr val="0070C0"/>
              </a:buClr>
              <a:buFont typeface="Wingdings" pitchFamily="2" charset="2"/>
              <a:buChar char="u"/>
            </a:pPr>
            <a:r>
              <a:rPr lang="en-US" sz="1600" dirty="0">
                <a:solidFill>
                  <a:schemeClr val="tx1"/>
                </a:solidFill>
              </a:rPr>
              <a:t>Make sure you have tab open for the documentation when we discuss.</a:t>
            </a:r>
          </a:p>
          <a:p>
            <a:pPr marL="465138" indent="-465138" algn="l">
              <a:buClr>
                <a:srgbClr val="0070C0"/>
              </a:buClr>
              <a:buFont typeface="Wingdings" pitchFamily="2" charset="2"/>
              <a:buChar char="u"/>
            </a:pPr>
            <a:r>
              <a:rPr lang="en-US" sz="1600" dirty="0">
                <a:solidFill>
                  <a:schemeClr val="tx1"/>
                </a:solidFill>
              </a:rPr>
              <a:t>Let’s see how to add the Angular Material to an Angular Application.</a:t>
            </a:r>
          </a:p>
          <a:p>
            <a:pPr marL="465138" indent="-465138" algn="l">
              <a:buClr>
                <a:srgbClr val="0070C0"/>
              </a:buClr>
              <a:buFont typeface="Wingdings" pitchFamily="2" charset="2"/>
              <a:buChar char="u"/>
            </a:pPr>
            <a:endParaRPr lang="en-US" sz="16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9643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From the navbar, we click Guides.</a:t>
            </a:r>
          </a:p>
          <a:p>
            <a:pPr marL="465138" indent="-465138" algn="l">
              <a:buClr>
                <a:srgbClr val="0070C0"/>
              </a:buClr>
              <a:buFont typeface="Wingdings" pitchFamily="2" charset="2"/>
              <a:buChar char="u"/>
            </a:pPr>
            <a:endParaRPr lang="en-US" sz="16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35A2B3C3-EE43-46E3-991F-359C08F865F9}"/>
              </a:ext>
            </a:extLst>
          </p:cNvPr>
          <p:cNvPicPr>
            <a:picLocks noChangeAspect="1"/>
          </p:cNvPicPr>
          <p:nvPr/>
        </p:nvPicPr>
        <p:blipFill>
          <a:blip r:embed="rId3"/>
          <a:stretch>
            <a:fillRect/>
          </a:stretch>
        </p:blipFill>
        <p:spPr>
          <a:xfrm>
            <a:off x="457200" y="1777901"/>
            <a:ext cx="3959932" cy="2548471"/>
          </a:xfrm>
          <a:prstGeom prst="rect">
            <a:avLst/>
          </a:prstGeom>
          <a:ln>
            <a:solidFill>
              <a:srgbClr val="C00000"/>
            </a:solidFill>
          </a:ln>
        </p:spPr>
      </p:pic>
      <p:sp>
        <p:nvSpPr>
          <p:cNvPr id="8" name="Rectangle 7">
            <a:extLst>
              <a:ext uri="{FF2B5EF4-FFF2-40B4-BE49-F238E27FC236}">
                <a16:creationId xmlns:a16="http://schemas.microsoft.com/office/drawing/2014/main" id="{6FE1381D-1B39-477E-9F34-32E3EF5A9A04}"/>
              </a:ext>
            </a:extLst>
          </p:cNvPr>
          <p:cNvSpPr/>
          <p:nvPr/>
        </p:nvSpPr>
        <p:spPr>
          <a:xfrm>
            <a:off x="1259632" y="2060848"/>
            <a:ext cx="21602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A3944F-F179-4B83-89FB-9B7767079A94}"/>
              </a:ext>
            </a:extLst>
          </p:cNvPr>
          <p:cNvPicPr>
            <a:picLocks noChangeAspect="1"/>
          </p:cNvPicPr>
          <p:nvPr/>
        </p:nvPicPr>
        <p:blipFill>
          <a:blip r:embed="rId4"/>
          <a:stretch>
            <a:fillRect/>
          </a:stretch>
        </p:blipFill>
        <p:spPr>
          <a:xfrm>
            <a:off x="4649651" y="1768954"/>
            <a:ext cx="4037149" cy="2591717"/>
          </a:xfrm>
          <a:prstGeom prst="rect">
            <a:avLst/>
          </a:prstGeom>
          <a:ln>
            <a:solidFill>
              <a:srgbClr val="C00000"/>
            </a:solidFill>
          </a:ln>
        </p:spPr>
      </p:pic>
      <p:cxnSp>
        <p:nvCxnSpPr>
          <p:cNvPr id="11" name="Straight Arrow Connector 10">
            <a:extLst>
              <a:ext uri="{FF2B5EF4-FFF2-40B4-BE49-F238E27FC236}">
                <a16:creationId xmlns:a16="http://schemas.microsoft.com/office/drawing/2014/main" id="{B23847EB-A5F1-4D50-B203-9893888A9E0E}"/>
              </a:ext>
            </a:extLst>
          </p:cNvPr>
          <p:cNvCxnSpPr>
            <a:cxnSpLocks/>
            <a:stCxn id="8" idx="3"/>
            <a:endCxn id="9" idx="1"/>
          </p:cNvCxnSpPr>
          <p:nvPr/>
        </p:nvCxnSpPr>
        <p:spPr>
          <a:xfrm>
            <a:off x="1475656" y="2132856"/>
            <a:ext cx="3173995" cy="9319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副標題 2">
            <a:extLst>
              <a:ext uri="{FF2B5EF4-FFF2-40B4-BE49-F238E27FC236}">
                <a16:creationId xmlns:a16="http://schemas.microsoft.com/office/drawing/2014/main" id="{DDCF5135-2539-4D8B-83FE-024CDA0ED373}"/>
              </a:ext>
            </a:extLst>
          </p:cNvPr>
          <p:cNvSpPr txBox="1">
            <a:spLocks/>
          </p:cNvSpPr>
          <p:nvPr/>
        </p:nvSpPr>
        <p:spPr>
          <a:xfrm>
            <a:off x="457200" y="4535606"/>
            <a:ext cx="8352928" cy="64656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dirty="0">
                <a:solidFill>
                  <a:schemeClr val="tx1"/>
                </a:solidFill>
              </a:rPr>
              <a:t>We can see Getting started and Schematics headings. Both sections contain the information of how to install Angular Material depending on the version of you angular application.</a:t>
            </a:r>
          </a:p>
          <a:p>
            <a:pPr marL="465138" indent="-465138" algn="l">
              <a:buClr>
                <a:srgbClr val="0070C0"/>
              </a:buClr>
              <a:buFont typeface="Wingdings" pitchFamily="2" charset="2"/>
              <a:buChar char="u"/>
            </a:pPr>
            <a:endParaRPr lang="en-US" sz="1600" dirty="0">
              <a:solidFill>
                <a:schemeClr val="tx1"/>
              </a:solidFill>
            </a:endParaRPr>
          </a:p>
        </p:txBody>
      </p:sp>
      <p:sp>
        <p:nvSpPr>
          <p:cNvPr id="14" name="Rectangle 13">
            <a:extLst>
              <a:ext uri="{FF2B5EF4-FFF2-40B4-BE49-F238E27FC236}">
                <a16:creationId xmlns:a16="http://schemas.microsoft.com/office/drawing/2014/main" id="{ECDF8ED1-17EE-4616-BDB3-F24252B1BF7E}"/>
              </a:ext>
            </a:extLst>
          </p:cNvPr>
          <p:cNvSpPr/>
          <p:nvPr/>
        </p:nvSpPr>
        <p:spPr>
          <a:xfrm>
            <a:off x="4795900" y="2590452"/>
            <a:ext cx="1144252" cy="12705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934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1B7990D-5386-40F3-9148-437A580E7F5D}"/>
              </a:ext>
            </a:extLst>
          </p:cNvPr>
          <p:cNvPicPr>
            <a:picLocks noChangeAspect="1"/>
          </p:cNvPicPr>
          <p:nvPr/>
        </p:nvPicPr>
        <p:blipFill>
          <a:blip r:embed="rId2"/>
          <a:stretch>
            <a:fillRect/>
          </a:stretch>
        </p:blipFill>
        <p:spPr>
          <a:xfrm>
            <a:off x="457200" y="1768954"/>
            <a:ext cx="4037149" cy="259171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Click the Getting started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sp>
        <p:nvSpPr>
          <p:cNvPr id="8" name="Rectangle 7">
            <a:extLst>
              <a:ext uri="{FF2B5EF4-FFF2-40B4-BE49-F238E27FC236}">
                <a16:creationId xmlns:a16="http://schemas.microsoft.com/office/drawing/2014/main" id="{6FE1381D-1B39-477E-9F34-32E3EF5A9A04}"/>
              </a:ext>
            </a:extLst>
          </p:cNvPr>
          <p:cNvSpPr/>
          <p:nvPr/>
        </p:nvSpPr>
        <p:spPr>
          <a:xfrm>
            <a:off x="611560" y="2636912"/>
            <a:ext cx="576064" cy="1234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23847EB-A5F1-4D50-B203-9893888A9E0E}"/>
              </a:ext>
            </a:extLst>
          </p:cNvPr>
          <p:cNvCxnSpPr>
            <a:cxnSpLocks/>
            <a:stCxn id="8" idx="3"/>
            <a:endCxn id="13" idx="1"/>
          </p:cNvCxnSpPr>
          <p:nvPr/>
        </p:nvCxnSpPr>
        <p:spPr>
          <a:xfrm>
            <a:off x="1187624" y="2698648"/>
            <a:ext cx="2835370" cy="10546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92D2B5B-9A62-41E6-B15E-99B6543C04C3}"/>
              </a:ext>
            </a:extLst>
          </p:cNvPr>
          <p:cNvPicPr>
            <a:picLocks noChangeAspect="1"/>
          </p:cNvPicPr>
          <p:nvPr/>
        </p:nvPicPr>
        <p:blipFill>
          <a:blip r:embed="rId4"/>
          <a:stretch>
            <a:fillRect/>
          </a:stretch>
        </p:blipFill>
        <p:spPr>
          <a:xfrm>
            <a:off x="4022994" y="2457430"/>
            <a:ext cx="4594953" cy="2591717"/>
          </a:xfrm>
          <a:prstGeom prst="rect">
            <a:avLst/>
          </a:prstGeom>
          <a:ln>
            <a:solidFill>
              <a:srgbClr val="C00000"/>
            </a:solidFill>
          </a:ln>
        </p:spPr>
      </p:pic>
      <p:sp>
        <p:nvSpPr>
          <p:cNvPr id="16" name="副標題 2">
            <a:extLst>
              <a:ext uri="{FF2B5EF4-FFF2-40B4-BE49-F238E27FC236}">
                <a16:creationId xmlns:a16="http://schemas.microsoft.com/office/drawing/2014/main" id="{403D5EBD-59C4-49B7-B666-9799357E7870}"/>
              </a:ext>
            </a:extLst>
          </p:cNvPr>
          <p:cNvSpPr txBox="1">
            <a:spLocks/>
          </p:cNvSpPr>
          <p:nvPr/>
        </p:nvSpPr>
        <p:spPr>
          <a:xfrm>
            <a:off x="395536" y="5132213"/>
            <a:ext cx="8352928" cy="110510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dirty="0">
                <a:solidFill>
                  <a:schemeClr val="tx1"/>
                </a:solidFill>
              </a:rPr>
              <a:t>The Getting started section contains six different steps which you have to go through to set up Angular Material for your application. This is only if your project version is below version 6.</a:t>
            </a:r>
          </a:p>
          <a:p>
            <a:pPr marL="465138" indent="-465138" algn="l">
              <a:buClr>
                <a:srgbClr val="0070C0"/>
              </a:buClr>
              <a:buFont typeface="Wingdings" pitchFamily="2" charset="2"/>
              <a:buChar char="u"/>
            </a:pPr>
            <a:r>
              <a:rPr lang="en-US" sz="1600" dirty="0">
                <a:solidFill>
                  <a:schemeClr val="tx1"/>
                </a:solidFill>
              </a:rPr>
              <a:t>We will work on Angular Version 7. We will use Schematics in the next section.</a:t>
            </a:r>
          </a:p>
        </p:txBody>
      </p:sp>
    </p:spTree>
    <p:extLst>
      <p:ext uri="{BB962C8B-B14F-4D97-AF65-F5344CB8AC3E}">
        <p14:creationId xmlns:p14="http://schemas.microsoft.com/office/powerpoint/2010/main" val="159176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6C00B8A-15C8-4782-94BE-737DD919794C}"/>
              </a:ext>
            </a:extLst>
          </p:cNvPr>
          <p:cNvPicPr>
            <a:picLocks noChangeAspect="1"/>
          </p:cNvPicPr>
          <p:nvPr/>
        </p:nvPicPr>
        <p:blipFill>
          <a:blip r:embed="rId2"/>
          <a:stretch>
            <a:fillRect/>
          </a:stretch>
        </p:blipFill>
        <p:spPr>
          <a:xfrm>
            <a:off x="2339752" y="2812210"/>
            <a:ext cx="4881537" cy="387052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55113" y="1256112"/>
            <a:ext cx="3456384" cy="1452808"/>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Open Command prompt.</a:t>
            </a:r>
          </a:p>
          <a:p>
            <a:pPr marL="465138" indent="-465138" algn="l">
              <a:buClr>
                <a:srgbClr val="0070C0"/>
              </a:buClr>
              <a:buFont typeface="Wingdings" pitchFamily="2" charset="2"/>
              <a:buChar char="u"/>
            </a:pPr>
            <a:r>
              <a:rPr lang="en-US" sz="1600" dirty="0">
                <a:solidFill>
                  <a:schemeClr val="tx1"/>
                </a:solidFill>
              </a:rPr>
              <a:t>&gt; ng --version</a:t>
            </a:r>
          </a:p>
          <a:p>
            <a:pPr marL="465138" indent="-465138" algn="l">
              <a:buClr>
                <a:srgbClr val="0070C0"/>
              </a:buClr>
              <a:buFont typeface="Wingdings" pitchFamily="2" charset="2"/>
              <a:buChar char="u"/>
            </a:pPr>
            <a:r>
              <a:rPr lang="en-US" sz="1600" dirty="0">
                <a:solidFill>
                  <a:schemeClr val="tx1"/>
                </a:solidFill>
              </a:rPr>
              <a:t>&gt;&gt;&gt; Angular CLI: 7.3.9</a:t>
            </a:r>
          </a:p>
          <a:p>
            <a:pPr marL="465138" indent="-465138" algn="l">
              <a:buClr>
                <a:srgbClr val="0070C0"/>
              </a:buClr>
              <a:buFont typeface="Wingdings" pitchFamily="2" charset="2"/>
              <a:buChar char="u"/>
            </a:pPr>
            <a:r>
              <a:rPr lang="en-US" sz="1600" dirty="0">
                <a:solidFill>
                  <a:schemeClr val="tx1"/>
                </a:solidFill>
              </a:rPr>
              <a:t>Make sure you have latest angular version.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3"/>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
        <p:nvSpPr>
          <p:cNvPr id="18" name="副標題 2">
            <a:extLst>
              <a:ext uri="{FF2B5EF4-FFF2-40B4-BE49-F238E27FC236}">
                <a16:creationId xmlns:a16="http://schemas.microsoft.com/office/drawing/2014/main" id="{456925C5-06DA-48F8-A55C-E6D929D5F5E3}"/>
              </a:ext>
            </a:extLst>
          </p:cNvPr>
          <p:cNvSpPr txBox="1">
            <a:spLocks/>
          </p:cNvSpPr>
          <p:nvPr/>
        </p:nvSpPr>
        <p:spPr>
          <a:xfrm>
            <a:off x="4279597" y="1268760"/>
            <a:ext cx="4394334" cy="125590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dirty="0">
                <a:solidFill>
                  <a:schemeClr val="tx1"/>
                </a:solidFill>
              </a:rPr>
              <a:t>To get the most update version of angular.</a:t>
            </a:r>
          </a:p>
          <a:p>
            <a:pPr marL="465138" indent="-465138" algn="l">
              <a:buClr>
                <a:srgbClr val="0070C0"/>
              </a:buClr>
              <a:buFont typeface="Wingdings" pitchFamily="2" charset="2"/>
              <a:buChar char="u"/>
            </a:pPr>
            <a:r>
              <a:rPr lang="en-US" sz="1600" dirty="0">
                <a:solidFill>
                  <a:schemeClr val="tx1"/>
                </a:solidFill>
              </a:rPr>
              <a:t>&gt; </a:t>
            </a:r>
            <a:r>
              <a:rPr lang="en-US" sz="1600" dirty="0" err="1">
                <a:solidFill>
                  <a:schemeClr val="tx1"/>
                </a:solidFill>
              </a:rPr>
              <a:t>npm</a:t>
            </a:r>
            <a:r>
              <a:rPr lang="en-US" sz="1600" dirty="0">
                <a:solidFill>
                  <a:schemeClr val="tx1"/>
                </a:solidFill>
              </a:rPr>
              <a:t> uninstall –g angular-cli</a:t>
            </a:r>
          </a:p>
          <a:p>
            <a:pPr marL="465138" indent="-465138" algn="l">
              <a:buClr>
                <a:srgbClr val="0070C0"/>
              </a:buClr>
              <a:buFont typeface="Wingdings" pitchFamily="2" charset="2"/>
              <a:buChar char="u"/>
            </a:pPr>
            <a:r>
              <a:rPr lang="en-US" sz="1600" dirty="0">
                <a:solidFill>
                  <a:schemeClr val="tx1"/>
                </a:solidFill>
              </a:rPr>
              <a:t>&gt; </a:t>
            </a:r>
            <a:r>
              <a:rPr lang="en-US" sz="1600" dirty="0" err="1">
                <a:solidFill>
                  <a:schemeClr val="tx1"/>
                </a:solidFill>
              </a:rPr>
              <a:t>npm</a:t>
            </a:r>
            <a:r>
              <a:rPr lang="en-US" sz="1600" dirty="0">
                <a:solidFill>
                  <a:schemeClr val="tx1"/>
                </a:solidFill>
              </a:rPr>
              <a:t> cache verify</a:t>
            </a:r>
          </a:p>
          <a:p>
            <a:pPr marL="465138" indent="-465138" algn="l">
              <a:buClr>
                <a:srgbClr val="0070C0"/>
              </a:buClr>
              <a:buFont typeface="Wingdings" pitchFamily="2" charset="2"/>
              <a:buChar char="u"/>
            </a:pPr>
            <a:r>
              <a:rPr lang="en-US" sz="1600" dirty="0">
                <a:solidFill>
                  <a:schemeClr val="tx1"/>
                </a:solidFill>
              </a:rPr>
              <a:t>&gt; </a:t>
            </a:r>
            <a:r>
              <a:rPr lang="en-US" sz="1600" dirty="0" err="1">
                <a:solidFill>
                  <a:schemeClr val="tx1"/>
                </a:solidFill>
              </a:rPr>
              <a:t>npm</a:t>
            </a:r>
            <a:r>
              <a:rPr lang="en-US" sz="1600" dirty="0">
                <a:solidFill>
                  <a:schemeClr val="tx1"/>
                </a:solidFill>
              </a:rPr>
              <a:t> install –g @angular/</a:t>
            </a:r>
            <a:r>
              <a:rPr lang="en-US" sz="1600" dirty="0" err="1">
                <a:solidFill>
                  <a:schemeClr val="tx1"/>
                </a:solidFill>
              </a:rPr>
              <a:t>cli@latest</a:t>
            </a:r>
            <a:r>
              <a:rPr lang="en-US" sz="1600" dirty="0">
                <a:solidFill>
                  <a:schemeClr val="tx1"/>
                </a:solidFill>
              </a:rPr>
              <a:t> </a:t>
            </a:r>
          </a:p>
        </p:txBody>
      </p:sp>
    </p:spTree>
    <p:extLst>
      <p:ext uri="{BB962C8B-B14F-4D97-AF65-F5344CB8AC3E}">
        <p14:creationId xmlns:p14="http://schemas.microsoft.com/office/powerpoint/2010/main" val="290638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60"/>
            <a:ext cx="7920880" cy="1296144"/>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Let’s create new application.</a:t>
            </a:r>
          </a:p>
          <a:p>
            <a:pPr marL="465138" indent="-465138" algn="l">
              <a:buClr>
                <a:srgbClr val="0070C0"/>
              </a:buClr>
              <a:buFont typeface="Wingdings" pitchFamily="2" charset="2"/>
              <a:buChar char="u"/>
            </a:pPr>
            <a:r>
              <a:rPr lang="en-US" sz="1600" dirty="0">
                <a:solidFill>
                  <a:schemeClr val="tx1"/>
                </a:solidFill>
              </a:rPr>
              <a:t>&gt; cd working-folder</a:t>
            </a:r>
          </a:p>
          <a:p>
            <a:pPr marL="465138" indent="-465138" algn="l">
              <a:buClr>
                <a:srgbClr val="0070C0"/>
              </a:buClr>
              <a:buFont typeface="Wingdings" pitchFamily="2" charset="2"/>
              <a:buChar char="u"/>
            </a:pPr>
            <a:r>
              <a:rPr lang="en-US" sz="1600" dirty="0">
                <a:solidFill>
                  <a:schemeClr val="tx1"/>
                </a:solidFill>
              </a:rPr>
              <a:t>Create a new angular project.</a:t>
            </a:r>
          </a:p>
          <a:p>
            <a:pPr marL="465138" indent="-465138" algn="l">
              <a:buClr>
                <a:srgbClr val="0070C0"/>
              </a:buClr>
              <a:buFont typeface="Wingdings" pitchFamily="2" charset="2"/>
              <a:buChar char="u"/>
            </a:pPr>
            <a:r>
              <a:rPr lang="en-US" sz="1600" dirty="0">
                <a:solidFill>
                  <a:schemeClr val="tx1"/>
                </a:solidFill>
              </a:rPr>
              <a:t>&gt; ng new material-demo</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9317670D-3B3E-4E06-920D-3E74BC80C4FF}"/>
              </a:ext>
            </a:extLst>
          </p:cNvPr>
          <p:cNvPicPr>
            <a:picLocks noChangeAspect="1"/>
          </p:cNvPicPr>
          <p:nvPr/>
        </p:nvPicPr>
        <p:blipFill>
          <a:blip r:embed="rId3"/>
          <a:stretch>
            <a:fillRect/>
          </a:stretch>
        </p:blipFill>
        <p:spPr>
          <a:xfrm>
            <a:off x="1143609" y="2852936"/>
            <a:ext cx="6444208" cy="2593680"/>
          </a:xfrm>
          <a:prstGeom prst="rect">
            <a:avLst/>
          </a:prstGeom>
          <a:ln>
            <a:solidFill>
              <a:srgbClr val="C00000"/>
            </a:solidFill>
          </a:ln>
        </p:spPr>
      </p:pic>
    </p:spTree>
    <p:extLst>
      <p:ext uri="{BB962C8B-B14F-4D97-AF65-F5344CB8AC3E}">
        <p14:creationId xmlns:p14="http://schemas.microsoft.com/office/powerpoint/2010/main" val="117438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60"/>
            <a:ext cx="7920880" cy="864096"/>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&gt; cd material-demo</a:t>
            </a:r>
          </a:p>
          <a:p>
            <a:pPr marL="465138" indent="-465138" algn="l">
              <a:buClr>
                <a:srgbClr val="0070C0"/>
              </a:buClr>
              <a:buFont typeface="Wingdings" pitchFamily="2" charset="2"/>
              <a:buChar char="u"/>
            </a:pPr>
            <a:r>
              <a:rPr lang="en-US" sz="1600" dirty="0">
                <a:solidFill>
                  <a:schemeClr val="tx1"/>
                </a:solidFill>
              </a:rPr>
              <a:t>Set up the Angular material.</a:t>
            </a:r>
          </a:p>
          <a:p>
            <a:pPr marL="465138" indent="-465138" algn="l">
              <a:buClr>
                <a:srgbClr val="0070C0"/>
              </a:buClr>
              <a:buFont typeface="Wingdings" pitchFamily="2" charset="2"/>
              <a:buChar char="u"/>
            </a:pPr>
            <a:r>
              <a:rPr lang="en-US" sz="1600" dirty="0">
                <a:solidFill>
                  <a:schemeClr val="tx1"/>
                </a:solidFill>
              </a:rPr>
              <a:t>&gt; ng add @angular/material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20064E89-7C92-4258-9CCE-D40D1326B6FD}"/>
              </a:ext>
            </a:extLst>
          </p:cNvPr>
          <p:cNvPicPr>
            <a:picLocks noChangeAspect="1"/>
          </p:cNvPicPr>
          <p:nvPr/>
        </p:nvPicPr>
        <p:blipFill>
          <a:blip r:embed="rId3"/>
          <a:stretch>
            <a:fillRect/>
          </a:stretch>
        </p:blipFill>
        <p:spPr>
          <a:xfrm>
            <a:off x="683568" y="2281957"/>
            <a:ext cx="7290505" cy="3472520"/>
          </a:xfrm>
          <a:prstGeom prst="rect">
            <a:avLst/>
          </a:prstGeom>
          <a:ln>
            <a:solidFill>
              <a:srgbClr val="C00000"/>
            </a:solidFill>
          </a:ln>
        </p:spPr>
      </p:pic>
    </p:spTree>
    <p:extLst>
      <p:ext uri="{BB962C8B-B14F-4D97-AF65-F5344CB8AC3E}">
        <p14:creationId xmlns:p14="http://schemas.microsoft.com/office/powerpoint/2010/main" val="223104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539552" y="1268759"/>
            <a:ext cx="7920880" cy="136815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Difference of </a:t>
            </a:r>
            <a:r>
              <a:rPr lang="en-US" sz="1600" b="1" dirty="0" err="1">
                <a:solidFill>
                  <a:schemeClr val="tx1"/>
                </a:solidFill>
              </a:rPr>
              <a:t>Package.json</a:t>
            </a:r>
            <a:r>
              <a:rPr lang="en-US" sz="1600" b="1" dirty="0">
                <a:solidFill>
                  <a:schemeClr val="tx1"/>
                </a:solidFill>
              </a:rPr>
              <a:t>:</a:t>
            </a:r>
          </a:p>
          <a:p>
            <a:pPr marL="465138" indent="-465138" algn="l">
              <a:buClr>
                <a:srgbClr val="0070C0"/>
              </a:buClr>
              <a:buFont typeface="Wingdings" pitchFamily="2" charset="2"/>
              <a:buChar char="u"/>
            </a:pPr>
            <a:r>
              <a:rPr lang="en-US" sz="1600" dirty="0">
                <a:solidFill>
                  <a:schemeClr val="tx1"/>
                </a:solidFill>
              </a:rPr>
              <a:t>Click file ”angular-demo/</a:t>
            </a:r>
            <a:r>
              <a:rPr lang="en-US" sz="1600" dirty="0" err="1">
                <a:solidFill>
                  <a:schemeClr val="tx1"/>
                </a:solidFill>
              </a:rPr>
              <a:t>angular.json</a:t>
            </a:r>
            <a:r>
              <a:rPr lang="en-US" sz="1600" dirty="0">
                <a:solidFill>
                  <a:schemeClr val="tx1"/>
                </a:solidFill>
              </a:rPr>
              <a:t>” and RMB and Select: Select for Compare.</a:t>
            </a:r>
          </a:p>
          <a:p>
            <a:pPr marL="465138" indent="-465138" algn="l">
              <a:buClr>
                <a:srgbClr val="0070C0"/>
              </a:buClr>
              <a:buFont typeface="Wingdings" pitchFamily="2" charset="2"/>
              <a:buChar char="u"/>
            </a:pPr>
            <a:r>
              <a:rPr lang="en-US" sz="1600" dirty="0">
                <a:solidFill>
                  <a:schemeClr val="tx1"/>
                </a:solidFill>
              </a:rPr>
              <a:t>Click file “material-</a:t>
            </a:r>
            <a:r>
              <a:rPr lang="en-US" sz="1600" dirty="0" err="1">
                <a:solidFill>
                  <a:schemeClr val="tx1"/>
                </a:solidFill>
              </a:rPr>
              <a:t>api</a:t>
            </a:r>
            <a:r>
              <a:rPr lang="en-US" sz="1600" dirty="0">
                <a:solidFill>
                  <a:schemeClr val="tx1"/>
                </a:solidFill>
              </a:rPr>
              <a:t>/</a:t>
            </a:r>
            <a:r>
              <a:rPr lang="en-US" sz="1600" dirty="0" err="1">
                <a:solidFill>
                  <a:schemeClr val="tx1"/>
                </a:solidFill>
              </a:rPr>
              <a:t>angular.json</a:t>
            </a:r>
            <a:r>
              <a:rPr lang="en-US" sz="1600" dirty="0">
                <a:solidFill>
                  <a:schemeClr val="tx1"/>
                </a:solidFill>
              </a:rPr>
              <a:t>” and RMB and Select: Compare with Selected.</a:t>
            </a:r>
          </a:p>
          <a:p>
            <a:pPr marL="465138" indent="-465138" algn="l">
              <a:buClr>
                <a:srgbClr val="0070C0"/>
              </a:buClr>
              <a:buFont typeface="Wingdings" pitchFamily="2" charset="2"/>
              <a:buChar char="u"/>
            </a:pPr>
            <a:r>
              <a:rPr lang="en-US" sz="1600" dirty="0">
                <a:solidFill>
                  <a:schemeClr val="tx1"/>
                </a:solidFill>
              </a:rPr>
              <a:t>There are three differences: </a:t>
            </a:r>
            <a:r>
              <a:rPr lang="en-US" sz="1600" dirty="0" err="1">
                <a:solidFill>
                  <a:schemeClr val="tx1"/>
                </a:solidFill>
              </a:rPr>
              <a:t>cdk</a:t>
            </a:r>
            <a:r>
              <a:rPr lang="en-US" sz="1600" dirty="0">
                <a:solidFill>
                  <a:schemeClr val="tx1"/>
                </a:solidFill>
              </a:rPr>
              <a:t>, material, and </a:t>
            </a:r>
            <a:r>
              <a:rPr lang="en-US" sz="1600" dirty="0" err="1">
                <a:solidFill>
                  <a:schemeClr val="tx1"/>
                </a:solidFill>
              </a:rPr>
              <a:t>hammderjs</a:t>
            </a:r>
            <a:r>
              <a:rPr lang="en-US" sz="1600" dirty="0">
                <a:solidFill>
                  <a:schemeClr val="tx1"/>
                </a:solidFill>
              </a:rPr>
              <a:t> are added for the dependencies.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https://www.youtube.com/watch?v=WzVeomoAFUU&amp;list=PLC3y8-rFHvwilEuCqFGTL5Gt5U6deIrsU&amp;index=2/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2019/5/19</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CF083DF4-57F6-48B3-869C-D568FAFCC958}"/>
              </a:ext>
            </a:extLst>
          </p:cNvPr>
          <p:cNvPicPr>
            <a:picLocks noChangeAspect="1"/>
          </p:cNvPicPr>
          <p:nvPr/>
        </p:nvPicPr>
        <p:blipFill>
          <a:blip r:embed="rId3"/>
          <a:stretch>
            <a:fillRect/>
          </a:stretch>
        </p:blipFill>
        <p:spPr>
          <a:xfrm>
            <a:off x="1262244" y="2777214"/>
            <a:ext cx="6337911" cy="3418069"/>
          </a:xfrm>
          <a:prstGeom prst="rect">
            <a:avLst/>
          </a:prstGeom>
          <a:ln>
            <a:solidFill>
              <a:srgbClr val="C00000"/>
            </a:solidFill>
          </a:ln>
        </p:spPr>
      </p:pic>
    </p:spTree>
    <p:extLst>
      <p:ext uri="{BB962C8B-B14F-4D97-AF65-F5344CB8AC3E}">
        <p14:creationId xmlns:p14="http://schemas.microsoft.com/office/powerpoint/2010/main" val="36828964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1126</Words>
  <Application>Microsoft Office PowerPoint</Application>
  <PresentationFormat>On-screen Show (4:3)</PresentationFormat>
  <Paragraphs>127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佈景主題</vt:lpstr>
      <vt:lpstr>2 Get Started</vt:lpstr>
      <vt:lpstr>2 Get Started</vt:lpstr>
      <vt:lpstr>2 Get Started</vt:lpstr>
      <vt:lpstr>2 Get Started</vt:lpstr>
      <vt:lpstr>2 Get Started</vt:lpstr>
      <vt:lpstr>2 Get Started</vt:lpstr>
      <vt:lpstr>2 Get Started</vt:lpstr>
      <vt:lpstr>2 Get Started</vt:lpstr>
      <vt:lpstr>2 Get Started</vt:lpstr>
      <vt:lpstr>2 Get Started</vt:lpstr>
      <vt:lpstr>2 Get Started</vt:lpstr>
      <vt:lpstr>2 Get Started</vt:lpstr>
      <vt:lpstr>2 Get Started</vt:lpstr>
      <vt:lpstr>2 Get Started</vt:lpstr>
      <vt:lpstr>2 Get Started</vt:lpstr>
      <vt:lpstr>2 Get Started</vt:lpstr>
      <vt:lpstr>2 Get Started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410</cp:revision>
  <dcterms:created xsi:type="dcterms:W3CDTF">2018-09-28T16:40:41Z</dcterms:created>
  <dcterms:modified xsi:type="dcterms:W3CDTF">2019-05-19T21:48:29Z</dcterms:modified>
</cp:coreProperties>
</file>