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124" d="100"/>
          <a:sy n="124" d="100"/>
        </p:scale>
        <p:origin x="288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30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7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1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3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www.w3schools.com/bootstrap/default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www.w3schools.com/bootstrap/default.asp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www.w3schools.com/bootstrap/default.asp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www.w3schools.com/bootstrap/default.asp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www.w3schools.com/bootstrap/default.asp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 Typography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BE82B-5E93-4CFF-98D7-9DB68747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50" y="3692524"/>
            <a:ext cx="969164" cy="8886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722" y="1"/>
            <a:ext cx="9152722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Bootstrap's Default Settings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Bootstrap's global default font-size is 14px, with a line-height of 1.428.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This is applied to the </a:t>
            </a:r>
            <a:r>
              <a:rPr lang="en-US" altLang="en-US" sz="1800" dirty="0">
                <a:solidFill>
                  <a:srgbClr val="DC143C"/>
                </a:solidFill>
              </a:rPr>
              <a:t>&lt;body&gt;</a:t>
            </a:r>
            <a:r>
              <a:rPr lang="en-US" altLang="en-US" sz="1800" dirty="0">
                <a:solidFill>
                  <a:srgbClr val="000000"/>
                </a:solidFill>
              </a:rPr>
              <a:t> element and all paragraphs (</a:t>
            </a:r>
            <a:r>
              <a:rPr lang="en-US" altLang="en-US" sz="1800" dirty="0">
                <a:solidFill>
                  <a:srgbClr val="DC143C"/>
                </a:solidFill>
              </a:rPr>
              <a:t>&lt;p&gt;</a:t>
            </a:r>
            <a:r>
              <a:rPr lang="en-US" altLang="en-US" sz="1800" dirty="0">
                <a:solidFill>
                  <a:srgbClr val="000000"/>
                </a:solidFill>
              </a:rPr>
              <a:t>).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In addition, all </a:t>
            </a:r>
            <a:r>
              <a:rPr lang="en-US" altLang="en-US" sz="1800" dirty="0">
                <a:solidFill>
                  <a:srgbClr val="DC143C"/>
                </a:solidFill>
              </a:rPr>
              <a:t>&lt;p&gt;</a:t>
            </a:r>
            <a:r>
              <a:rPr lang="en-US" altLang="en-US" sz="1800" dirty="0">
                <a:solidFill>
                  <a:srgbClr val="000000"/>
                </a:solidFill>
              </a:rPr>
              <a:t> elements have a bottom margin that equals half their computed line-height (10px by default).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52722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722" y="1"/>
            <a:ext cx="9152722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Bootstrap vs. Browser Defaults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In this chapter, we will look at some HTML elements that will be styled a little bit differently by Bootstrap than browser defaults.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Segoe UI" panose="020B0502040204020203" pitchFamily="34" charset="0"/>
              </a:rPr>
              <a:t>&lt;h1&gt; - &lt;h6&gt;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By default, Bootstrap will style the HTML headings (</a:t>
            </a:r>
            <a:r>
              <a:rPr lang="en-US" altLang="en-US" sz="1800" dirty="0">
                <a:solidFill>
                  <a:srgbClr val="DC143C"/>
                </a:solidFill>
              </a:rPr>
              <a:t>&lt;h1&gt;</a:t>
            </a:r>
            <a:r>
              <a:rPr lang="en-US" altLang="en-US" sz="1800" dirty="0">
                <a:solidFill>
                  <a:srgbClr val="000000"/>
                </a:solidFill>
              </a:rPr>
              <a:t> to </a:t>
            </a:r>
            <a:r>
              <a:rPr lang="en-US" altLang="en-US" sz="1800" dirty="0">
                <a:solidFill>
                  <a:srgbClr val="DC143C"/>
                </a:solidFill>
              </a:rPr>
              <a:t>&lt;h6&gt;</a:t>
            </a:r>
            <a:r>
              <a:rPr lang="en-US" altLang="en-US" sz="1800" dirty="0">
                <a:solidFill>
                  <a:srgbClr val="000000"/>
                </a:solidFill>
              </a:rPr>
              <a:t>) in the following way: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52722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https://www.w3schools.com/bootstrap/default.asp</a:t>
            </a:r>
            <a:r>
              <a:rPr lang="en-US" sz="1600" dirty="0">
                <a:hlinkClick r:id="rId3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DFA1D5-E290-4493-85DC-74E54F72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884" y="3431450"/>
            <a:ext cx="2956743" cy="20725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6CA0A3-1E47-4293-8CD8-80B1050A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5" y="3429000"/>
            <a:ext cx="5183008" cy="30102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4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FE7B31-4EA7-4950-BBAE-7EC38A95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2" y="2353965"/>
            <a:ext cx="5688632" cy="35636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722" y="1"/>
            <a:ext cx="9152722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&lt;small&gt;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In Bootstrap the HTML </a:t>
            </a:r>
            <a:r>
              <a:rPr lang="en-US" altLang="en-US" sz="1800" dirty="0">
                <a:solidFill>
                  <a:srgbClr val="DC143C"/>
                </a:solidFill>
              </a:rPr>
              <a:t>&lt;small&gt;</a:t>
            </a:r>
            <a:r>
              <a:rPr lang="en-US" altLang="en-US" sz="1800" dirty="0">
                <a:solidFill>
                  <a:srgbClr val="000000"/>
                </a:solidFill>
              </a:rPr>
              <a:t> element is used to create a lighter, secondary text in any heading: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52722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https://www.w3schools.com/bootstrap/default.asp</a:t>
            </a:r>
            <a:r>
              <a:rPr lang="en-US" sz="1600" dirty="0">
                <a:hlinkClick r:id="rId5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662E5-C077-40D3-85C9-FA700DF36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3715908"/>
            <a:ext cx="3196009" cy="26404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44900C-C7BD-4680-B7B8-B641B6CB2251}"/>
              </a:ext>
            </a:extLst>
          </p:cNvPr>
          <p:cNvSpPr/>
          <p:nvPr/>
        </p:nvSpPr>
        <p:spPr>
          <a:xfrm>
            <a:off x="1763688" y="4653137"/>
            <a:ext cx="1512168" cy="792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FD0A1-FE87-4783-A62E-C9E46B645BD5}"/>
              </a:ext>
            </a:extLst>
          </p:cNvPr>
          <p:cNvSpPr/>
          <p:nvPr/>
        </p:nvSpPr>
        <p:spPr>
          <a:xfrm>
            <a:off x="6481192" y="5036532"/>
            <a:ext cx="1839107" cy="1319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F8806-85F3-4E6F-9732-B309DD41A4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275856" y="5049181"/>
            <a:ext cx="3205336" cy="6472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1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D7E2E6B-C162-450A-A32F-334AE43E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05389"/>
            <a:ext cx="5410944" cy="26151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3B49B3-82C5-453C-B925-92B164691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04883"/>
            <a:ext cx="3816424" cy="15687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722" y="1"/>
            <a:ext cx="9152722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&lt;mark&gt;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Bootstrap will style the HTML </a:t>
            </a:r>
            <a:r>
              <a:rPr lang="en-US" altLang="en-US" sz="1800" dirty="0">
                <a:solidFill>
                  <a:srgbClr val="DC143C"/>
                </a:solidFill>
              </a:rPr>
              <a:t>&lt;mark&gt;</a:t>
            </a:r>
            <a:r>
              <a:rPr lang="en-US" altLang="en-US" sz="1800" dirty="0">
                <a:solidFill>
                  <a:srgbClr val="000000"/>
                </a:solidFill>
              </a:rPr>
              <a:t> element in the following way: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Segoe UI" panose="020B0502040204020203" pitchFamily="34" charset="0"/>
              </a:rPr>
              <a:t>Example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Use the mark element to highlight text.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52722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5"/>
              </a:rPr>
              <a:t>https://www.w3schools.com/bootstrap/default.asp</a:t>
            </a:r>
            <a:r>
              <a:rPr lang="en-US" sz="1600" dirty="0">
                <a:hlinkClick r:id="rId6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44900C-C7BD-4680-B7B8-B641B6CB2251}"/>
              </a:ext>
            </a:extLst>
          </p:cNvPr>
          <p:cNvSpPr/>
          <p:nvPr/>
        </p:nvSpPr>
        <p:spPr>
          <a:xfrm>
            <a:off x="2242243" y="4765810"/>
            <a:ext cx="1512168" cy="462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FD0A1-FE87-4783-A62E-C9E46B645BD5}"/>
              </a:ext>
            </a:extLst>
          </p:cNvPr>
          <p:cNvSpPr/>
          <p:nvPr/>
        </p:nvSpPr>
        <p:spPr>
          <a:xfrm>
            <a:off x="6419469" y="6055493"/>
            <a:ext cx="718179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F8806-85F3-4E6F-9732-B309DD41A4B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54411" y="4997179"/>
            <a:ext cx="2665058" cy="1240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9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031834-DA5E-4898-BFBB-2D5615AF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930029"/>
            <a:ext cx="5175051" cy="26115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ACA9C-FFD6-4BA4-BDDE-0F62CF48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940" y="4409474"/>
            <a:ext cx="3153172" cy="18285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722" y="1"/>
            <a:ext cx="9152722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&lt;</a:t>
            </a:r>
            <a:r>
              <a:rPr lang="en-US" altLang="en-US" sz="1800" b="1" dirty="0" err="1">
                <a:solidFill>
                  <a:srgbClr val="000000"/>
                </a:solidFill>
                <a:cs typeface="Segoe UI" panose="020B0502040204020203" pitchFamily="34" charset="0"/>
              </a:rPr>
              <a:t>abbr</a:t>
            </a: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Bootstrap will style the HTML </a:t>
            </a:r>
            <a:r>
              <a:rPr lang="en-US" altLang="en-US" sz="1800" dirty="0">
                <a:solidFill>
                  <a:srgbClr val="DC143C"/>
                </a:solidFill>
              </a:rPr>
              <a:t>&lt;</a:t>
            </a:r>
            <a:r>
              <a:rPr lang="en-US" altLang="en-US" sz="1800" dirty="0" err="1">
                <a:solidFill>
                  <a:srgbClr val="DC143C"/>
                </a:solidFill>
              </a:rPr>
              <a:t>abbr</a:t>
            </a:r>
            <a:r>
              <a:rPr lang="en-US" altLang="en-US" sz="1800" dirty="0">
                <a:solidFill>
                  <a:srgbClr val="DC143C"/>
                </a:solidFill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</a:rPr>
              <a:t> element in the following way: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cs typeface="Segoe UI" panose="020B0502040204020203" pitchFamily="34" charset="0"/>
              </a:rPr>
              <a:t>Example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The WHO was founded in 1948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52722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5"/>
              </a:rPr>
              <a:t>https://www.w3schools.com/bootstrap/default.asp</a:t>
            </a:r>
            <a:r>
              <a:rPr lang="en-US" sz="1600" dirty="0">
                <a:hlinkClick r:id="rId6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44900C-C7BD-4680-B7B8-B641B6CB2251}"/>
              </a:ext>
            </a:extLst>
          </p:cNvPr>
          <p:cNvSpPr/>
          <p:nvPr/>
        </p:nvSpPr>
        <p:spPr>
          <a:xfrm>
            <a:off x="1285087" y="4914903"/>
            <a:ext cx="2462843" cy="2422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FD0A1-FE87-4783-A62E-C9E46B645BD5}"/>
              </a:ext>
            </a:extLst>
          </p:cNvPr>
          <p:cNvSpPr/>
          <p:nvPr/>
        </p:nvSpPr>
        <p:spPr>
          <a:xfrm>
            <a:off x="5509054" y="5676445"/>
            <a:ext cx="1367202" cy="5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F8806-85F3-4E6F-9732-B309DD41A4B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47930" y="5036048"/>
            <a:ext cx="1761124" cy="921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0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263137-8F5D-4243-ACDC-C7BAF99E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10" y="2251886"/>
            <a:ext cx="7020272" cy="20144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EF40D3-37FC-4F54-AF8C-0E23294FD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935" y="4492378"/>
            <a:ext cx="4148529" cy="10657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722" y="1"/>
            <a:ext cx="9152722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95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  <a:cs typeface="Segoe UI" panose="020B0502040204020203" pitchFamily="34" charset="0"/>
              </a:rPr>
              <a:t>&lt;blockquote&gt;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Bootstrap will style the HTML </a:t>
            </a:r>
            <a:r>
              <a:rPr lang="en-US" altLang="en-US" sz="1800" dirty="0">
                <a:solidFill>
                  <a:srgbClr val="DC143C"/>
                </a:solidFill>
              </a:rPr>
              <a:t>&lt;blockquote&gt;</a:t>
            </a:r>
            <a:r>
              <a:rPr lang="en-US" altLang="en-US" sz="1800" dirty="0">
                <a:solidFill>
                  <a:srgbClr val="000000"/>
                </a:solidFill>
              </a:rPr>
              <a:t> element in the following way: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52722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5"/>
              </a:rPr>
              <a:t>https://www.w3schools.com/bootstrap/default.asp</a:t>
            </a:r>
            <a:r>
              <a:rPr lang="en-US" sz="1600" dirty="0">
                <a:hlinkClick r:id="rId6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44900C-C7BD-4680-B7B8-B641B6CB2251}"/>
              </a:ext>
            </a:extLst>
          </p:cNvPr>
          <p:cNvSpPr/>
          <p:nvPr/>
        </p:nvSpPr>
        <p:spPr>
          <a:xfrm>
            <a:off x="683568" y="3573016"/>
            <a:ext cx="678671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FD0A1-FE87-4783-A62E-C9E46B645BD5}"/>
              </a:ext>
            </a:extLst>
          </p:cNvPr>
          <p:cNvSpPr/>
          <p:nvPr/>
        </p:nvSpPr>
        <p:spPr>
          <a:xfrm>
            <a:off x="4567638" y="5193028"/>
            <a:ext cx="4119161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F8806-85F3-4E6F-9732-B309DD41A4B4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4076925" y="3933056"/>
            <a:ext cx="490713" cy="1442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D0389F-AA0E-4AC4-B22E-AFFF3086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0" y="2082167"/>
            <a:ext cx="6627389" cy="23943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B55A8-2F97-424A-9DE4-1B8EA938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218987"/>
            <a:ext cx="5101226" cy="138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8722" y="1"/>
            <a:ext cx="9152722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 Typography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95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To show the quote on the right, use 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.blockquote-reverse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class: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52722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5"/>
              </a:rPr>
              <a:t>https://www.w3schools.com/bootstrap/default.asp</a:t>
            </a:r>
            <a:r>
              <a:rPr lang="en-US" sz="1600" dirty="0">
                <a:hlinkClick r:id="rId6"/>
              </a:rPr>
              <a:t>/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44900C-C7BD-4680-B7B8-B641B6CB2251}"/>
              </a:ext>
            </a:extLst>
          </p:cNvPr>
          <p:cNvSpPr/>
          <p:nvPr/>
        </p:nvSpPr>
        <p:spPr>
          <a:xfrm>
            <a:off x="1187624" y="3662241"/>
            <a:ext cx="1080120" cy="1320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FD0A1-FE87-4783-A62E-C9E46B645BD5}"/>
              </a:ext>
            </a:extLst>
          </p:cNvPr>
          <p:cNvSpPr/>
          <p:nvPr/>
        </p:nvSpPr>
        <p:spPr>
          <a:xfrm>
            <a:off x="2699792" y="5051324"/>
            <a:ext cx="5029218" cy="537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F8806-85F3-4E6F-9732-B309DD41A4B4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1727684" y="3794319"/>
            <a:ext cx="972108" cy="15259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255</Words>
  <Application>Microsoft Office PowerPoint</Application>
  <PresentationFormat>On-screen Show (4:3)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Wingdings</vt:lpstr>
      <vt:lpstr>Office 佈景主題</vt:lpstr>
      <vt:lpstr>04 Typography</vt:lpstr>
      <vt:lpstr>04 Typography</vt:lpstr>
      <vt:lpstr>04 Typography</vt:lpstr>
      <vt:lpstr>04 Typography</vt:lpstr>
      <vt:lpstr>04 Typography</vt:lpstr>
      <vt:lpstr>04 Typography</vt:lpstr>
      <vt:lpstr>04 Typography</vt:lpstr>
      <vt:lpstr>04 Typography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438</cp:revision>
  <dcterms:created xsi:type="dcterms:W3CDTF">2018-09-28T16:40:41Z</dcterms:created>
  <dcterms:modified xsi:type="dcterms:W3CDTF">2019-08-04T05:24:08Z</dcterms:modified>
</cp:coreProperties>
</file>