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5" r:id="rId4"/>
    <p:sldId id="266" r:id="rId5"/>
    <p:sldId id="268" r:id="rId6"/>
    <p:sldId id="267" r:id="rId7"/>
    <p:sldId id="269" r:id="rId8"/>
    <p:sldId id="270"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7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U3LbtbmXXI&amp;list=PL6gx4Cwl9DGBlmzzFcLgDhKTTfNLfX1IK&amp;index=6"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Database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1362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Views of Django.</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Database05</a:t>
            </a:r>
          </a:p>
          <a:p>
            <a:pPr marL="342900" indent="-342900" algn="l">
              <a:buClr>
                <a:srgbClr val="0070C0"/>
              </a:buClr>
              <a:buSzPct val="80000"/>
              <a:buFont typeface="Wingdings" pitchFamily="2" charset="2"/>
              <a:buChar char="u"/>
            </a:pPr>
            <a:r>
              <a:rPr lang="en-US" sz="1800" dirty="0">
                <a:solidFill>
                  <a:schemeClr val="tx1"/>
                </a:solidFill>
              </a:rPr>
              <a:t>&gt; cd Database05</a:t>
            </a:r>
          </a:p>
          <a:p>
            <a:pPr marL="342900" indent="-342900" algn="l">
              <a:buClr>
                <a:srgbClr val="0070C0"/>
              </a:buClr>
              <a:buSzPct val="80000"/>
              <a:buFont typeface="Wingdings" pitchFamily="2" charset="2"/>
              <a:buChar char="u"/>
            </a:pPr>
            <a:r>
              <a:rPr lang="en-US" sz="1800" dirty="0">
                <a:solidFill>
                  <a:schemeClr val="tx1"/>
                </a:solidFill>
              </a:rPr>
              <a:t>Make sure directory contains manage.py</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Open chrome and enter</a:t>
            </a:r>
          </a:p>
          <a:p>
            <a:pPr marL="342900" indent="-342900" algn="l">
              <a:buClr>
                <a:srgbClr val="0070C0"/>
              </a:buClr>
              <a:buSzPct val="80000"/>
              <a:buFont typeface="Wingdings" pitchFamily="2" charset="2"/>
              <a:buChar char="u"/>
            </a:pPr>
            <a:r>
              <a:rPr lang="en-US" sz="1800" dirty="0">
                <a:solidFill>
                  <a:schemeClr val="tx1"/>
                </a:solidFill>
              </a:rPr>
              <a:t>&gt; localhost:8080</a:t>
            </a:r>
          </a:p>
          <a:p>
            <a:pPr marL="342900" indent="-342900" algn="l">
              <a:buClr>
                <a:srgbClr val="0070C0"/>
              </a:buClr>
              <a:buSzPct val="80000"/>
              <a:buFont typeface="Wingdings" pitchFamily="2" charset="2"/>
              <a:buChar char="u"/>
            </a:pPr>
            <a:r>
              <a:rPr lang="en-US" sz="1800" dirty="0">
                <a:solidFill>
                  <a:schemeClr val="tx1"/>
                </a:solidFill>
              </a:rPr>
              <a:t>Enter </a:t>
            </a:r>
          </a:p>
          <a:p>
            <a:pPr marL="342900" indent="-342900" algn="l">
              <a:buClr>
                <a:srgbClr val="0070C0"/>
              </a:buClr>
              <a:buSzPct val="80000"/>
              <a:buFont typeface="Wingdings" pitchFamily="2" charset="2"/>
              <a:buChar char="u"/>
            </a:pPr>
            <a:r>
              <a:rPr lang="en-US" sz="1800" dirty="0">
                <a:solidFill>
                  <a:schemeClr val="tx1"/>
                </a:solidFill>
              </a:rPr>
              <a:t>&gt; localhost:8080/admin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13621DAC-E524-4AC2-98B1-483917755CD9}"/>
              </a:ext>
            </a:extLst>
          </p:cNvPr>
          <p:cNvPicPr>
            <a:picLocks noChangeAspect="1"/>
          </p:cNvPicPr>
          <p:nvPr/>
        </p:nvPicPr>
        <p:blipFill>
          <a:blip r:embed="rId3"/>
          <a:stretch>
            <a:fillRect/>
          </a:stretch>
        </p:blipFill>
        <p:spPr>
          <a:xfrm>
            <a:off x="4860129" y="2924944"/>
            <a:ext cx="3803651" cy="3360985"/>
          </a:xfrm>
          <a:prstGeom prst="rect">
            <a:avLst/>
          </a:prstGeom>
          <a:ln>
            <a:solidFill>
              <a:srgbClr val="C00000"/>
            </a:solidFill>
          </a:ln>
        </p:spPr>
      </p:pic>
    </p:spTree>
    <p:extLst>
      <p:ext uri="{BB962C8B-B14F-4D97-AF65-F5344CB8AC3E}">
        <p14:creationId xmlns:p14="http://schemas.microsoft.com/office/powerpoint/2010/main" val="211358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2849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Before we create the album or add any songs, we need to setup the database.</a:t>
            </a:r>
          </a:p>
          <a:p>
            <a:pPr marL="342900" indent="-342900" algn="l">
              <a:buClr>
                <a:srgbClr val="0070C0"/>
              </a:buClr>
              <a:buSzPct val="80000"/>
              <a:buFont typeface="Wingdings" pitchFamily="2" charset="2"/>
              <a:buChar char="u"/>
            </a:pPr>
            <a:r>
              <a:rPr lang="en-US" sz="1800" dirty="0">
                <a:solidFill>
                  <a:schemeClr val="tx1"/>
                </a:solidFill>
              </a:rPr>
              <a:t>How dot we do that?</a:t>
            </a:r>
          </a:p>
          <a:p>
            <a:pPr marL="342900" indent="-342900" algn="l">
              <a:buClr>
                <a:srgbClr val="0070C0"/>
              </a:buClr>
              <a:buSzPct val="80000"/>
              <a:buFont typeface="Wingdings" pitchFamily="2" charset="2"/>
              <a:buChar char="u"/>
            </a:pPr>
            <a:r>
              <a:rPr lang="en-US" sz="1800" dirty="0">
                <a:solidFill>
                  <a:schemeClr val="tx1"/>
                </a:solidFill>
              </a:rPr>
              <a:t>We need to know a few things:</a:t>
            </a:r>
          </a:p>
          <a:p>
            <a:pPr marL="342900" indent="-342900" algn="l">
              <a:buClr>
                <a:srgbClr val="0070C0"/>
              </a:buClr>
              <a:buSzPct val="80000"/>
              <a:buFont typeface="Wingdings" pitchFamily="2" charset="2"/>
              <a:buChar char="u"/>
            </a:pPr>
            <a:r>
              <a:rPr lang="en-US" sz="1800" dirty="0">
                <a:solidFill>
                  <a:schemeClr val="tx1"/>
                </a:solidFill>
              </a:rPr>
              <a:t>First, a couple core concepts of Django. Whenever you setup your project to use Django, it came with the default database and that database SQL Lite.</a:t>
            </a:r>
          </a:p>
          <a:p>
            <a:pPr marL="342900" indent="-342900" algn="l">
              <a:buClr>
                <a:srgbClr val="0070C0"/>
              </a:buClr>
              <a:buSzPct val="80000"/>
              <a:buFont typeface="Wingdings" pitchFamily="2" charset="2"/>
              <a:buChar char="u"/>
            </a:pPr>
            <a:r>
              <a:rPr lang="en-US" sz="1800" dirty="0">
                <a:solidFill>
                  <a:schemeClr val="tx1"/>
                </a:solidFill>
              </a:rPr>
              <a:t>Open “Database06/settings.py”, by default, the Databases engine is set to “sqlite3”. </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65F82254-D632-4235-ACE3-74CC86B0ED2B}"/>
              </a:ext>
            </a:extLst>
          </p:cNvPr>
          <p:cNvPicPr>
            <a:picLocks noChangeAspect="1"/>
          </p:cNvPicPr>
          <p:nvPr/>
        </p:nvPicPr>
        <p:blipFill>
          <a:blip r:embed="rId3"/>
          <a:stretch>
            <a:fillRect/>
          </a:stretch>
        </p:blipFill>
        <p:spPr>
          <a:xfrm>
            <a:off x="1259632" y="3808329"/>
            <a:ext cx="6952828" cy="2284967"/>
          </a:xfrm>
          <a:prstGeom prst="rect">
            <a:avLst/>
          </a:prstGeom>
          <a:ln>
            <a:solidFill>
              <a:srgbClr val="C00000"/>
            </a:solidFill>
          </a:ln>
        </p:spPr>
      </p:pic>
    </p:spTree>
    <p:extLst>
      <p:ext uri="{BB962C8B-B14F-4D97-AF65-F5344CB8AC3E}">
        <p14:creationId xmlns:p14="http://schemas.microsoft.com/office/powerpoint/2010/main" val="355542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5030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Django database can be </a:t>
            </a:r>
            <a:r>
              <a:rPr lang="en-US" sz="1800" dirty="0" err="1">
                <a:solidFill>
                  <a:schemeClr val="tx1"/>
                </a:solidFill>
              </a:rPr>
              <a:t>Postgre</a:t>
            </a:r>
            <a:r>
              <a:rPr lang="en-US" sz="1800" dirty="0">
                <a:solidFill>
                  <a:schemeClr val="tx1"/>
                </a:solidFill>
              </a:rPr>
              <a:t> or MySQL. These are used in production. </a:t>
            </a:r>
          </a:p>
          <a:p>
            <a:pPr marL="342900" indent="-342900" algn="l">
              <a:buClr>
                <a:srgbClr val="0070C0"/>
              </a:buClr>
              <a:buSzPct val="80000"/>
              <a:buFont typeface="Wingdings" pitchFamily="2" charset="2"/>
              <a:buChar char="u"/>
            </a:pPr>
            <a:r>
              <a:rPr lang="en-US" sz="1800" dirty="0">
                <a:solidFill>
                  <a:schemeClr val="tx1"/>
                </a:solidFill>
              </a:rPr>
              <a:t>The SQLite3 can be used for testing. We do not need to do all the hard stuff of settings.</a:t>
            </a:r>
          </a:p>
          <a:p>
            <a:pPr marL="342900" indent="-342900" algn="l">
              <a:buClr>
                <a:srgbClr val="0070C0"/>
              </a:buClr>
              <a:buSzPct val="80000"/>
              <a:buFont typeface="Wingdings" pitchFamily="2" charset="2"/>
              <a:buChar char="u"/>
            </a:pPr>
            <a:r>
              <a:rPr lang="en-US" sz="1800" dirty="0">
                <a:solidFill>
                  <a:schemeClr val="tx1"/>
                </a:solidFill>
              </a:rPr>
              <a:t>We web site may have the video app, profile app, photo viewer app, and etc.</a:t>
            </a:r>
          </a:p>
          <a:p>
            <a:pPr marL="342900" indent="-342900" algn="l">
              <a:buClr>
                <a:srgbClr val="0070C0"/>
              </a:buClr>
              <a:buSzPct val="80000"/>
              <a:buFont typeface="Wingdings" pitchFamily="2" charset="2"/>
              <a:buChar char="u"/>
            </a:pPr>
            <a:r>
              <a:rPr lang="en-US" sz="1800" dirty="0">
                <a:solidFill>
                  <a:schemeClr val="tx1"/>
                </a:solidFill>
              </a:rPr>
              <a:t>Django already came with a bunch of default apps: Admin, authentication, session, messages, and etc. We will get into these later on.</a:t>
            </a:r>
          </a:p>
          <a:p>
            <a:pPr marL="342900" indent="-342900" algn="l">
              <a:buClr>
                <a:srgbClr val="0070C0"/>
              </a:buClr>
              <a:buSzPct val="80000"/>
              <a:buFont typeface="Wingdings" pitchFamily="2" charset="2"/>
              <a:buChar char="u"/>
            </a:pPr>
            <a:r>
              <a:rPr lang="en-US" sz="1800" dirty="0">
                <a:solidFill>
                  <a:schemeClr val="tx1"/>
                </a:solidFill>
              </a:rPr>
              <a:t>Some of these apps need to access database. They need to setup tables in order to work.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B3A64802-DA67-4563-ABC7-445DBBB85BAC}"/>
              </a:ext>
            </a:extLst>
          </p:cNvPr>
          <p:cNvPicPr>
            <a:picLocks noChangeAspect="1"/>
          </p:cNvPicPr>
          <p:nvPr/>
        </p:nvPicPr>
        <p:blipFill>
          <a:blip r:embed="rId3"/>
          <a:stretch>
            <a:fillRect/>
          </a:stretch>
        </p:blipFill>
        <p:spPr>
          <a:xfrm>
            <a:off x="1763688" y="3976938"/>
            <a:ext cx="5028828" cy="2379412"/>
          </a:xfrm>
          <a:prstGeom prst="rect">
            <a:avLst/>
          </a:prstGeom>
          <a:ln>
            <a:solidFill>
              <a:srgbClr val="C00000"/>
            </a:solidFill>
          </a:ln>
        </p:spPr>
      </p:pic>
    </p:spTree>
    <p:extLst>
      <p:ext uri="{BB962C8B-B14F-4D97-AF65-F5344CB8AC3E}">
        <p14:creationId xmlns:p14="http://schemas.microsoft.com/office/powerpoint/2010/main" val="382597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6879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When we start the Django server, we see some error messages here.</a:t>
            </a:r>
          </a:p>
          <a:p>
            <a:pPr marL="342900" indent="-342900" algn="l">
              <a:buClr>
                <a:srgbClr val="0070C0"/>
              </a:buClr>
              <a:buSzPct val="80000"/>
              <a:buFont typeface="Wingdings" pitchFamily="2" charset="2"/>
              <a:buChar char="u"/>
            </a:pPr>
            <a:r>
              <a:rPr lang="en-US" sz="1800" dirty="0">
                <a:solidFill>
                  <a:schemeClr val="tx1"/>
                </a:solidFill>
              </a:rPr>
              <a:t>The error message means that the database is not in sync. This is not good.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8AAE8685-9324-437C-B63E-CAB01901DC38}"/>
              </a:ext>
            </a:extLst>
          </p:cNvPr>
          <p:cNvPicPr>
            <a:picLocks noChangeAspect="1"/>
          </p:cNvPicPr>
          <p:nvPr/>
        </p:nvPicPr>
        <p:blipFill>
          <a:blip r:embed="rId3"/>
          <a:stretch>
            <a:fillRect/>
          </a:stretch>
        </p:blipFill>
        <p:spPr>
          <a:xfrm>
            <a:off x="755576" y="2412635"/>
            <a:ext cx="7415808" cy="1794518"/>
          </a:xfrm>
          <a:prstGeom prst="rect">
            <a:avLst/>
          </a:prstGeom>
          <a:ln>
            <a:solidFill>
              <a:srgbClr val="C00000"/>
            </a:solidFill>
          </a:ln>
        </p:spPr>
      </p:pic>
      <p:sp>
        <p:nvSpPr>
          <p:cNvPr id="9" name="Rectangle 8">
            <a:extLst>
              <a:ext uri="{FF2B5EF4-FFF2-40B4-BE49-F238E27FC236}">
                <a16:creationId xmlns:a16="http://schemas.microsoft.com/office/drawing/2014/main" id="{48C88D08-B225-4706-9EE7-09DCB217F891}"/>
              </a:ext>
            </a:extLst>
          </p:cNvPr>
          <p:cNvSpPr/>
          <p:nvPr/>
        </p:nvSpPr>
        <p:spPr>
          <a:xfrm>
            <a:off x="755576" y="3060707"/>
            <a:ext cx="741580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84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12B195-9B58-41D0-80DE-39ADF2F378AE}"/>
              </a:ext>
            </a:extLst>
          </p:cNvPr>
          <p:cNvPicPr>
            <a:picLocks noChangeAspect="1"/>
          </p:cNvPicPr>
          <p:nvPr/>
        </p:nvPicPr>
        <p:blipFill>
          <a:blip r:embed="rId2"/>
          <a:stretch>
            <a:fillRect/>
          </a:stretch>
        </p:blipFill>
        <p:spPr>
          <a:xfrm>
            <a:off x="755576" y="2358976"/>
            <a:ext cx="7531621" cy="312617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7600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need to in sync the database:</a:t>
            </a:r>
          </a:p>
          <a:p>
            <a:pPr marL="342900" indent="-342900" algn="l">
              <a:buClr>
                <a:srgbClr val="0070C0"/>
              </a:buClr>
              <a:buSzPct val="80000"/>
              <a:buFont typeface="Wingdings" pitchFamily="2" charset="2"/>
              <a:buChar char="u"/>
            </a:pPr>
            <a:r>
              <a:rPr lang="en-US" sz="1800" dirty="0">
                <a:solidFill>
                  <a:schemeClr val="tx1"/>
                </a:solidFill>
              </a:rPr>
              <a:t>&gt; python manage.py migrate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9" name="Rectangle 8">
            <a:extLst>
              <a:ext uri="{FF2B5EF4-FFF2-40B4-BE49-F238E27FC236}">
                <a16:creationId xmlns:a16="http://schemas.microsoft.com/office/drawing/2014/main" id="{48C88D08-B225-4706-9EE7-09DCB217F891}"/>
              </a:ext>
            </a:extLst>
          </p:cNvPr>
          <p:cNvSpPr/>
          <p:nvPr/>
        </p:nvSpPr>
        <p:spPr>
          <a:xfrm>
            <a:off x="755576" y="2358143"/>
            <a:ext cx="7415808" cy="309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62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0"/>
            <a:ext cx="8102914" cy="18401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After we do the migration (&gt; </a:t>
            </a:r>
            <a:r>
              <a:rPr lang="en-US" sz="1800" dirty="0" err="1">
                <a:solidFill>
                  <a:schemeClr val="tx1"/>
                </a:solidFill>
              </a:rPr>
              <a:t>pyhton</a:t>
            </a:r>
            <a:r>
              <a:rPr lang="en-US" sz="1800" dirty="0">
                <a:solidFill>
                  <a:schemeClr val="tx1"/>
                </a:solidFill>
              </a:rPr>
              <a:t> manage.py migrate), the error messages are cleared.</a:t>
            </a:r>
          </a:p>
          <a:p>
            <a:pPr marL="342900" indent="-342900" algn="l">
              <a:buClr>
                <a:srgbClr val="0070C0"/>
              </a:buClr>
              <a:buSzPct val="80000"/>
              <a:buFont typeface="Wingdings" pitchFamily="2" charset="2"/>
              <a:buChar char="u"/>
            </a:pPr>
            <a:r>
              <a:rPr lang="en-US" sz="1800" dirty="0">
                <a:solidFill>
                  <a:schemeClr val="tx1"/>
                </a:solidFill>
              </a:rPr>
              <a:t>We do not have any issues, no warning after we run the command (</a:t>
            </a:r>
            <a:r>
              <a:rPr lang="en-US" sz="1800" dirty="0" err="1">
                <a:solidFill>
                  <a:schemeClr val="tx1"/>
                </a:solidFill>
              </a:rPr>
              <a:t>pyhton</a:t>
            </a:r>
            <a:r>
              <a:rPr lang="en-US" sz="1800" dirty="0">
                <a:solidFill>
                  <a:schemeClr val="tx1"/>
                </a:solidFill>
              </a:rPr>
              <a:t> manage.py migrate).</a:t>
            </a:r>
          </a:p>
          <a:p>
            <a:pPr marL="342900" indent="-342900" algn="l">
              <a:buClr>
                <a:srgbClr val="0070C0"/>
              </a:buClr>
              <a:buSzPct val="80000"/>
              <a:buFont typeface="Wingdings" pitchFamily="2" charset="2"/>
              <a:buChar char="u"/>
            </a:pPr>
            <a:r>
              <a:rPr lang="en-US" sz="1800" dirty="0">
                <a:solidFill>
                  <a:schemeClr val="tx1"/>
                </a:solidFill>
              </a:rPr>
              <a:t>The python migrate it and setup all our code with our database. We are </a:t>
            </a:r>
            <a:r>
              <a:rPr lang="en-US" sz="1800" dirty="0" err="1">
                <a:solidFill>
                  <a:schemeClr val="tx1"/>
                </a:solidFill>
              </a:rPr>
              <a:t>noew</a:t>
            </a:r>
            <a:r>
              <a:rPr lang="en-US" sz="1800" dirty="0">
                <a:solidFill>
                  <a:schemeClr val="tx1"/>
                </a:solidFill>
              </a:rPr>
              <a:t> good to go.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2227FE65-3FF3-4808-A82D-609966747EBF}"/>
              </a:ext>
            </a:extLst>
          </p:cNvPr>
          <p:cNvPicPr>
            <a:picLocks noChangeAspect="1"/>
          </p:cNvPicPr>
          <p:nvPr/>
        </p:nvPicPr>
        <p:blipFill>
          <a:blip r:embed="rId3"/>
          <a:stretch>
            <a:fillRect/>
          </a:stretch>
        </p:blipFill>
        <p:spPr>
          <a:xfrm>
            <a:off x="902419" y="3422506"/>
            <a:ext cx="7339161" cy="1211394"/>
          </a:xfrm>
          <a:prstGeom prst="rect">
            <a:avLst/>
          </a:prstGeom>
          <a:ln>
            <a:solidFill>
              <a:srgbClr val="C00000"/>
            </a:solidFill>
          </a:ln>
        </p:spPr>
      </p:pic>
    </p:spTree>
    <p:extLst>
      <p:ext uri="{BB962C8B-B14F-4D97-AF65-F5344CB8AC3E}">
        <p14:creationId xmlns:p14="http://schemas.microsoft.com/office/powerpoint/2010/main" val="245998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0"/>
            <a:ext cx="8102914" cy="14634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When we start the Django, Django will look up the settings.py and check what tables are needed to work with this app. Each app has its own tables that is requires. For example, in our music app, we need a table for albums, and we need another table for song, and etc.</a:t>
            </a:r>
          </a:p>
          <a:p>
            <a:pPr marL="342900" indent="-342900" algn="l">
              <a:buClr>
                <a:srgbClr val="0070C0"/>
              </a:buClr>
              <a:buSzPct val="80000"/>
              <a:buFont typeface="Wingdings" pitchFamily="2" charset="2"/>
              <a:buChar char="u"/>
            </a:pPr>
            <a:r>
              <a:rPr lang="en-US" sz="1800" dirty="0">
                <a:solidFill>
                  <a:schemeClr val="tx1"/>
                </a:solidFill>
              </a:rPr>
              <a:t>They need migrate somewhere. We will make a small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11" name="Picture 10">
            <a:extLst>
              <a:ext uri="{FF2B5EF4-FFF2-40B4-BE49-F238E27FC236}">
                <a16:creationId xmlns:a16="http://schemas.microsoft.com/office/drawing/2014/main" id="{4CE94C82-CFF7-4E7B-B711-F7CA8CAD7D04}"/>
              </a:ext>
            </a:extLst>
          </p:cNvPr>
          <p:cNvPicPr>
            <a:picLocks noChangeAspect="1"/>
          </p:cNvPicPr>
          <p:nvPr/>
        </p:nvPicPr>
        <p:blipFill>
          <a:blip r:embed="rId3"/>
          <a:stretch>
            <a:fillRect/>
          </a:stretch>
        </p:blipFill>
        <p:spPr>
          <a:xfrm>
            <a:off x="1907704" y="3105738"/>
            <a:ext cx="5028828" cy="2379412"/>
          </a:xfrm>
          <a:prstGeom prst="rect">
            <a:avLst/>
          </a:prstGeom>
          <a:ln>
            <a:solidFill>
              <a:srgbClr val="C00000"/>
            </a:solidFill>
          </a:ln>
        </p:spPr>
      </p:pic>
    </p:spTree>
    <p:extLst>
      <p:ext uri="{BB962C8B-B14F-4D97-AF65-F5344CB8AC3E}">
        <p14:creationId xmlns:p14="http://schemas.microsoft.com/office/powerpoint/2010/main" val="344997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592</Words>
  <Application>Microsoft Office PowerPoint</Application>
  <PresentationFormat>On-screen Show (4:3)</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6 Database</vt:lpstr>
      <vt:lpstr>6 Database</vt:lpstr>
      <vt:lpstr>6 Database</vt:lpstr>
      <vt:lpstr>6 Database</vt:lpstr>
      <vt:lpstr>6 Database</vt:lpstr>
      <vt:lpstr>6 Database</vt:lpstr>
      <vt:lpstr>6 Database</vt:lpstr>
      <vt:lpstr>6 Database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592</cp:revision>
  <dcterms:created xsi:type="dcterms:W3CDTF">2018-09-28T16:40:41Z</dcterms:created>
  <dcterms:modified xsi:type="dcterms:W3CDTF">2019-05-23T23:02:19Z</dcterms:modified>
</cp:coreProperties>
</file>