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65" r:id="rId4"/>
    <p:sldId id="266" r:id="rId5"/>
    <p:sldId id="268" r:id="rId6"/>
    <p:sldId id="267" r:id="rId7"/>
    <p:sldId id="269" r:id="rId8"/>
    <p:sldId id="270" r:id="rId9"/>
    <p:sldId id="273" r:id="rId10"/>
    <p:sldId id="271" r:id="rId11"/>
    <p:sldId id="272"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1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UpssHYl6bjA&amp;list=PL6gx4Cwl9DGBlmzzFcLgDhKTTfNLfX1IK&amp;index=7"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UpssHYl6bjA&amp;list=PL6gx4Cwl9DGBlmzzFcLgDhKTTfNLfX1IK&amp;index=7"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UpssHYl6bjA&amp;list=PL6gx4Cwl9DGBlmzzFcLgDhKTTfNLfX1IK&amp;index=7"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 Data Model</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A6331F3-3E25-4817-AB77-BA37F4783DD9}"/>
              </a:ext>
            </a:extLst>
          </p:cNvPr>
          <p:cNvPicPr>
            <a:picLocks noChangeAspect="1"/>
          </p:cNvPicPr>
          <p:nvPr/>
        </p:nvPicPr>
        <p:blipFill>
          <a:blip r:embed="rId2"/>
          <a:stretch>
            <a:fillRect/>
          </a:stretch>
        </p:blipFill>
        <p:spPr>
          <a:xfrm>
            <a:off x="1979712" y="2539484"/>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3"/>
            <a:ext cx="8102914" cy="8320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Next is the file type. This can be the mp3, </a:t>
            </a:r>
            <a:r>
              <a:rPr lang="en-US" sz="1800" dirty="0" err="1">
                <a:solidFill>
                  <a:schemeClr val="tx1"/>
                </a:solidFill>
              </a:rPr>
              <a:t>avi</a:t>
            </a:r>
            <a:r>
              <a:rPr lang="en-US" sz="1800" dirty="0">
                <a:solidFill>
                  <a:schemeClr val="tx1"/>
                </a:solidFill>
              </a:rPr>
              <a:t>, or wav.</a:t>
            </a:r>
          </a:p>
          <a:p>
            <a:pPr marL="342900" indent="-342900" algn="l">
              <a:buClr>
                <a:srgbClr val="0070C0"/>
              </a:buClr>
              <a:buSzPct val="80000"/>
              <a:buFont typeface="Wingdings" pitchFamily="2" charset="2"/>
              <a:buChar char="u"/>
            </a:pPr>
            <a:r>
              <a:rPr lang="en-US" sz="1800" dirty="0">
                <a:solidFill>
                  <a:schemeClr val="tx1"/>
                </a:solidFill>
              </a:rPr>
              <a:t>You have the </a:t>
            </a:r>
            <a:r>
              <a:rPr lang="en-US" sz="1800" dirty="0" err="1">
                <a:solidFill>
                  <a:schemeClr val="tx1"/>
                </a:solidFill>
              </a:rPr>
              <a:t>song_title</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13" name="Rectangle 12">
            <a:extLst>
              <a:ext uri="{FF2B5EF4-FFF2-40B4-BE49-F238E27FC236}">
                <a16:creationId xmlns:a16="http://schemas.microsoft.com/office/drawing/2014/main" id="{BE574841-A0CB-4830-9D5E-B061EB5165AB}"/>
              </a:ext>
            </a:extLst>
          </p:cNvPr>
          <p:cNvSpPr/>
          <p:nvPr/>
        </p:nvSpPr>
        <p:spPr>
          <a:xfrm>
            <a:off x="2771801" y="4359216"/>
            <a:ext cx="4320480" cy="513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86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0A0265E-A268-4E74-AA0B-3D80F32DC668}"/>
              </a:ext>
            </a:extLst>
          </p:cNvPr>
          <p:cNvPicPr>
            <a:picLocks noChangeAspect="1"/>
          </p:cNvPicPr>
          <p:nvPr/>
        </p:nvPicPr>
        <p:blipFill>
          <a:blip r:embed="rId2"/>
          <a:stretch>
            <a:fillRect/>
          </a:stretch>
        </p:blipFill>
        <p:spPr>
          <a:xfrm>
            <a:off x="2195736" y="3123776"/>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13023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means that whenever we delete the Album red, any songs that were linked to that, will be deleted as well.</a:t>
            </a:r>
          </a:p>
          <a:p>
            <a:pPr marL="342900" indent="-342900" algn="l">
              <a:buClr>
                <a:srgbClr val="0070C0"/>
              </a:buClr>
              <a:buSzPct val="80000"/>
              <a:buFont typeface="Wingdings" pitchFamily="2" charset="2"/>
              <a:buChar char="u"/>
            </a:pPr>
            <a:r>
              <a:rPr lang="en-US" sz="1800" dirty="0">
                <a:solidFill>
                  <a:schemeClr val="tx1"/>
                </a:solidFill>
              </a:rPr>
              <a:t>In some program, you can keep the songs when Album is deleted. In this case, the songs are deleted together when the album is deleted.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01014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37123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section discusses Views of Django.</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django</a:t>
            </a:r>
            <a:r>
              <a:rPr lang="en-US" sz="1800" dirty="0">
                <a:solidFill>
                  <a:schemeClr val="tx1"/>
                </a:solidFill>
              </a:rPr>
              <a:t>-admin </a:t>
            </a:r>
            <a:r>
              <a:rPr lang="en-US" sz="1800" dirty="0" err="1">
                <a:solidFill>
                  <a:schemeClr val="tx1"/>
                </a:solidFill>
              </a:rPr>
              <a:t>startproject</a:t>
            </a:r>
            <a:r>
              <a:rPr lang="en-US" sz="1800" dirty="0">
                <a:solidFill>
                  <a:schemeClr val="tx1"/>
                </a:solidFill>
              </a:rPr>
              <a:t> Database05</a:t>
            </a:r>
          </a:p>
          <a:p>
            <a:pPr marL="342900" indent="-342900" algn="l">
              <a:buClr>
                <a:srgbClr val="0070C0"/>
              </a:buClr>
              <a:buSzPct val="80000"/>
              <a:buFont typeface="Wingdings" pitchFamily="2" charset="2"/>
              <a:buChar char="u"/>
            </a:pPr>
            <a:r>
              <a:rPr lang="en-US" sz="1800" dirty="0">
                <a:solidFill>
                  <a:schemeClr val="tx1"/>
                </a:solidFill>
              </a:rPr>
              <a:t>&gt; cd Database05</a:t>
            </a:r>
          </a:p>
          <a:p>
            <a:pPr marL="342900" indent="-342900" algn="l">
              <a:buClr>
                <a:srgbClr val="0070C0"/>
              </a:buClr>
              <a:buSzPct val="80000"/>
              <a:buFont typeface="Wingdings" pitchFamily="2" charset="2"/>
              <a:buChar char="u"/>
            </a:pPr>
            <a:r>
              <a:rPr lang="en-US" sz="1800" dirty="0">
                <a:solidFill>
                  <a:schemeClr val="tx1"/>
                </a:solidFill>
              </a:rPr>
              <a:t>Make sure directory contains manage.py</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runserver</a:t>
            </a:r>
            <a:r>
              <a:rPr lang="en-US" sz="1800" dirty="0">
                <a:solidFill>
                  <a:schemeClr val="tx1"/>
                </a:solidFill>
              </a:rPr>
              <a:t> 8080</a:t>
            </a:r>
          </a:p>
          <a:p>
            <a:pPr marL="342900" indent="-342900" algn="l">
              <a:buClr>
                <a:srgbClr val="0070C0"/>
              </a:buClr>
              <a:buSzPct val="80000"/>
              <a:buFont typeface="Wingdings" pitchFamily="2" charset="2"/>
              <a:buChar char="u"/>
            </a:pPr>
            <a:r>
              <a:rPr lang="en-US" sz="1800" dirty="0">
                <a:solidFill>
                  <a:schemeClr val="tx1"/>
                </a:solidFill>
              </a:rPr>
              <a:t>Create music app</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startapp</a:t>
            </a:r>
            <a:r>
              <a:rPr lang="en-US" sz="1800" dirty="0">
                <a:solidFill>
                  <a:schemeClr val="tx1"/>
                </a:solidFill>
              </a:rPr>
              <a:t> music</a:t>
            </a:r>
          </a:p>
          <a:p>
            <a:pPr marL="342900" indent="-342900" algn="l">
              <a:buClr>
                <a:srgbClr val="0070C0"/>
              </a:buClr>
              <a:buSzPct val="80000"/>
              <a:buFont typeface="Wingdings" pitchFamily="2" charset="2"/>
              <a:buChar char="u"/>
            </a:pPr>
            <a:r>
              <a:rPr lang="en-US" sz="1800" dirty="0">
                <a:solidFill>
                  <a:schemeClr val="tx1"/>
                </a:solidFill>
              </a:rPr>
              <a:t>Open chrome and enter</a:t>
            </a:r>
          </a:p>
          <a:p>
            <a:pPr marL="342900" indent="-342900" algn="l">
              <a:buClr>
                <a:srgbClr val="0070C0"/>
              </a:buClr>
              <a:buSzPct val="80000"/>
              <a:buFont typeface="Wingdings" pitchFamily="2" charset="2"/>
              <a:buChar char="u"/>
            </a:pPr>
            <a:r>
              <a:rPr lang="en-US" sz="1800" dirty="0">
                <a:solidFill>
                  <a:schemeClr val="tx1"/>
                </a:solidFill>
              </a:rPr>
              <a:t>&gt; localhost:8080</a:t>
            </a:r>
          </a:p>
          <a:p>
            <a:pPr marL="342900" indent="-342900" algn="l">
              <a:buClr>
                <a:srgbClr val="0070C0"/>
              </a:buClr>
              <a:buSzPct val="80000"/>
              <a:buFont typeface="Wingdings" pitchFamily="2" charset="2"/>
              <a:buChar char="u"/>
            </a:pPr>
            <a:r>
              <a:rPr lang="en-US" sz="1800" dirty="0">
                <a:solidFill>
                  <a:schemeClr val="tx1"/>
                </a:solidFill>
              </a:rPr>
              <a:t>Enter </a:t>
            </a:r>
          </a:p>
          <a:p>
            <a:pPr marL="342900" indent="-342900" algn="l">
              <a:buClr>
                <a:srgbClr val="0070C0"/>
              </a:buClr>
              <a:buSzPct val="80000"/>
              <a:buFont typeface="Wingdings" pitchFamily="2" charset="2"/>
              <a:buChar char="u"/>
            </a:pPr>
            <a:r>
              <a:rPr lang="en-US" sz="1800" dirty="0">
                <a:solidFill>
                  <a:schemeClr val="tx1"/>
                </a:solidFill>
              </a:rPr>
              <a:t>&gt; localhost:8080/admin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11358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31362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 model is a blueprint of how you going to store your data.</a:t>
            </a:r>
          </a:p>
          <a:p>
            <a:pPr marL="342900" indent="-342900" algn="l">
              <a:buClr>
                <a:srgbClr val="0070C0"/>
              </a:buClr>
              <a:buSzPct val="80000"/>
              <a:buFont typeface="Wingdings" pitchFamily="2" charset="2"/>
              <a:buChar char="u"/>
            </a:pPr>
            <a:r>
              <a:rPr lang="en-US" sz="1800" dirty="0">
                <a:solidFill>
                  <a:schemeClr val="tx1"/>
                </a:solidFill>
              </a:rPr>
              <a:t>What kinds of data are we going to be saving?</a:t>
            </a:r>
          </a:p>
          <a:p>
            <a:pPr marL="342900" indent="-342900" algn="l">
              <a:buClr>
                <a:srgbClr val="0070C0"/>
              </a:buClr>
              <a:buSzPct val="80000"/>
              <a:buFont typeface="Wingdings" pitchFamily="2" charset="2"/>
              <a:buChar char="u"/>
            </a:pPr>
            <a:r>
              <a:rPr lang="en-US" sz="1800" dirty="0">
                <a:solidFill>
                  <a:schemeClr val="tx1"/>
                </a:solidFill>
              </a:rPr>
              <a:t>We are going to saving albums and songs.</a:t>
            </a:r>
          </a:p>
          <a:p>
            <a:pPr marL="342900" indent="-342900" algn="l">
              <a:buClr>
                <a:srgbClr val="0070C0"/>
              </a:buClr>
              <a:buSzPct val="80000"/>
              <a:buFont typeface="Wingdings" pitchFamily="2" charset="2"/>
              <a:buChar char="u"/>
            </a:pPr>
            <a:r>
              <a:rPr lang="en-US" sz="1800" dirty="0">
                <a:solidFill>
                  <a:schemeClr val="tx1"/>
                </a:solidFill>
              </a:rPr>
              <a:t>The album needs a title, a genre (group), and artist.</a:t>
            </a:r>
          </a:p>
          <a:p>
            <a:pPr marL="342900" indent="-342900" algn="l">
              <a:buClr>
                <a:srgbClr val="0070C0"/>
              </a:buClr>
              <a:buSzPct val="80000"/>
              <a:buFont typeface="Wingdings" pitchFamily="2" charset="2"/>
              <a:buChar char="u"/>
            </a:pPr>
            <a:r>
              <a:rPr lang="en-US" sz="1800" dirty="0">
                <a:solidFill>
                  <a:schemeClr val="tx1"/>
                </a:solidFill>
              </a:rPr>
              <a:t>Are we going to create the model for database or for actual Python code?</a:t>
            </a:r>
          </a:p>
          <a:p>
            <a:pPr marL="342900" indent="-342900" algn="l">
              <a:buClr>
                <a:srgbClr val="0070C0"/>
              </a:buClr>
              <a:buSzPct val="80000"/>
              <a:buFont typeface="Wingdings" pitchFamily="2" charset="2"/>
              <a:buChar char="u"/>
            </a:pPr>
            <a:r>
              <a:rPr lang="en-US" sz="1800" dirty="0">
                <a:solidFill>
                  <a:schemeClr val="tx1"/>
                </a:solidFill>
              </a:rPr>
              <a:t>Whenever you make model in Django, it is same thing. You do not have to make one for the database.</a:t>
            </a:r>
          </a:p>
          <a:p>
            <a:pPr marL="342900" indent="-342900" algn="l">
              <a:buClr>
                <a:srgbClr val="0070C0"/>
              </a:buClr>
              <a:buSzPct val="80000"/>
              <a:buFont typeface="Wingdings" pitchFamily="2" charset="2"/>
              <a:buChar char="u"/>
            </a:pPr>
            <a:r>
              <a:rPr lang="en-US" sz="1800" dirty="0">
                <a:solidFill>
                  <a:schemeClr val="tx1"/>
                </a:solidFill>
              </a:rPr>
              <a:t>You have to configure models.py with the actual Python code. You just make configuration in model.py. The Django will automatically to get each variable form those class and convert it into a column in your database.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23978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4911EE-8B61-451A-B56B-8F3B58FA1E81}"/>
              </a:ext>
            </a:extLst>
          </p:cNvPr>
          <p:cNvPicPr>
            <a:picLocks noChangeAspect="1"/>
          </p:cNvPicPr>
          <p:nvPr/>
        </p:nvPicPr>
        <p:blipFill>
          <a:blip r:embed="rId2"/>
          <a:stretch>
            <a:fillRect/>
          </a:stretch>
        </p:blipFill>
        <p:spPr>
          <a:xfrm>
            <a:off x="2590800" y="3900589"/>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4161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In the music/models.py, we create our very first class “class Album (</a:t>
            </a:r>
            <a:r>
              <a:rPr lang="en-US" sz="1800" dirty="0" err="1">
                <a:solidFill>
                  <a:schemeClr val="tx1"/>
                </a:solidFill>
              </a:rPr>
              <a:t>model.Model</a:t>
            </a:r>
            <a:r>
              <a:rPr lang="en-US" sz="1800" dirty="0">
                <a:solidFill>
                  <a:schemeClr val="tx1"/>
                </a:solidFill>
              </a:rPr>
              <a:t>)”. Now, every model or blueprint you create has to inherit from </a:t>
            </a:r>
            <a:r>
              <a:rPr lang="en-US" sz="1800" dirty="0" err="1">
                <a:solidFill>
                  <a:schemeClr val="tx1"/>
                </a:solidFill>
              </a:rPr>
              <a:t>models.Model</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variable name “artist”, “</a:t>
            </a:r>
            <a:r>
              <a:rPr lang="en-US" sz="1800" dirty="0" err="1">
                <a:solidFill>
                  <a:schemeClr val="tx1"/>
                </a:solidFill>
              </a:rPr>
              <a:t>album_title</a:t>
            </a:r>
            <a:r>
              <a:rPr lang="en-US" sz="1800" dirty="0">
                <a:solidFill>
                  <a:schemeClr val="tx1"/>
                </a:solidFill>
              </a:rPr>
              <a:t>”, “genre”, and “</a:t>
            </a:r>
            <a:r>
              <a:rPr lang="en-US" sz="1800" dirty="0" err="1">
                <a:solidFill>
                  <a:schemeClr val="tx1"/>
                </a:solidFill>
              </a:rPr>
              <a:t>album_logo</a:t>
            </a:r>
            <a:r>
              <a:rPr lang="en-US" sz="1800" dirty="0">
                <a:solidFill>
                  <a:schemeClr val="tx1"/>
                </a:solidFill>
              </a:rPr>
              <a:t>” are the columns in the database.</a:t>
            </a:r>
          </a:p>
          <a:p>
            <a:pPr marL="342900" indent="-342900" algn="l">
              <a:buClr>
                <a:srgbClr val="0070C0"/>
              </a:buClr>
              <a:buSzPct val="80000"/>
              <a:buFont typeface="Wingdings" pitchFamily="2" charset="2"/>
              <a:buChar char="u"/>
            </a:pPr>
            <a:r>
              <a:rPr lang="en-US" sz="1800" dirty="0">
                <a:solidFill>
                  <a:schemeClr val="tx1"/>
                </a:solidFill>
              </a:rPr>
              <a:t>Later on, we look at this in the database, the actual column name will be artist, </a:t>
            </a:r>
            <a:r>
              <a:rPr lang="en-US" sz="1800" dirty="0" err="1">
                <a:solidFill>
                  <a:schemeClr val="tx1"/>
                </a:solidFill>
              </a:rPr>
              <a:t>album_title</a:t>
            </a:r>
            <a:r>
              <a:rPr lang="en-US" sz="1800" dirty="0">
                <a:solidFill>
                  <a:schemeClr val="tx1"/>
                </a:solidFill>
              </a:rPr>
              <a:t>, genre, and </a:t>
            </a:r>
            <a:r>
              <a:rPr lang="en-US" sz="1800" dirty="0" err="1">
                <a:solidFill>
                  <a:schemeClr val="tx1"/>
                </a:solidFill>
              </a:rPr>
              <a:t>album_logo</a:t>
            </a:r>
            <a:r>
              <a:rPr lang="en-US" sz="1800" dirty="0">
                <a:solidFill>
                  <a:schemeClr val="tx1"/>
                </a:solidFill>
              </a:rPr>
              <a:t>. All these are taking care of behind the scene.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9" name="Rectangle 8">
            <a:extLst>
              <a:ext uri="{FF2B5EF4-FFF2-40B4-BE49-F238E27FC236}">
                <a16:creationId xmlns:a16="http://schemas.microsoft.com/office/drawing/2014/main" id="{92797836-7709-4EAE-A96D-54FA2C2706CA}"/>
              </a:ext>
            </a:extLst>
          </p:cNvPr>
          <p:cNvSpPr/>
          <p:nvPr/>
        </p:nvSpPr>
        <p:spPr>
          <a:xfrm>
            <a:off x="3059832" y="4653136"/>
            <a:ext cx="3384376" cy="8320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34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1F8923B-F32B-48CF-8A2B-801B48C7A65F}"/>
              </a:ext>
            </a:extLst>
          </p:cNvPr>
          <p:cNvPicPr>
            <a:picLocks noChangeAspect="1"/>
          </p:cNvPicPr>
          <p:nvPr/>
        </p:nvPicPr>
        <p:blipFill>
          <a:blip r:embed="rId2"/>
          <a:stretch>
            <a:fillRect/>
          </a:stretch>
        </p:blipFill>
        <p:spPr>
          <a:xfrm>
            <a:off x="1907704" y="4005992"/>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2138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will create one more class “class Song (</a:t>
            </a:r>
            <a:r>
              <a:rPr lang="en-US" sz="1800" dirty="0" err="1">
                <a:solidFill>
                  <a:schemeClr val="tx1"/>
                </a:solidFill>
              </a:rPr>
              <a:t>models.Model</a:t>
            </a:r>
            <a:r>
              <a:rPr lang="en-US" sz="1800" dirty="0">
                <a:solidFill>
                  <a:schemeClr val="tx1"/>
                </a:solidFill>
              </a:rPr>
              <a:t>): When we create a song, it needs to be associated with an album. In other words, a song needs to be part of an album. Usually, we have 12 to 15 songs per album. How do we link these together in that kind of way?</a:t>
            </a:r>
          </a:p>
          <a:p>
            <a:pPr marL="342900" indent="-342900" algn="l">
              <a:buClr>
                <a:srgbClr val="0070C0"/>
              </a:buClr>
              <a:buSzPct val="80000"/>
              <a:buFont typeface="Wingdings" pitchFamily="2" charset="2"/>
              <a:buChar char="u"/>
            </a:pPr>
            <a:r>
              <a:rPr lang="en-US" sz="1800" dirty="0">
                <a:solidFill>
                  <a:schemeClr val="tx1"/>
                </a:solidFill>
              </a:rPr>
              <a:t>Django behind the scene make another column for us.</a:t>
            </a:r>
          </a:p>
          <a:p>
            <a:pPr marL="342900" indent="-342900" algn="l">
              <a:buClr>
                <a:srgbClr val="0070C0"/>
              </a:buClr>
              <a:buSzPct val="80000"/>
              <a:buFont typeface="Wingdings" pitchFamily="2" charset="2"/>
              <a:buChar char="u"/>
            </a:pPr>
            <a:r>
              <a:rPr lang="en-US" sz="1800" dirty="0">
                <a:solidFill>
                  <a:schemeClr val="tx1"/>
                </a:solidFill>
              </a:rPr>
              <a:t>First, we need to talk about the primary key. Whenever, we create the “class Album” in out database, we are going to have these four columns right there. </a:t>
            </a: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9" name="Rectangle 8">
            <a:extLst>
              <a:ext uri="{FF2B5EF4-FFF2-40B4-BE49-F238E27FC236}">
                <a16:creationId xmlns:a16="http://schemas.microsoft.com/office/drawing/2014/main" id="{92797836-7709-4EAE-A96D-54FA2C2706CA}"/>
              </a:ext>
            </a:extLst>
          </p:cNvPr>
          <p:cNvSpPr/>
          <p:nvPr/>
        </p:nvSpPr>
        <p:spPr>
          <a:xfrm>
            <a:off x="2699791" y="5805264"/>
            <a:ext cx="3834399"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6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3441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Actually, behind the scene, Django will make another column for us. This column is a unique ID number. The very first of Album we create, it is going to give in the ID of one. When we create another one, it is going to give it the ID of two, so on and so forth. Each album we add, it is going to increment it by one. </a:t>
            </a:r>
          </a:p>
          <a:p>
            <a:pPr marL="342900" indent="-342900" algn="l">
              <a:buClr>
                <a:srgbClr val="0070C0"/>
              </a:buClr>
              <a:buSzPct val="80000"/>
              <a:buFont typeface="Wingdings" pitchFamily="2" charset="2"/>
              <a:buChar char="u"/>
            </a:pPr>
            <a:r>
              <a:rPr lang="en-US" sz="1800" dirty="0">
                <a:solidFill>
                  <a:schemeClr val="tx1"/>
                </a:solidFill>
              </a:rPr>
              <a:t>There are a couple of bands, Tayler swift, and other bands do as well. Then, it is going to get confused. It is good to have a unique ID for each album, i.e., two albums cannot have the same ID number. We call Album ID the primary unique key. These albums are going to have behind the scene.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9" name="Picture 8">
            <a:extLst>
              <a:ext uri="{FF2B5EF4-FFF2-40B4-BE49-F238E27FC236}">
                <a16:creationId xmlns:a16="http://schemas.microsoft.com/office/drawing/2014/main" id="{F9553FF3-7D1E-4C7D-BAC3-216F69B77DDC}"/>
              </a:ext>
            </a:extLst>
          </p:cNvPr>
          <p:cNvPicPr>
            <a:picLocks noChangeAspect="1"/>
          </p:cNvPicPr>
          <p:nvPr/>
        </p:nvPicPr>
        <p:blipFill>
          <a:blip r:embed="rId3"/>
          <a:stretch>
            <a:fillRect/>
          </a:stretch>
        </p:blipFill>
        <p:spPr>
          <a:xfrm>
            <a:off x="1907704" y="4005992"/>
            <a:ext cx="5638997" cy="2344212"/>
          </a:xfrm>
          <a:prstGeom prst="rect">
            <a:avLst/>
          </a:prstGeom>
          <a:ln>
            <a:solidFill>
              <a:srgbClr val="C00000"/>
            </a:solidFill>
          </a:ln>
        </p:spPr>
      </p:pic>
    </p:spTree>
    <p:extLst>
      <p:ext uri="{BB962C8B-B14F-4D97-AF65-F5344CB8AC3E}">
        <p14:creationId xmlns:p14="http://schemas.microsoft.com/office/powerpoint/2010/main" val="420766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055C98-582C-40D4-A8F1-3E05D74562C6}"/>
              </a:ext>
            </a:extLst>
          </p:cNvPr>
          <p:cNvPicPr>
            <a:picLocks noChangeAspect="1"/>
          </p:cNvPicPr>
          <p:nvPr/>
        </p:nvPicPr>
        <p:blipFill>
          <a:blip r:embed="rId2"/>
          <a:stretch>
            <a:fillRect/>
          </a:stretch>
        </p:blipFill>
        <p:spPr>
          <a:xfrm>
            <a:off x="2578232" y="3938220"/>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2721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the </a:t>
            </a:r>
            <a:r>
              <a:rPr lang="en-US" sz="1800" dirty="0" err="1">
                <a:solidFill>
                  <a:schemeClr val="tx1"/>
                </a:solidFill>
              </a:rPr>
              <a:t>ForeignKey</a:t>
            </a:r>
            <a:r>
              <a:rPr lang="en-US" sz="1800" dirty="0">
                <a:solidFill>
                  <a:schemeClr val="tx1"/>
                </a:solidFill>
              </a:rPr>
              <a:t>? This is weird.</a:t>
            </a:r>
          </a:p>
          <a:p>
            <a:pPr marL="342900" indent="-342900" algn="l">
              <a:buClr>
                <a:srgbClr val="0070C0"/>
              </a:buClr>
              <a:buSzPct val="80000"/>
              <a:buFont typeface="Wingdings" pitchFamily="2" charset="2"/>
              <a:buChar char="u"/>
            </a:pPr>
            <a:r>
              <a:rPr lang="en-US" sz="1800" dirty="0">
                <a:solidFill>
                  <a:schemeClr val="tx1"/>
                </a:solidFill>
              </a:rPr>
              <a:t>Each song is gong to be linked to an album. In the album Red, we have the primary key of one, for example.</a:t>
            </a:r>
          </a:p>
          <a:p>
            <a:pPr marL="342900" indent="-342900" algn="l">
              <a:buClr>
                <a:srgbClr val="0070C0"/>
              </a:buClr>
              <a:buSzPct val="80000"/>
              <a:buFont typeface="Wingdings" pitchFamily="2" charset="2"/>
              <a:buChar char="u"/>
            </a:pPr>
            <a:r>
              <a:rPr lang="en-US" sz="1800" dirty="0">
                <a:solidFill>
                  <a:schemeClr val="tx1"/>
                </a:solidFill>
              </a:rPr>
              <a:t>Whenever we create a song, say Taylor Swift’s song, “I hate my boyfriend over and ever”, we need to link to an album.</a:t>
            </a:r>
          </a:p>
          <a:p>
            <a:pPr marL="342900" indent="-342900" algn="l">
              <a:buClr>
                <a:srgbClr val="0070C0"/>
              </a:buClr>
              <a:buSzPct val="80000"/>
              <a:buFont typeface="Wingdings" pitchFamily="2" charset="2"/>
              <a:buChar char="u"/>
            </a:pPr>
            <a:r>
              <a:rPr lang="en-US" sz="1800" dirty="0">
                <a:solidFill>
                  <a:schemeClr val="tx1"/>
                </a:solidFill>
              </a:rPr>
              <a:t>The foreign key for this song is just going to be primary key one.</a:t>
            </a:r>
          </a:p>
          <a:p>
            <a:pPr marL="342900" indent="-342900" algn="l">
              <a:buClr>
                <a:srgbClr val="0070C0"/>
              </a:buClr>
              <a:buSzPct val="80000"/>
              <a:buFont typeface="Wingdings" pitchFamily="2" charset="2"/>
              <a:buChar char="u"/>
            </a:pPr>
            <a:r>
              <a:rPr lang="en-US" sz="1800" dirty="0">
                <a:solidFill>
                  <a:schemeClr val="tx1"/>
                </a:solidFill>
              </a:rPr>
              <a:t>We know that this song is linked to album primary key one which is “Red”.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9" name="Rectangle 8">
            <a:extLst>
              <a:ext uri="{FF2B5EF4-FFF2-40B4-BE49-F238E27FC236}">
                <a16:creationId xmlns:a16="http://schemas.microsoft.com/office/drawing/2014/main" id="{0315F707-4082-49DA-B898-ADF5BD5C2497}"/>
              </a:ext>
            </a:extLst>
          </p:cNvPr>
          <p:cNvSpPr/>
          <p:nvPr/>
        </p:nvSpPr>
        <p:spPr>
          <a:xfrm>
            <a:off x="3347864" y="4787453"/>
            <a:ext cx="2880320" cy="6976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574841-A0CB-4830-9D5E-B061EB5165AB}"/>
              </a:ext>
            </a:extLst>
          </p:cNvPr>
          <p:cNvSpPr/>
          <p:nvPr/>
        </p:nvSpPr>
        <p:spPr>
          <a:xfrm>
            <a:off x="3275856" y="5741711"/>
            <a:ext cx="38884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056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BC02E4C-A8A0-48A2-85A1-28D8ED901EFB}"/>
              </a:ext>
            </a:extLst>
          </p:cNvPr>
          <p:cNvPicPr>
            <a:picLocks noChangeAspect="1"/>
          </p:cNvPicPr>
          <p:nvPr/>
        </p:nvPicPr>
        <p:blipFill>
          <a:blip r:embed="rId2"/>
          <a:stretch>
            <a:fillRect/>
          </a:stretch>
        </p:blipFill>
        <p:spPr>
          <a:xfrm>
            <a:off x="2760613" y="4245970"/>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26898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primary key just need whenever you have a bunch of elements in the list need a unique ID number. A foreign key is used whenever you have something like a song that is part of something else.</a:t>
            </a:r>
          </a:p>
          <a:p>
            <a:pPr marL="342900" indent="-342900" algn="l">
              <a:buClr>
                <a:srgbClr val="0070C0"/>
              </a:buClr>
              <a:buSzPct val="80000"/>
              <a:buFont typeface="Wingdings" pitchFamily="2" charset="2"/>
              <a:buChar char="u"/>
            </a:pPr>
            <a:r>
              <a:rPr lang="en-US" sz="1800" dirty="0">
                <a:solidFill>
                  <a:schemeClr val="tx1"/>
                </a:solidFill>
              </a:rPr>
              <a:t>You just give the ID number whatever it belongs to and that is what a Foreign Key is. </a:t>
            </a:r>
          </a:p>
          <a:p>
            <a:pPr marL="342900" indent="-342900" algn="l">
              <a:buClr>
                <a:srgbClr val="0070C0"/>
              </a:buClr>
              <a:buSzPct val="80000"/>
              <a:buFont typeface="Wingdings" pitchFamily="2" charset="2"/>
              <a:buChar char="u"/>
            </a:pPr>
            <a:r>
              <a:rPr lang="en-US" sz="1800" dirty="0">
                <a:solidFill>
                  <a:schemeClr val="tx1"/>
                </a:solidFill>
              </a:rPr>
              <a:t>What is “</a:t>
            </a:r>
            <a:r>
              <a:rPr lang="en-US" sz="1800" dirty="0" err="1">
                <a:solidFill>
                  <a:schemeClr val="tx1"/>
                </a:solidFill>
              </a:rPr>
              <a:t>on_delete</a:t>
            </a:r>
            <a:r>
              <a:rPr lang="en-US" sz="1800" dirty="0">
                <a:solidFill>
                  <a:schemeClr val="tx1"/>
                </a:solidFill>
              </a:rPr>
              <a:t>=</a:t>
            </a:r>
            <a:r>
              <a:rPr lang="en-US" sz="1800" dirty="0" err="1">
                <a:solidFill>
                  <a:schemeClr val="tx1"/>
                </a:solidFill>
              </a:rPr>
              <a:t>models.CASCADE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You have a lot of songs belongs to a Album. What happens whenever you delete that album? You may delete and Album but the songs still existed.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9" name="Rectangle 8">
            <a:extLst>
              <a:ext uri="{FF2B5EF4-FFF2-40B4-BE49-F238E27FC236}">
                <a16:creationId xmlns:a16="http://schemas.microsoft.com/office/drawing/2014/main" id="{0315F707-4082-49DA-B898-ADF5BD5C2497}"/>
              </a:ext>
            </a:extLst>
          </p:cNvPr>
          <p:cNvSpPr/>
          <p:nvPr/>
        </p:nvSpPr>
        <p:spPr>
          <a:xfrm>
            <a:off x="3491880" y="5085183"/>
            <a:ext cx="3061320" cy="7363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574841-A0CB-4830-9D5E-B061EB5165AB}"/>
              </a:ext>
            </a:extLst>
          </p:cNvPr>
          <p:cNvSpPr/>
          <p:nvPr/>
        </p:nvSpPr>
        <p:spPr>
          <a:xfrm>
            <a:off x="3472870" y="6059576"/>
            <a:ext cx="4771537"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181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055C98-582C-40D4-A8F1-3E05D74562C6}"/>
              </a:ext>
            </a:extLst>
          </p:cNvPr>
          <p:cNvPicPr>
            <a:picLocks noChangeAspect="1"/>
          </p:cNvPicPr>
          <p:nvPr/>
        </p:nvPicPr>
        <p:blipFill>
          <a:blip r:embed="rId2"/>
          <a:stretch>
            <a:fillRect/>
          </a:stretch>
        </p:blipFill>
        <p:spPr>
          <a:xfrm>
            <a:off x="2578232" y="3938220"/>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2721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the </a:t>
            </a:r>
            <a:r>
              <a:rPr lang="en-US" sz="1800" dirty="0" err="1">
                <a:solidFill>
                  <a:schemeClr val="tx1"/>
                </a:solidFill>
              </a:rPr>
              <a:t>ForeignKey</a:t>
            </a:r>
            <a:r>
              <a:rPr lang="en-US" sz="1800" dirty="0">
                <a:solidFill>
                  <a:schemeClr val="tx1"/>
                </a:solidFill>
              </a:rPr>
              <a:t>? This is weird.</a:t>
            </a:r>
          </a:p>
          <a:p>
            <a:pPr marL="342900" indent="-342900" algn="l">
              <a:buClr>
                <a:srgbClr val="0070C0"/>
              </a:buClr>
              <a:buSzPct val="80000"/>
              <a:buFont typeface="Wingdings" pitchFamily="2" charset="2"/>
              <a:buChar char="u"/>
            </a:pPr>
            <a:r>
              <a:rPr lang="en-US" sz="1800" dirty="0">
                <a:solidFill>
                  <a:schemeClr val="tx1"/>
                </a:solidFill>
              </a:rPr>
              <a:t>Each song is gong to be linked to an album. In the album Red, we have the primary key of one, for example.</a:t>
            </a:r>
          </a:p>
          <a:p>
            <a:pPr marL="342900" indent="-342900" algn="l">
              <a:buClr>
                <a:srgbClr val="0070C0"/>
              </a:buClr>
              <a:buSzPct val="80000"/>
              <a:buFont typeface="Wingdings" pitchFamily="2" charset="2"/>
              <a:buChar char="u"/>
            </a:pPr>
            <a:r>
              <a:rPr lang="en-US" sz="1800" dirty="0">
                <a:solidFill>
                  <a:schemeClr val="tx1"/>
                </a:solidFill>
              </a:rPr>
              <a:t>Whenever we create a song, say Taylor Swift’s song, “I hate my boyfriend over and ever”, we need to link to an album.</a:t>
            </a:r>
          </a:p>
          <a:p>
            <a:pPr marL="342900" indent="-342900" algn="l">
              <a:buClr>
                <a:srgbClr val="0070C0"/>
              </a:buClr>
              <a:buSzPct val="80000"/>
              <a:buFont typeface="Wingdings" pitchFamily="2" charset="2"/>
              <a:buChar char="u"/>
            </a:pPr>
            <a:r>
              <a:rPr lang="en-US" sz="1800" dirty="0">
                <a:solidFill>
                  <a:schemeClr val="tx1"/>
                </a:solidFill>
              </a:rPr>
              <a:t>The foreign key for this song is just going to be primary key one.</a:t>
            </a:r>
          </a:p>
          <a:p>
            <a:pPr marL="342900" indent="-342900" algn="l">
              <a:buClr>
                <a:srgbClr val="0070C0"/>
              </a:buClr>
              <a:buSzPct val="80000"/>
              <a:buFont typeface="Wingdings" pitchFamily="2" charset="2"/>
              <a:buChar char="u"/>
            </a:pPr>
            <a:r>
              <a:rPr lang="en-US" sz="1800" dirty="0">
                <a:solidFill>
                  <a:schemeClr val="tx1"/>
                </a:solidFill>
              </a:rPr>
              <a:t>We know that this song is linked to album primary key one which is “Red”.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9" name="Rectangle 8">
            <a:extLst>
              <a:ext uri="{FF2B5EF4-FFF2-40B4-BE49-F238E27FC236}">
                <a16:creationId xmlns:a16="http://schemas.microsoft.com/office/drawing/2014/main" id="{0315F707-4082-49DA-B898-ADF5BD5C2497}"/>
              </a:ext>
            </a:extLst>
          </p:cNvPr>
          <p:cNvSpPr/>
          <p:nvPr/>
        </p:nvSpPr>
        <p:spPr>
          <a:xfrm>
            <a:off x="3347864" y="4787453"/>
            <a:ext cx="2880320" cy="6976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574841-A0CB-4830-9D5E-B061EB5165AB}"/>
              </a:ext>
            </a:extLst>
          </p:cNvPr>
          <p:cNvSpPr/>
          <p:nvPr/>
        </p:nvSpPr>
        <p:spPr>
          <a:xfrm>
            <a:off x="3275856" y="5741711"/>
            <a:ext cx="38884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47714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TotalTime>
  <Words>1189</Words>
  <Application>Microsoft Office PowerPoint</Application>
  <PresentationFormat>On-screen Show (4:3)</PresentationFormat>
  <Paragraphs>91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佈景主題</vt:lpstr>
      <vt:lpstr>7 Data Model</vt:lpstr>
      <vt:lpstr>7 Data Model</vt:lpstr>
      <vt:lpstr>7 Data Model</vt:lpstr>
      <vt:lpstr>7 Data Model</vt:lpstr>
      <vt:lpstr>7 Data Model</vt:lpstr>
      <vt:lpstr>7 Data Model</vt:lpstr>
      <vt:lpstr>7 Data Model</vt:lpstr>
      <vt:lpstr>7 Data Model</vt:lpstr>
      <vt:lpstr>7 Data Model</vt:lpstr>
      <vt:lpstr>7 Data Model</vt:lpstr>
      <vt:lpstr>7 Data Model</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688</cp:revision>
  <dcterms:created xsi:type="dcterms:W3CDTF">2018-09-28T16:40:41Z</dcterms:created>
  <dcterms:modified xsi:type="dcterms:W3CDTF">2019-05-24T21:54:02Z</dcterms:modified>
</cp:coreProperties>
</file>