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0" r:id="rId3"/>
    <p:sldId id="271" r:id="rId4"/>
    <p:sldId id="272" r:id="rId5"/>
    <p:sldId id="273" r:id="rId6"/>
    <p:sldId id="274"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312"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0HVwUQ0Ok7Y&amp;list=PL6gx4Cwl9DGBlmzzFcLgDhKTTfNLfX1IK&amp;index=1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0HVwUQ0Ok7Y&amp;list=PL6gx4Cwl9DGBlmzzFcLgDhKTTfNLfX1IK&amp;index=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0HVwUQ0Ok7Y&amp;list=PL6gx4Cwl9DGBlmzzFcLgDhKTTfNLfX1IK&amp;index=1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0HVwUQ0Ok7Y&amp;list=PL6gx4Cwl9DGBlmzzFcLgDhKTTfNLfX1IK&amp;index=1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0HVwUQ0Ok7Y&amp;list=PL6gx4Cwl9DGBlmzzFcLgDhKTTfNLfX1IK&amp;index=1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Template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14 Template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10480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template.</a:t>
            </a:r>
          </a:p>
          <a:p>
            <a:pPr marL="342900" indent="-342900" algn="l">
              <a:buClr>
                <a:srgbClr val="0070C0"/>
              </a:buClr>
              <a:buSzPct val="80000"/>
              <a:buFont typeface="Wingdings" pitchFamily="2" charset="2"/>
              <a:buChar char="u"/>
            </a:pPr>
            <a:r>
              <a:rPr lang="en-US" sz="1800" dirty="0">
                <a:solidFill>
                  <a:schemeClr val="tx1"/>
                </a:solidFill>
              </a:rPr>
              <a:t>Start the server:</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marL="0" lvl="1"/>
            <a:r>
              <a:rPr lang="en-US" sz="1600" dirty="0">
                <a:hlinkClick r:id="rId2"/>
              </a:rPr>
              <a:t>https://www.youtube.com/watch?v=0HVwUQ0Ok7Y&amp;list=PL6gx4Cwl9DGBlmzzFcLgDhKTTfNLfX1IK&amp;index=14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66023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14 Template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352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Template is a generic HTML document with a bunch of dummy data in it.</a:t>
            </a:r>
          </a:p>
          <a:p>
            <a:pPr marL="342900" indent="-342900" algn="l">
              <a:buClr>
                <a:srgbClr val="0070C0"/>
              </a:buClr>
              <a:buSzPct val="80000"/>
              <a:buFont typeface="Wingdings" pitchFamily="2" charset="2"/>
              <a:buChar char="u"/>
            </a:pPr>
            <a:r>
              <a:rPr lang="en-US" sz="1800" dirty="0">
                <a:solidFill>
                  <a:schemeClr val="tx1"/>
                </a:solidFill>
              </a:rPr>
              <a:t>If you are looking for store template, it would have dummy items and have a heading to put title, item description, and etc.</a:t>
            </a:r>
          </a:p>
          <a:p>
            <a:pPr marL="342900" indent="-342900" algn="l">
              <a:buClr>
                <a:srgbClr val="0070C0"/>
              </a:buClr>
              <a:buSzPct val="80000"/>
              <a:buFont typeface="Wingdings" pitchFamily="2" charset="2"/>
              <a:buChar char="u"/>
            </a:pPr>
            <a:r>
              <a:rPr lang="en-US" sz="1800" dirty="0">
                <a:solidFill>
                  <a:schemeClr val="tx1"/>
                </a:solidFill>
              </a:rPr>
              <a:t>The reason we have template in Django because template allows us to separate our HTML from our back-end stuff that way you can have a web designer and you can have a structure of home page or album detail view.</a:t>
            </a:r>
          </a:p>
          <a:p>
            <a:pPr marL="342900" indent="-342900" algn="l">
              <a:buClr>
                <a:srgbClr val="0070C0"/>
              </a:buClr>
              <a:buSzPct val="80000"/>
              <a:buFont typeface="Wingdings" pitchFamily="2" charset="2"/>
              <a:buChar char="u"/>
            </a:pPr>
            <a:r>
              <a:rPr lang="en-US" sz="1800" dirty="0">
                <a:solidFill>
                  <a:schemeClr val="tx1"/>
                </a:solidFill>
              </a:rPr>
              <a:t>Template can make something generic and we can have that in one file and later on we can fill in all the information, such as, fill in the album title and etc. </a:t>
            </a:r>
          </a:p>
          <a:p>
            <a:pPr marL="342900" indent="-342900" algn="l">
              <a:buClr>
                <a:srgbClr val="0070C0"/>
              </a:buClr>
              <a:buSzPct val="80000"/>
              <a:buFont typeface="Wingdings" pitchFamily="2" charset="2"/>
              <a:buChar char="u"/>
            </a:pPr>
            <a:r>
              <a:rPr lang="en-US" sz="1800" dirty="0">
                <a:solidFill>
                  <a:schemeClr val="tx1"/>
                </a:solidFill>
              </a:rPr>
              <a:t>We need to ‘from </a:t>
            </a:r>
            <a:r>
              <a:rPr lang="en-US" sz="1800" dirty="0" err="1">
                <a:solidFill>
                  <a:schemeClr val="tx1"/>
                </a:solidFill>
              </a:rPr>
              <a:t>django.template</a:t>
            </a:r>
            <a:r>
              <a:rPr lang="en-US" sz="1800" dirty="0">
                <a:solidFill>
                  <a:schemeClr val="tx1"/>
                </a:solidFill>
              </a:rPr>
              <a:t> import loader’</a:t>
            </a:r>
          </a:p>
          <a:p>
            <a:pPr marL="342900" indent="-342900" algn="l">
              <a:buClr>
                <a:srgbClr val="0070C0"/>
              </a:buClr>
              <a:buSzPct val="80000"/>
              <a:buFont typeface="Wingdings" pitchFamily="2" charset="2"/>
              <a:buChar char="u"/>
            </a:pPr>
            <a:r>
              <a:rPr lang="en-US" sz="1800" dirty="0">
                <a:solidFill>
                  <a:schemeClr val="tx1"/>
                </a:solidFill>
              </a:rPr>
              <a:t>We need to make a separate file for template and load the file in.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marL="0" lvl="1"/>
            <a:r>
              <a:rPr lang="en-US" sz="1600" dirty="0">
                <a:hlinkClick r:id="rId2"/>
              </a:rPr>
              <a:t>https://www.youtube.com/watch?v=0HVwUQ0Ok7Y&amp;list=PL6gx4Cwl9DGBlmzzFcLgDhKTTfNLfX1IK&amp;index=14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45143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14 Template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2001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Select app ‘music’, create a folder called ‘music/templates’. In the template folder, make a app ‘music/templates/music’ folder. In the ‘/music/templates/music’ folder, create file ‘music/template/music/index.html’</a:t>
            </a:r>
          </a:p>
          <a:p>
            <a:pPr marL="342900" indent="-342900" algn="l">
              <a:buClr>
                <a:srgbClr val="0070C0"/>
              </a:buClr>
              <a:buSzPct val="80000"/>
              <a:buFont typeface="Wingdings" pitchFamily="2" charset="2"/>
              <a:buChar char="u"/>
            </a:pPr>
            <a:r>
              <a:rPr lang="en-US" sz="1800" dirty="0">
                <a:solidFill>
                  <a:schemeClr val="tx1"/>
                </a:solidFill>
              </a:rPr>
              <a:t>In the index.html, the frontend developer will give us the template as below:</a:t>
            </a:r>
          </a:p>
          <a:p>
            <a:pPr marL="342900" indent="-342900" algn="l">
              <a:buClr>
                <a:srgbClr val="0070C0"/>
              </a:buClr>
              <a:buSzPct val="80000"/>
              <a:buFont typeface="Wingdings" pitchFamily="2" charset="2"/>
              <a:buChar char="u"/>
            </a:pPr>
            <a:r>
              <a:rPr lang="en-US" sz="1800" dirty="0">
                <a:solidFill>
                  <a:srgbClr val="FF0000"/>
                </a:solidFill>
              </a:rPr>
              <a:t>&lt;ul&gt;</a:t>
            </a:r>
          </a:p>
          <a:p>
            <a:pPr marL="800100" lvl="1" indent="-342900" algn="l">
              <a:buClr>
                <a:srgbClr val="0070C0"/>
              </a:buClr>
              <a:buSzPct val="80000"/>
              <a:buFont typeface="Wingdings" pitchFamily="2" charset="2"/>
              <a:buChar char="u"/>
            </a:pPr>
            <a:r>
              <a:rPr lang="en-US" sz="1800" dirty="0">
                <a:solidFill>
                  <a:srgbClr val="FF0000"/>
                </a:solidFill>
              </a:rPr>
              <a:t>&lt;li&gt;&lt;a </a:t>
            </a:r>
            <a:r>
              <a:rPr lang="en-US" sz="1800" dirty="0" err="1">
                <a:solidFill>
                  <a:srgbClr val="FF0000"/>
                </a:solidFill>
              </a:rPr>
              <a:t>href</a:t>
            </a:r>
            <a:r>
              <a:rPr lang="en-US" sz="1800" dirty="0">
                <a:solidFill>
                  <a:srgbClr val="FF0000"/>
                </a:solidFill>
              </a:rPr>
              <a:t>=“#”&gt;Album Title Here&lt;/a&gt;&lt;/li&gt;</a:t>
            </a:r>
          </a:p>
          <a:p>
            <a:pPr marL="342900" indent="-342900" algn="l">
              <a:buClr>
                <a:srgbClr val="0070C0"/>
              </a:buClr>
              <a:buSzPct val="80000"/>
              <a:buFont typeface="Wingdings" pitchFamily="2" charset="2"/>
              <a:buChar char="u"/>
            </a:pPr>
            <a:r>
              <a:rPr lang="en-US" sz="1800" dirty="0">
                <a:solidFill>
                  <a:srgbClr val="FF0000"/>
                </a:solidFill>
              </a:rPr>
              <a:t>&lt;/ul&gt;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marL="0" lvl="1"/>
            <a:r>
              <a:rPr lang="en-US" sz="1600" dirty="0">
                <a:hlinkClick r:id="rId2"/>
              </a:rPr>
              <a:t>https://www.youtube.com/watch?v=0HVwUQ0Ok7Y&amp;list=PL6gx4Cwl9DGBlmzzFcLgDhKTTfNLfX1IK&amp;index=14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B5BD6DC0-F655-484C-8DB7-1960358E93D5}"/>
              </a:ext>
            </a:extLst>
          </p:cNvPr>
          <p:cNvPicPr>
            <a:picLocks noChangeAspect="1"/>
          </p:cNvPicPr>
          <p:nvPr/>
        </p:nvPicPr>
        <p:blipFill>
          <a:blip r:embed="rId3"/>
          <a:stretch>
            <a:fillRect/>
          </a:stretch>
        </p:blipFill>
        <p:spPr>
          <a:xfrm>
            <a:off x="1490489" y="3750921"/>
            <a:ext cx="6410325" cy="1400175"/>
          </a:xfrm>
          <a:prstGeom prst="rect">
            <a:avLst/>
          </a:prstGeom>
          <a:ln>
            <a:solidFill>
              <a:srgbClr val="C00000"/>
            </a:solidFill>
          </a:ln>
        </p:spPr>
      </p:pic>
    </p:spTree>
    <p:extLst>
      <p:ext uri="{BB962C8B-B14F-4D97-AF65-F5344CB8AC3E}">
        <p14:creationId xmlns:p14="http://schemas.microsoft.com/office/powerpoint/2010/main" val="352866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14 Template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056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have to plug in all of the pieces.</a:t>
            </a:r>
          </a:p>
          <a:p>
            <a:pPr marL="342900" indent="-342900" algn="l">
              <a:buClr>
                <a:srgbClr val="0070C0"/>
              </a:buClr>
              <a:buSzPct val="80000"/>
              <a:buFont typeface="Wingdings" pitchFamily="2" charset="2"/>
              <a:buChar char="u"/>
            </a:pPr>
            <a:r>
              <a:rPr lang="en-US" sz="1800" dirty="0">
                <a:solidFill>
                  <a:schemeClr val="tx1"/>
                </a:solidFill>
              </a:rPr>
              <a:t>Let’s go back to the views.py and figure out how to do that?</a:t>
            </a:r>
          </a:p>
          <a:p>
            <a:pPr marL="342900" indent="-342900" algn="l">
              <a:buClr>
                <a:srgbClr val="0070C0"/>
              </a:buClr>
              <a:buSzPct val="80000"/>
              <a:buFont typeface="Wingdings" pitchFamily="2" charset="2"/>
              <a:buChar char="u"/>
            </a:pPr>
            <a:r>
              <a:rPr lang="en-US" sz="1800" dirty="0">
                <a:solidFill>
                  <a:schemeClr val="tx1"/>
                </a:solidFill>
              </a:rPr>
              <a:t>The ‘template = </a:t>
            </a:r>
            <a:r>
              <a:rPr lang="en-US" sz="1800" dirty="0" err="1">
                <a:solidFill>
                  <a:schemeClr val="tx1"/>
                </a:solidFill>
              </a:rPr>
              <a:t>loader.get_template</a:t>
            </a:r>
            <a:r>
              <a:rPr lang="en-US" sz="1800" dirty="0">
                <a:solidFill>
                  <a:schemeClr val="tx1"/>
                </a:solidFill>
              </a:rPr>
              <a:t>(‘music/index.html’)’ needs to load all the template file index.html.</a:t>
            </a:r>
          </a:p>
          <a:p>
            <a:pPr marL="342900" indent="-342900" algn="l">
              <a:buClr>
                <a:srgbClr val="0070C0"/>
              </a:buClr>
              <a:buSzPct val="80000"/>
              <a:buFont typeface="Wingdings" pitchFamily="2" charset="2"/>
              <a:buChar char="u"/>
            </a:pPr>
            <a:r>
              <a:rPr lang="en-US" sz="1800" dirty="0">
                <a:solidFill>
                  <a:schemeClr val="tx1"/>
                </a:solidFill>
              </a:rPr>
              <a:t>The reason that we do not write ‘templates/music/index.html’ because Django by default will read ‘templates’ folder.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marL="0" lvl="1"/>
            <a:r>
              <a:rPr lang="en-US" sz="1600" dirty="0">
                <a:hlinkClick r:id="rId2"/>
              </a:rPr>
              <a:t>https://www.youtube.com/watch?v=0HVwUQ0Ok7Y&amp;list=PL6gx4Cwl9DGBlmzzFcLgDhKTTfNLfX1IK&amp;index=14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52EB3FC2-9AF5-487B-99D1-DEB225D17582}"/>
              </a:ext>
            </a:extLst>
          </p:cNvPr>
          <p:cNvPicPr>
            <a:picLocks noChangeAspect="1"/>
          </p:cNvPicPr>
          <p:nvPr/>
        </p:nvPicPr>
        <p:blipFill>
          <a:blip r:embed="rId3"/>
          <a:stretch>
            <a:fillRect/>
          </a:stretch>
        </p:blipFill>
        <p:spPr>
          <a:xfrm>
            <a:off x="1907961" y="3568489"/>
            <a:ext cx="5260212" cy="3166558"/>
          </a:xfrm>
          <a:prstGeom prst="rect">
            <a:avLst/>
          </a:prstGeom>
          <a:ln>
            <a:solidFill>
              <a:srgbClr val="C00000"/>
            </a:solidFill>
          </a:ln>
        </p:spPr>
      </p:pic>
    </p:spTree>
    <p:extLst>
      <p:ext uri="{BB962C8B-B14F-4D97-AF65-F5344CB8AC3E}">
        <p14:creationId xmlns:p14="http://schemas.microsoft.com/office/powerpoint/2010/main" val="327155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14 Template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056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Restart the server:</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Open chrome</a:t>
            </a:r>
          </a:p>
          <a:p>
            <a:pPr marL="342900" indent="-342900" algn="l">
              <a:buClr>
                <a:srgbClr val="0070C0"/>
              </a:buClr>
              <a:buSzPct val="80000"/>
              <a:buFont typeface="Wingdings" pitchFamily="2" charset="2"/>
              <a:buChar char="u"/>
            </a:pPr>
            <a:r>
              <a:rPr lang="en-US" sz="1800" dirty="0">
                <a:solidFill>
                  <a:schemeClr val="tx1"/>
                </a:solidFill>
              </a:rPr>
              <a:t>&gt; localhost:8080/music</a:t>
            </a:r>
          </a:p>
          <a:p>
            <a:pPr marL="342900" indent="-342900" algn="l">
              <a:buClr>
                <a:srgbClr val="0070C0"/>
              </a:buClr>
              <a:buSzPct val="80000"/>
              <a:buFont typeface="Wingdings" pitchFamily="2" charset="2"/>
              <a:buChar char="u"/>
            </a:pPr>
            <a:r>
              <a:rPr lang="en-US" sz="1800" dirty="0">
                <a:solidFill>
                  <a:schemeClr val="tx1"/>
                </a:solidFill>
              </a:rPr>
              <a:t>We the template is working because the ordered list displayed.</a:t>
            </a:r>
          </a:p>
          <a:p>
            <a:pPr marL="342900" indent="-342900" algn="l">
              <a:buClr>
                <a:srgbClr val="0070C0"/>
              </a:buClr>
              <a:buSzPct val="80000"/>
              <a:buFont typeface="Wingdings" pitchFamily="2" charset="2"/>
              <a:buChar char="u"/>
            </a:pPr>
            <a:r>
              <a:rPr lang="en-US" sz="1800" dirty="0">
                <a:solidFill>
                  <a:schemeClr val="tx1"/>
                </a:solidFill>
              </a:rPr>
              <a:t>Select the element and check in the console debugger for detailed information.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marL="0" lvl="1"/>
            <a:r>
              <a:rPr lang="en-US" sz="1600" dirty="0">
                <a:hlinkClick r:id="rId2"/>
              </a:rPr>
              <a:t>https://www.youtube.com/watch?v=0HVwUQ0Ok7Y&amp;list=PL6gx4Cwl9DGBlmzzFcLgDhKTTfNLfX1IK&amp;index=14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EF88CB68-9E8F-4756-8F33-86F9025FF2DB}"/>
              </a:ext>
            </a:extLst>
          </p:cNvPr>
          <p:cNvPicPr>
            <a:picLocks noChangeAspect="1"/>
          </p:cNvPicPr>
          <p:nvPr/>
        </p:nvPicPr>
        <p:blipFill>
          <a:blip r:embed="rId3"/>
          <a:stretch>
            <a:fillRect/>
          </a:stretch>
        </p:blipFill>
        <p:spPr>
          <a:xfrm>
            <a:off x="2622054" y="3485960"/>
            <a:ext cx="4560168" cy="3072513"/>
          </a:xfrm>
          <a:prstGeom prst="rect">
            <a:avLst/>
          </a:prstGeom>
          <a:ln>
            <a:solidFill>
              <a:srgbClr val="C00000"/>
            </a:solidFill>
          </a:ln>
        </p:spPr>
      </p:pic>
    </p:spTree>
    <p:extLst>
      <p:ext uri="{BB962C8B-B14F-4D97-AF65-F5344CB8AC3E}">
        <p14:creationId xmlns:p14="http://schemas.microsoft.com/office/powerpoint/2010/main" val="30482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TotalTime>
  <Words>513</Words>
  <Application>Microsoft Office PowerPoint</Application>
  <PresentationFormat>On-screen Show (4:3)</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14 Template</vt:lpstr>
      <vt:lpstr>14 Template</vt:lpstr>
      <vt:lpstr>14 Template</vt:lpstr>
      <vt:lpstr>14 Template</vt:lpstr>
      <vt:lpstr>14 Template</vt:lpstr>
      <vt:lpstr>14 Template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963</cp:revision>
  <dcterms:created xsi:type="dcterms:W3CDTF">2018-09-28T16:40:41Z</dcterms:created>
  <dcterms:modified xsi:type="dcterms:W3CDTF">2019-05-28T21:34:11Z</dcterms:modified>
</cp:coreProperties>
</file>