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70" r:id="rId4"/>
    <p:sldId id="264" r:id="rId5"/>
    <p:sldId id="271" r:id="rId6"/>
    <p:sldId id="265" r:id="rId7"/>
    <p:sldId id="272" r:id="rId8"/>
    <p:sldId id="266" r:id="rId9"/>
    <p:sldId id="273" r:id="rId10"/>
    <p:sldId id="267" r:id="rId11"/>
    <p:sldId id="274" r:id="rId12"/>
    <p:sldId id="268" r:id="rId13"/>
    <p:sldId id="275" r:id="rId14"/>
    <p:sldId id="269"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22"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Overview First App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4.4 models.py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0642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models.py is a blueprint for your database.</a:t>
            </a:r>
          </a:p>
          <a:p>
            <a:pPr marL="342900" indent="-342900" algn="l">
              <a:buClr>
                <a:srgbClr val="0070C0"/>
              </a:buClr>
              <a:buSzPct val="80000"/>
              <a:buFont typeface="Wingdings" pitchFamily="2" charset="2"/>
              <a:buChar char="u"/>
            </a:pPr>
            <a:r>
              <a:rPr lang="en-US" sz="1800" dirty="0">
                <a:solidFill>
                  <a:schemeClr val="tx1"/>
                </a:solidFill>
              </a:rPr>
              <a:t>It is a template of how you are going to store data and tables for this app.</a:t>
            </a:r>
          </a:p>
          <a:p>
            <a:pPr marL="342900" indent="-342900" algn="l">
              <a:buClr>
                <a:srgbClr val="0070C0"/>
              </a:buClr>
              <a:buSzPct val="80000"/>
              <a:buFont typeface="Wingdings" pitchFamily="2" charset="2"/>
              <a:buChar char="u"/>
            </a:pPr>
            <a:r>
              <a:rPr lang="en-US" sz="1800" dirty="0">
                <a:solidFill>
                  <a:schemeClr val="tx1"/>
                </a:solidFill>
              </a:rPr>
              <a:t>How are we going to do that? </a:t>
            </a:r>
          </a:p>
          <a:p>
            <a:pPr marL="342900" indent="-342900" algn="l">
              <a:buClr>
                <a:srgbClr val="0070C0"/>
              </a:buClr>
              <a:buSzPct val="80000"/>
              <a:buFont typeface="Wingdings" pitchFamily="2" charset="2"/>
              <a:buChar char="u"/>
            </a:pPr>
            <a:r>
              <a:rPr lang="en-US" sz="1800" dirty="0">
                <a:solidFill>
                  <a:schemeClr val="tx1"/>
                </a:solidFill>
              </a:rPr>
              <a:t>How are we going to that in the music app?</a:t>
            </a:r>
          </a:p>
          <a:p>
            <a:pPr marL="342900" indent="-342900" algn="l">
              <a:buClr>
                <a:srgbClr val="0070C0"/>
              </a:buClr>
              <a:buSzPct val="80000"/>
              <a:buFont typeface="Wingdings" pitchFamily="2" charset="2"/>
              <a:buChar char="u"/>
            </a:pPr>
            <a:r>
              <a:rPr lang="en-US" sz="1800" dirty="0">
                <a:solidFill>
                  <a:schemeClr val="tx1"/>
                </a:solidFill>
              </a:rPr>
              <a:t>For example, we have an album and a song to store.  </a:t>
            </a:r>
          </a:p>
          <a:p>
            <a:pPr marL="342900" indent="-342900" algn="l">
              <a:buClr>
                <a:srgbClr val="0070C0"/>
              </a:buClr>
              <a:buSzPct val="80000"/>
              <a:buFont typeface="Wingdings" pitchFamily="2" charset="2"/>
              <a:buChar char="u"/>
            </a:pPr>
            <a:r>
              <a:rPr lang="en-US" sz="1800" dirty="0">
                <a:solidFill>
                  <a:schemeClr val="tx1"/>
                </a:solidFill>
              </a:rPr>
              <a:t>Each album need a title and the artist. Each song has title and length. </a:t>
            </a:r>
          </a:p>
          <a:p>
            <a:pPr marL="342900" indent="-342900" algn="l">
              <a:buClr>
                <a:srgbClr val="0070C0"/>
              </a:buClr>
              <a:buSzPct val="80000"/>
              <a:buFont typeface="Wingdings" pitchFamily="2" charset="2"/>
              <a:buChar char="u"/>
            </a:pPr>
            <a:r>
              <a:rPr lang="en-US" sz="1800" dirty="0">
                <a:solidFill>
                  <a:schemeClr val="tx1"/>
                </a:solidFill>
              </a:rPr>
              <a:t>Later on, we create two classes here. One class is for song and another class for song. </a:t>
            </a:r>
          </a:p>
          <a:p>
            <a:pPr marL="342900" indent="-342900" algn="l">
              <a:buClr>
                <a:srgbClr val="0070C0"/>
              </a:buClr>
              <a:buSzPct val="80000"/>
              <a:buFont typeface="Wingdings" pitchFamily="2" charset="2"/>
              <a:buChar char="u"/>
            </a:pPr>
            <a:r>
              <a:rPr lang="en-US" sz="1800" dirty="0">
                <a:solidFill>
                  <a:schemeClr val="tx1"/>
                </a:solidFill>
              </a:rPr>
              <a:t>The model is the blueprint of 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D77C5728-37ED-4BFF-AA4F-205028927C5E}"/>
              </a:ext>
            </a:extLst>
          </p:cNvPr>
          <p:cNvPicPr>
            <a:picLocks noChangeAspect="1"/>
          </p:cNvPicPr>
          <p:nvPr/>
        </p:nvPicPr>
        <p:blipFill>
          <a:blip r:embed="rId3"/>
          <a:stretch>
            <a:fillRect/>
          </a:stretch>
        </p:blipFill>
        <p:spPr>
          <a:xfrm>
            <a:off x="2590800" y="4646643"/>
            <a:ext cx="2819400" cy="1047750"/>
          </a:xfrm>
          <a:prstGeom prst="rect">
            <a:avLst/>
          </a:prstGeom>
          <a:ln>
            <a:solidFill>
              <a:srgbClr val="C00000"/>
            </a:solidFill>
          </a:ln>
        </p:spPr>
      </p:pic>
    </p:spTree>
    <p:extLst>
      <p:ext uri="{BB962C8B-B14F-4D97-AF65-F5344CB8AC3E}">
        <p14:creationId xmlns:p14="http://schemas.microsoft.com/office/powerpoint/2010/main" val="350958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4.4 tests.py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144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4.4 tests.py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687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test.py is for test. Test is nothing to do with functionality of app.</a:t>
            </a:r>
          </a:p>
          <a:p>
            <a:pPr marL="342900" indent="-342900" algn="l">
              <a:buClr>
                <a:srgbClr val="0070C0"/>
              </a:buClr>
              <a:buSzPct val="80000"/>
              <a:buFont typeface="Wingdings" pitchFamily="2" charset="2"/>
              <a:buChar char="u"/>
            </a:pPr>
            <a:r>
              <a:rPr lang="en-US" sz="1800" dirty="0">
                <a:solidFill>
                  <a:schemeClr val="tx1"/>
                </a:solidFill>
              </a:rPr>
              <a:t>We can have some tests here to test the app.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D8F4852-F945-4D34-89DE-5B56FB6CD727}"/>
              </a:ext>
            </a:extLst>
          </p:cNvPr>
          <p:cNvPicPr>
            <a:picLocks noChangeAspect="1"/>
          </p:cNvPicPr>
          <p:nvPr/>
        </p:nvPicPr>
        <p:blipFill>
          <a:blip r:embed="rId3"/>
          <a:stretch>
            <a:fillRect/>
          </a:stretch>
        </p:blipFill>
        <p:spPr>
          <a:xfrm>
            <a:off x="2599590" y="2326665"/>
            <a:ext cx="2809875" cy="828675"/>
          </a:xfrm>
          <a:prstGeom prst="rect">
            <a:avLst/>
          </a:prstGeom>
          <a:ln>
            <a:solidFill>
              <a:srgbClr val="C00000"/>
            </a:solidFill>
          </a:ln>
        </p:spPr>
      </p:pic>
    </p:spTree>
    <p:extLst>
      <p:ext uri="{BB962C8B-B14F-4D97-AF65-F5344CB8AC3E}">
        <p14:creationId xmlns:p14="http://schemas.microsoft.com/office/powerpoint/2010/main" val="256839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4.5 views.py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8620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4.5 </a:t>
            </a:r>
            <a:r>
              <a:rPr lang="en-US" altLang="zh-TW" b="1">
                <a:solidFill>
                  <a:srgbClr val="FFFF00"/>
                </a:solidFill>
              </a:rPr>
              <a:t>views.py</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23441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views.py are functions. They are Python functions. The views take user request and give back something.</a:t>
            </a:r>
          </a:p>
          <a:p>
            <a:pPr marL="342900" indent="-342900" algn="l">
              <a:buClr>
                <a:srgbClr val="0070C0"/>
              </a:buClr>
              <a:buSzPct val="80000"/>
              <a:buFont typeface="Wingdings" pitchFamily="2" charset="2"/>
              <a:buChar char="u"/>
            </a:pPr>
            <a:r>
              <a:rPr lang="en-US" sz="1800" dirty="0">
                <a:solidFill>
                  <a:schemeClr val="tx1"/>
                </a:solidFill>
              </a:rPr>
              <a:t>95% of time, these are just going to request. </a:t>
            </a:r>
          </a:p>
          <a:p>
            <a:pPr marL="342900" indent="-342900" algn="l">
              <a:buClr>
                <a:srgbClr val="0070C0"/>
              </a:buClr>
              <a:buSzPct val="80000"/>
              <a:buFont typeface="Wingdings" pitchFamily="2" charset="2"/>
              <a:buChar char="u"/>
            </a:pPr>
            <a:r>
              <a:rPr lang="en-US" sz="1800" dirty="0">
                <a:solidFill>
                  <a:schemeClr val="tx1"/>
                </a:solidFill>
              </a:rPr>
              <a:t>The webpage is like your are looking someone profile that HTML page you look at. A video page, log out, download something, or etc.</a:t>
            </a:r>
          </a:p>
          <a:p>
            <a:pPr marL="342900" indent="-342900" algn="l">
              <a:buClr>
                <a:srgbClr val="0070C0"/>
              </a:buClr>
              <a:buSzPct val="80000"/>
              <a:buFont typeface="Wingdings" pitchFamily="2" charset="2"/>
              <a:buChar char="u"/>
            </a:pPr>
            <a:r>
              <a:rPr lang="en-US" sz="1800" dirty="0">
                <a:solidFill>
                  <a:schemeClr val="tx1"/>
                </a:solidFill>
              </a:rPr>
              <a:t>Views are Python functions that take a request from the user and respond or get back a response in some kind of way.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E8B3678E-4EFA-4F89-80E7-0ABFF2D895ED}"/>
              </a:ext>
            </a:extLst>
          </p:cNvPr>
          <p:cNvPicPr>
            <a:picLocks noChangeAspect="1"/>
          </p:cNvPicPr>
          <p:nvPr/>
        </p:nvPicPr>
        <p:blipFill>
          <a:blip r:embed="rId3"/>
          <a:stretch>
            <a:fillRect/>
          </a:stretch>
        </p:blipFill>
        <p:spPr>
          <a:xfrm>
            <a:off x="2411760" y="3975060"/>
            <a:ext cx="3048000" cy="1028700"/>
          </a:xfrm>
          <a:prstGeom prst="rect">
            <a:avLst/>
          </a:prstGeom>
          <a:ln>
            <a:solidFill>
              <a:srgbClr val="C00000"/>
            </a:solidFill>
          </a:ln>
        </p:spPr>
      </p:pic>
    </p:spTree>
    <p:extLst>
      <p:ext uri="{BB962C8B-B14F-4D97-AF65-F5344CB8AC3E}">
        <p14:creationId xmlns:p14="http://schemas.microsoft.com/office/powerpoint/2010/main" val="116646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Overview First App</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7762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Overview the first app.</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OverviewBasicApp04</a:t>
            </a:r>
          </a:p>
          <a:p>
            <a:pPr marL="342900" indent="-342900" algn="l">
              <a:buClr>
                <a:srgbClr val="0070C0"/>
              </a:buClr>
              <a:buSzPct val="80000"/>
              <a:buFont typeface="Wingdings" pitchFamily="2" charset="2"/>
              <a:buChar char="u"/>
            </a:pPr>
            <a:r>
              <a:rPr lang="en-US" sz="1800" dirty="0">
                <a:solidFill>
                  <a:schemeClr val="tx1"/>
                </a:solidFill>
              </a:rPr>
              <a:t>&gt; cd OverviewBasicApp04</a:t>
            </a:r>
          </a:p>
          <a:p>
            <a:pPr marL="342900" indent="-342900" algn="l">
              <a:buClr>
                <a:srgbClr val="0070C0"/>
              </a:buClr>
              <a:buSzPct val="80000"/>
              <a:buFont typeface="Wingdings" pitchFamily="2" charset="2"/>
              <a:buChar char="u"/>
            </a:pPr>
            <a:r>
              <a:rPr lang="en-US" sz="1800" dirty="0">
                <a:solidFill>
                  <a:schemeClr val="tx1"/>
                </a:solidFill>
              </a:rPr>
              <a:t>Make sure directory contains the maange.py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 and enter 8080</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startapp</a:t>
            </a:r>
            <a:r>
              <a:rPr lang="en-US" sz="1800" dirty="0">
                <a:solidFill>
                  <a:schemeClr val="tx1"/>
                </a:solidFill>
              </a:rPr>
              <a:t> music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85B2B114-90CB-4FE6-BC2B-C22CE263B7F2}"/>
              </a:ext>
            </a:extLst>
          </p:cNvPr>
          <p:cNvPicPr>
            <a:picLocks noChangeAspect="1"/>
          </p:cNvPicPr>
          <p:nvPr/>
        </p:nvPicPr>
        <p:blipFill>
          <a:blip r:embed="rId3"/>
          <a:stretch>
            <a:fillRect/>
          </a:stretch>
        </p:blipFill>
        <p:spPr>
          <a:xfrm>
            <a:off x="1420643" y="4251229"/>
            <a:ext cx="6302714" cy="2098245"/>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Migration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8861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4.1 Migration</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696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Django create this app, it gave us a few files and a directory by default.</a:t>
            </a:r>
          </a:p>
          <a:p>
            <a:pPr marL="342900" indent="-342900" algn="l">
              <a:buClr>
                <a:srgbClr val="0070C0"/>
              </a:buClr>
              <a:buSzPct val="80000"/>
              <a:buFont typeface="Wingdings" pitchFamily="2" charset="2"/>
              <a:buChar char="u"/>
            </a:pPr>
            <a:r>
              <a:rPr lang="en-US" sz="1800" dirty="0">
                <a:solidFill>
                  <a:schemeClr val="tx1"/>
                </a:solidFill>
              </a:rPr>
              <a:t>Now, before we go on, a brief overview of what all of these files are.</a:t>
            </a:r>
          </a:p>
          <a:p>
            <a:pPr marL="342900" indent="-342900" algn="l">
              <a:buClr>
                <a:srgbClr val="0070C0"/>
              </a:buClr>
              <a:buSzPct val="80000"/>
              <a:buFont typeface="Wingdings" pitchFamily="2" charset="2"/>
              <a:buChar char="u"/>
            </a:pPr>
            <a:r>
              <a:rPr lang="en-US" sz="1800" dirty="0">
                <a:solidFill>
                  <a:schemeClr val="tx1"/>
                </a:solidFill>
              </a:rPr>
              <a:t>The music is actually a package directory.</a:t>
            </a:r>
          </a:p>
          <a:p>
            <a:pPr marL="342900" indent="-342900" algn="l">
              <a:buClr>
                <a:srgbClr val="0070C0"/>
              </a:buClr>
              <a:buSzPct val="80000"/>
              <a:buFont typeface="Wingdings" pitchFamily="2" charset="2"/>
              <a:buChar char="u"/>
            </a:pPr>
            <a:r>
              <a:rPr lang="en-US" sz="1800" dirty="0">
                <a:solidFill>
                  <a:schemeClr val="tx1"/>
                </a:solidFill>
              </a:rPr>
              <a:t>The migrations are a way that you can hook up or connect your web site all your source code with your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A80ED292-C392-44ED-8D62-D268ABEB6A30}"/>
              </a:ext>
            </a:extLst>
          </p:cNvPr>
          <p:cNvPicPr>
            <a:picLocks noChangeAspect="1"/>
          </p:cNvPicPr>
          <p:nvPr/>
        </p:nvPicPr>
        <p:blipFill>
          <a:blip r:embed="rId3"/>
          <a:stretch>
            <a:fillRect/>
          </a:stretch>
        </p:blipFill>
        <p:spPr>
          <a:xfrm>
            <a:off x="2195736" y="3322270"/>
            <a:ext cx="2781300" cy="2962275"/>
          </a:xfrm>
          <a:prstGeom prst="rect">
            <a:avLst/>
          </a:prstGeom>
          <a:ln>
            <a:solidFill>
              <a:srgbClr val="C00000"/>
            </a:solidFill>
          </a:ln>
        </p:spPr>
      </p:pic>
    </p:spTree>
    <p:extLst>
      <p:ext uri="{BB962C8B-B14F-4D97-AF65-F5344CB8AC3E}">
        <p14:creationId xmlns:p14="http://schemas.microsoft.com/office/powerpoint/2010/main" val="290025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 admin.py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7663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4.2 admin.py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6306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admin.py is for Python admin whenever they are creating Django, they realize that almost every website in the world.</a:t>
            </a:r>
          </a:p>
          <a:p>
            <a:pPr marL="342900" indent="-342900" algn="l">
              <a:buClr>
                <a:srgbClr val="0070C0"/>
              </a:buClr>
              <a:buSzPct val="80000"/>
              <a:buFont typeface="Wingdings" pitchFamily="2" charset="2"/>
              <a:buChar char="u"/>
            </a:pPr>
            <a:r>
              <a:rPr lang="en-US" sz="1800" dirty="0">
                <a:solidFill>
                  <a:schemeClr val="tx1"/>
                </a:solidFill>
              </a:rPr>
              <a:t>The admin.py has an admin section that you can go and access database and delete users and delete posts whatever you want. Instead of make it yourself, it already has that admin functionality.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449D4551-5A48-4450-A038-3ACF0B649593}"/>
              </a:ext>
            </a:extLst>
          </p:cNvPr>
          <p:cNvPicPr>
            <a:picLocks noChangeAspect="1"/>
          </p:cNvPicPr>
          <p:nvPr/>
        </p:nvPicPr>
        <p:blipFill>
          <a:blip r:embed="rId3"/>
          <a:stretch>
            <a:fillRect/>
          </a:stretch>
        </p:blipFill>
        <p:spPr>
          <a:xfrm>
            <a:off x="1524000" y="3205673"/>
            <a:ext cx="6400800" cy="3352800"/>
          </a:xfrm>
          <a:prstGeom prst="rect">
            <a:avLst/>
          </a:prstGeom>
          <a:ln>
            <a:solidFill>
              <a:srgbClr val="C00000"/>
            </a:solidFill>
          </a:ln>
        </p:spPr>
      </p:pic>
    </p:spTree>
    <p:extLst>
      <p:ext uri="{BB962C8B-B14F-4D97-AF65-F5344CB8AC3E}">
        <p14:creationId xmlns:p14="http://schemas.microsoft.com/office/powerpoint/2010/main" val="200206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 apps.py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6513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4.3 apps.py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480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apps.py file is a configuration file for settings for this app. </a:t>
            </a:r>
          </a:p>
          <a:p>
            <a:pPr marL="342900" indent="-342900" algn="l">
              <a:buClr>
                <a:srgbClr val="0070C0"/>
              </a:buClr>
              <a:buSzPct val="80000"/>
              <a:buFont typeface="Wingdings" pitchFamily="2" charset="2"/>
              <a:buChar char="u"/>
            </a:pPr>
            <a:r>
              <a:rPr lang="en-US" sz="1800" dirty="0">
                <a:solidFill>
                  <a:schemeClr val="tx1"/>
                </a:solidFill>
              </a:rPr>
              <a:t>Right now, we do not have a lot of settings. </a:t>
            </a:r>
          </a:p>
          <a:p>
            <a:pPr marL="342900" indent="-342900" algn="l">
              <a:buClr>
                <a:srgbClr val="0070C0"/>
              </a:buClr>
              <a:buSzPct val="80000"/>
              <a:buFont typeface="Wingdings" pitchFamily="2" charset="2"/>
              <a:buChar char="u"/>
            </a:pPr>
            <a:r>
              <a:rPr lang="en-US" sz="1800" dirty="0">
                <a:solidFill>
                  <a:schemeClr val="tx1"/>
                </a:solidFill>
              </a:rPr>
              <a:t>It has the name is ‘music’. </a:t>
            </a:r>
          </a:p>
          <a:p>
            <a:pPr marL="342900" indent="-342900" algn="l">
              <a:buClr>
                <a:srgbClr val="0070C0"/>
              </a:buClr>
              <a:buSzPct val="80000"/>
              <a:buFont typeface="Wingdings" pitchFamily="2" charset="2"/>
              <a:buChar char="u"/>
            </a:pPr>
            <a:r>
              <a:rPr lang="en-US" sz="1800" dirty="0">
                <a:solidFill>
                  <a:schemeClr val="tx1"/>
                </a:solidFill>
              </a:rPr>
              <a:t>It is a app ‘music’ that let Django know.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https://www.youtube.com/watch?v=4saN7GZnawU&amp;list=PL6gx4Cwl9DGBlmzzFcLgDhKTTfNLfX1IK&amp;index=3</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B014FC3F-C033-4FF1-B15D-1ACFCCCA668C}"/>
              </a:ext>
            </a:extLst>
          </p:cNvPr>
          <p:cNvPicPr>
            <a:picLocks noChangeAspect="1"/>
          </p:cNvPicPr>
          <p:nvPr/>
        </p:nvPicPr>
        <p:blipFill>
          <a:blip r:embed="rId3"/>
          <a:stretch>
            <a:fillRect/>
          </a:stretch>
        </p:blipFill>
        <p:spPr>
          <a:xfrm>
            <a:off x="2567811" y="3062467"/>
            <a:ext cx="2790825" cy="1304925"/>
          </a:xfrm>
          <a:prstGeom prst="rect">
            <a:avLst/>
          </a:prstGeom>
          <a:ln>
            <a:solidFill>
              <a:srgbClr val="C00000"/>
            </a:solidFill>
          </a:ln>
        </p:spPr>
      </p:pic>
    </p:spTree>
    <p:extLst>
      <p:ext uri="{BB962C8B-B14F-4D97-AF65-F5344CB8AC3E}">
        <p14:creationId xmlns:p14="http://schemas.microsoft.com/office/powerpoint/2010/main" val="100373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4.4 models.py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962063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704</Words>
  <Application>Microsoft Office PowerPoint</Application>
  <PresentationFormat>On-screen Show (4:3)</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4 Overview First App</vt:lpstr>
      <vt:lpstr>4 Overview First App</vt:lpstr>
      <vt:lpstr>4.1 Migration</vt:lpstr>
      <vt:lpstr>4.1 Migration</vt:lpstr>
      <vt:lpstr>4.2 admin.py</vt:lpstr>
      <vt:lpstr>4.2 admin.py</vt:lpstr>
      <vt:lpstr>4.3 apps.py</vt:lpstr>
      <vt:lpstr>4.3 apps.py</vt:lpstr>
      <vt:lpstr>4.4 models.py</vt:lpstr>
      <vt:lpstr>4.4 models.py</vt:lpstr>
      <vt:lpstr>4.4 tests.py</vt:lpstr>
      <vt:lpstr>4.4 tests.py</vt:lpstr>
      <vt:lpstr>4.5 views.py</vt:lpstr>
      <vt:lpstr>4.5 views.py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506</cp:revision>
  <dcterms:created xsi:type="dcterms:W3CDTF">2018-09-28T16:40:41Z</dcterms:created>
  <dcterms:modified xsi:type="dcterms:W3CDTF">2019-05-23T05:33:05Z</dcterms:modified>
</cp:coreProperties>
</file>