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9" r:id="rId4"/>
    <p:sldId id="265" r:id="rId5"/>
    <p:sldId id="270" r:id="rId6"/>
    <p:sldId id="264" r:id="rId7"/>
    <p:sldId id="266" r:id="rId8"/>
    <p:sldId id="267" r:id="rId9"/>
    <p:sldId id="271" r:id="rId10"/>
    <p:sldId id="268"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07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qgGIqRFvFFk&amp;list=PL6gx4Cwl9DGBlmzzFcLgDhKTTfNLfX1IK&amp;index=1"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gGIqRFvFFk&amp;list=PL6gx4Cwl9DGBlmzzFcLgDhKTTfNLfX1IK&amp;index=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qgGIqRFvFFk&amp;list=PL6gx4Cwl9DGBlmzzFcLgDhKTTfNLfX1IK&amp;index=1"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qgGIqRFvFFk&amp;list=PL6gx4Cwl9DGBlmzzFcLgDhKTTfNLfX1IK&amp;index=1"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qgGIqRFvFFk&amp;list=PL6gx4Cwl9DGBlmzzFcLgDhKTTfNLfX1IK&amp;index=1"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qgGIqRFvFFk&amp;list=PL6gx4Cwl9DGBlmzzFcLgDhKTTfNLfX1IK&amp;index=1"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Install Django</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0E929F-F235-42B9-BD88-A8FB76B38752}"/>
              </a:ext>
            </a:extLst>
          </p:cNvPr>
          <p:cNvPicPr>
            <a:picLocks noChangeAspect="1"/>
          </p:cNvPicPr>
          <p:nvPr/>
        </p:nvPicPr>
        <p:blipFill>
          <a:blip r:embed="rId2"/>
          <a:stretch>
            <a:fillRect/>
          </a:stretch>
        </p:blipFill>
        <p:spPr>
          <a:xfrm>
            <a:off x="3707904" y="2399201"/>
            <a:ext cx="4628076" cy="375824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1.3 Install Django</a:t>
            </a:r>
            <a:endParaRPr lang="zh-TW" altLang="en-US" b="1" dirty="0">
              <a:solidFill>
                <a:srgbClr val="FFFF00"/>
              </a:solidFill>
            </a:endParaRPr>
          </a:p>
        </p:txBody>
      </p:sp>
      <p:sp>
        <p:nvSpPr>
          <p:cNvPr id="3" name="副標題 2"/>
          <p:cNvSpPr>
            <a:spLocks noGrp="1"/>
          </p:cNvSpPr>
          <p:nvPr>
            <p:ph type="subTitle" idx="1"/>
          </p:nvPr>
        </p:nvSpPr>
        <p:spPr>
          <a:xfrm>
            <a:off x="347663" y="1324318"/>
            <a:ext cx="8616825" cy="10748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easy_install</a:t>
            </a:r>
            <a:r>
              <a:rPr lang="en-US" sz="1800" dirty="0">
                <a:solidFill>
                  <a:schemeClr val="tx1"/>
                </a:solidFill>
              </a:rPr>
              <a:t> </a:t>
            </a:r>
            <a:r>
              <a:rPr lang="en-US" sz="1800" dirty="0" err="1">
                <a:solidFill>
                  <a:schemeClr val="tx1"/>
                </a:solidFill>
              </a:rPr>
              <a:t>django</a:t>
            </a:r>
            <a:r>
              <a:rPr lang="en-US" sz="1800" dirty="0">
                <a:solidFill>
                  <a:schemeClr val="tx1"/>
                </a:solidFill>
              </a:rPr>
              <a:t>   # Install the latest version of Django</a:t>
            </a:r>
          </a:p>
          <a:p>
            <a:pPr marL="342900" indent="-342900" algn="l">
              <a:buClr>
                <a:srgbClr val="0070C0"/>
              </a:buClr>
              <a:buSzPct val="80000"/>
              <a:buFont typeface="Wingdings" pitchFamily="2" charset="2"/>
              <a:buChar char="u"/>
            </a:pPr>
            <a:r>
              <a:rPr lang="en-US" sz="1800" dirty="0">
                <a:solidFill>
                  <a:schemeClr val="tx1"/>
                </a:solidFill>
              </a:rPr>
              <a:t>If you want Django 1.9, you can use command:</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easy_install</a:t>
            </a:r>
            <a:r>
              <a:rPr lang="en-US" sz="1800" dirty="0">
                <a:solidFill>
                  <a:schemeClr val="tx1"/>
                </a:solidFill>
              </a:rPr>
              <a:t> </a:t>
            </a:r>
            <a:r>
              <a:rPr lang="en-US" sz="1800" dirty="0" err="1">
                <a:solidFill>
                  <a:schemeClr val="tx1"/>
                </a:solidFill>
              </a:rPr>
              <a:t>django</a:t>
            </a:r>
            <a:r>
              <a:rPr lang="en-US" sz="1800" dirty="0">
                <a:solidFill>
                  <a:schemeClr val="tx1"/>
                </a:solidFill>
              </a:rPr>
              <a:t>==1.9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https://www.youtube.com/watch?v=qgGIqRFvFFk&amp;list=PL6gx4Cwl9DGBlmzzFcLgDhKTTfNLfX1IK&amp;index=1</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14" name="Rectangle 13">
            <a:extLst>
              <a:ext uri="{FF2B5EF4-FFF2-40B4-BE49-F238E27FC236}">
                <a16:creationId xmlns:a16="http://schemas.microsoft.com/office/drawing/2014/main" id="{1B953F14-864A-4FCA-ADEF-BA69D3EC1A42}"/>
              </a:ext>
            </a:extLst>
          </p:cNvPr>
          <p:cNvSpPr/>
          <p:nvPr/>
        </p:nvSpPr>
        <p:spPr>
          <a:xfrm>
            <a:off x="4355976" y="2560199"/>
            <a:ext cx="1116493" cy="2205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02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Install Django</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20561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section discusses the Django installation.</a:t>
            </a:r>
          </a:p>
          <a:p>
            <a:pPr marL="342900" indent="-342900" algn="l">
              <a:buClr>
                <a:srgbClr val="0070C0"/>
              </a:buClr>
              <a:buSzPct val="80000"/>
              <a:buFont typeface="Wingdings" pitchFamily="2" charset="2"/>
              <a:buChar char="u"/>
            </a:pPr>
            <a:r>
              <a:rPr lang="en-US" sz="1800" dirty="0">
                <a:solidFill>
                  <a:schemeClr val="tx1"/>
                </a:solidFill>
              </a:rPr>
              <a:t>When we said create the web development, we are not talking about the button, colors, and etc. from the front end, we talk about the backend of the web development. In other words, we working with the servers and databases.</a:t>
            </a:r>
          </a:p>
          <a:p>
            <a:pPr marL="342900" indent="-342900" algn="l">
              <a:buClr>
                <a:srgbClr val="0070C0"/>
              </a:buClr>
              <a:buSzPct val="80000"/>
              <a:buFont typeface="Wingdings" pitchFamily="2" charset="2"/>
              <a:buChar char="u"/>
            </a:pPr>
            <a:r>
              <a:rPr lang="en-US" sz="1800">
                <a:solidFill>
                  <a:schemeClr val="tx1"/>
                </a:solidFill>
              </a:rPr>
              <a:t>The Django like the PHP.</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We will discuss these with Python.</a:t>
            </a: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https://www.youtube.com/watch?v=qgGIqRFvFFk&amp;list=PL6gx4Cwl9DGBlmzzFcLgDhKTTfNLfX1IK&amp;index=1</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System Admin Window</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96180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System Admin Window</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15520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In Window, we have to open command prompt by administrator mode. </a:t>
            </a:r>
          </a:p>
          <a:p>
            <a:pPr marL="342900" indent="-342900" algn="l">
              <a:buClr>
                <a:srgbClr val="0070C0"/>
              </a:buClr>
              <a:buSzPct val="80000"/>
              <a:buFont typeface="Wingdings" pitchFamily="2" charset="2"/>
              <a:buChar char="u"/>
            </a:pPr>
            <a:r>
              <a:rPr lang="en-US" sz="1800" dirty="0">
                <a:solidFill>
                  <a:schemeClr val="tx1"/>
                </a:solidFill>
              </a:rPr>
              <a:t>In Linux or Macs, everything will be the same except we need replace the all the commands under Windows administrator mode into “</a:t>
            </a:r>
            <a:r>
              <a:rPr lang="en-US" sz="1800" dirty="0" err="1">
                <a:solidFill>
                  <a:schemeClr val="tx1"/>
                </a:solidFill>
              </a:rPr>
              <a:t>sudo</a:t>
            </a:r>
            <a:r>
              <a:rPr lang="en-US" sz="1800" dirty="0">
                <a:solidFill>
                  <a:schemeClr val="tx1"/>
                </a:solidFill>
              </a:rPr>
              <a:t>” (super user mode).</a:t>
            </a:r>
          </a:p>
          <a:p>
            <a:pPr marL="342900" indent="-342900" algn="l">
              <a:buClr>
                <a:srgbClr val="0070C0"/>
              </a:buClr>
              <a:buSzPct val="80000"/>
              <a:buFont typeface="Wingdings" pitchFamily="2" charset="2"/>
              <a:buChar char="u"/>
            </a:pPr>
            <a:r>
              <a:rPr lang="en-US" sz="1800" dirty="0">
                <a:solidFill>
                  <a:schemeClr val="tx1"/>
                </a:solidFill>
              </a:rPr>
              <a:t>Windows do not have </a:t>
            </a:r>
            <a:r>
              <a:rPr lang="en-US" sz="1800" dirty="0" err="1">
                <a:solidFill>
                  <a:schemeClr val="tx1"/>
                </a:solidFill>
              </a:rPr>
              <a:t>sudo</a:t>
            </a:r>
            <a:r>
              <a:rPr lang="en-US" sz="1800" dirty="0">
                <a:solidFill>
                  <a:schemeClr val="tx1"/>
                </a:solidFill>
              </a:rPr>
              <a:t> command, that is why we need the administrator mode on windows. In Linux or Macs, we type “</a:t>
            </a:r>
            <a:r>
              <a:rPr lang="en-US" sz="1800" dirty="0" err="1">
                <a:solidFill>
                  <a:schemeClr val="tx1"/>
                </a:solidFill>
              </a:rPr>
              <a:t>sudo</a:t>
            </a:r>
            <a:r>
              <a:rPr lang="en-US" sz="1800" dirty="0">
                <a:solidFill>
                  <a:schemeClr val="tx1"/>
                </a:solidFill>
              </a:rPr>
              <a:t>” for all the commands.</a:t>
            </a: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https://www.youtube.com/watch?v=qgGIqRFvFFk&amp;list=PL6gx4Cwl9DGBlmzzFcLgDhKTTfNLfX1IK&amp;index=1</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60882C4C-6758-4708-B94E-9FCD829E265A}"/>
              </a:ext>
            </a:extLst>
          </p:cNvPr>
          <p:cNvPicPr>
            <a:picLocks noChangeAspect="1"/>
          </p:cNvPicPr>
          <p:nvPr/>
        </p:nvPicPr>
        <p:blipFill>
          <a:blip r:embed="rId3"/>
          <a:stretch>
            <a:fillRect/>
          </a:stretch>
        </p:blipFill>
        <p:spPr>
          <a:xfrm>
            <a:off x="760132" y="3100951"/>
            <a:ext cx="1909115" cy="3079392"/>
          </a:xfrm>
          <a:prstGeom prst="rect">
            <a:avLst/>
          </a:prstGeom>
          <a:ln>
            <a:solidFill>
              <a:srgbClr val="C00000"/>
            </a:solidFill>
          </a:ln>
        </p:spPr>
      </p:pic>
      <p:pic>
        <p:nvPicPr>
          <p:cNvPr id="8" name="Picture 7">
            <a:extLst>
              <a:ext uri="{FF2B5EF4-FFF2-40B4-BE49-F238E27FC236}">
                <a16:creationId xmlns:a16="http://schemas.microsoft.com/office/drawing/2014/main" id="{AAC8F4FB-E12F-43C2-8BA6-C29E61F7CC9C}"/>
              </a:ext>
            </a:extLst>
          </p:cNvPr>
          <p:cNvPicPr>
            <a:picLocks noChangeAspect="1"/>
          </p:cNvPicPr>
          <p:nvPr/>
        </p:nvPicPr>
        <p:blipFill>
          <a:blip r:embed="rId4"/>
          <a:stretch>
            <a:fillRect/>
          </a:stretch>
        </p:blipFill>
        <p:spPr>
          <a:xfrm>
            <a:off x="2987824" y="3134476"/>
            <a:ext cx="5396044" cy="2822037"/>
          </a:xfrm>
          <a:prstGeom prst="rect">
            <a:avLst/>
          </a:prstGeom>
          <a:ln>
            <a:solidFill>
              <a:srgbClr val="C00000"/>
            </a:solidFill>
          </a:ln>
        </p:spPr>
      </p:pic>
    </p:spTree>
    <p:extLst>
      <p:ext uri="{BB962C8B-B14F-4D97-AF65-F5344CB8AC3E}">
        <p14:creationId xmlns:p14="http://schemas.microsoft.com/office/powerpoint/2010/main" val="223134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Python and </a:t>
            </a:r>
            <a:r>
              <a:rPr lang="en-US" altLang="zh-TW" sz="4800" b="1" dirty="0" err="1">
                <a:solidFill>
                  <a:srgbClr val="FFFF00"/>
                </a:solidFill>
              </a:rPr>
              <a:t>easy_install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12473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Python and </a:t>
            </a:r>
            <a:r>
              <a:rPr lang="en-US" altLang="zh-TW" b="1" dirty="0" err="1">
                <a:solidFill>
                  <a:srgbClr val="FFFF00"/>
                </a:solidFill>
              </a:rPr>
              <a:t>easy_install</a:t>
            </a:r>
            <a:endParaRPr lang="zh-TW" altLang="en-US" b="1" dirty="0">
              <a:solidFill>
                <a:srgbClr val="FFFF00"/>
              </a:solidFill>
            </a:endParaRPr>
          </a:p>
        </p:txBody>
      </p:sp>
      <p:sp>
        <p:nvSpPr>
          <p:cNvPr id="3" name="副標題 2"/>
          <p:cNvSpPr>
            <a:spLocks noGrp="1"/>
          </p:cNvSpPr>
          <p:nvPr>
            <p:ph type="subTitle" idx="1"/>
          </p:nvPr>
        </p:nvSpPr>
        <p:spPr>
          <a:xfrm>
            <a:off x="347663" y="1324319"/>
            <a:ext cx="8448674" cy="12640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Since we use Python to develop, we need to install the Python. Just verify the installation correctly.</a:t>
            </a:r>
          </a:p>
          <a:p>
            <a:pPr marL="342900" indent="-342900" algn="l">
              <a:buClr>
                <a:srgbClr val="0070C0"/>
              </a:buClr>
              <a:buSzPct val="80000"/>
              <a:buFont typeface="Wingdings" pitchFamily="2" charset="2"/>
              <a:buChar char="u"/>
            </a:pPr>
            <a:r>
              <a:rPr lang="en-US" sz="1800" dirty="0">
                <a:solidFill>
                  <a:schemeClr val="tx1"/>
                </a:solidFill>
              </a:rPr>
              <a:t>&gt; python --</a:t>
            </a:r>
            <a:r>
              <a:rPr lang="en-US" sz="1800" dirty="0" err="1">
                <a:solidFill>
                  <a:schemeClr val="tx1"/>
                </a:solidFill>
              </a:rPr>
              <a:t>versiojn</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&gt;&gt;&gt; Python 3.7.2</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https://www.youtube.com/watch?v=qgGIqRFvFFk&amp;list=PL6gx4Cwl9DGBlmzzFcLgDhKTTfNLfX1IK&amp;index=1</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9" name="Picture 8">
            <a:extLst>
              <a:ext uri="{FF2B5EF4-FFF2-40B4-BE49-F238E27FC236}">
                <a16:creationId xmlns:a16="http://schemas.microsoft.com/office/drawing/2014/main" id="{38E36466-2FF8-4B13-B6D1-118DDD757DD1}"/>
              </a:ext>
            </a:extLst>
          </p:cNvPr>
          <p:cNvPicPr>
            <a:picLocks noChangeAspect="1"/>
          </p:cNvPicPr>
          <p:nvPr/>
        </p:nvPicPr>
        <p:blipFill>
          <a:blip r:embed="rId3"/>
          <a:stretch>
            <a:fillRect/>
          </a:stretch>
        </p:blipFill>
        <p:spPr>
          <a:xfrm>
            <a:off x="315655" y="2614557"/>
            <a:ext cx="2867025" cy="704850"/>
          </a:xfrm>
          <a:prstGeom prst="rect">
            <a:avLst/>
          </a:prstGeom>
          <a:ln>
            <a:solidFill>
              <a:srgbClr val="C00000"/>
            </a:solidFill>
          </a:ln>
        </p:spPr>
      </p:pic>
      <p:sp>
        <p:nvSpPr>
          <p:cNvPr id="10" name="副標題 2">
            <a:extLst>
              <a:ext uri="{FF2B5EF4-FFF2-40B4-BE49-F238E27FC236}">
                <a16:creationId xmlns:a16="http://schemas.microsoft.com/office/drawing/2014/main" id="{087B1D38-0E63-4ED8-A27B-92D1BC644683}"/>
              </a:ext>
            </a:extLst>
          </p:cNvPr>
          <p:cNvSpPr txBox="1">
            <a:spLocks/>
          </p:cNvSpPr>
          <p:nvPr/>
        </p:nvSpPr>
        <p:spPr>
          <a:xfrm>
            <a:off x="315655" y="3365597"/>
            <a:ext cx="8102914" cy="165241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next thing we need to verify is the </a:t>
            </a:r>
            <a:r>
              <a:rPr lang="en-US" sz="1800" dirty="0" err="1">
                <a:solidFill>
                  <a:schemeClr val="tx1"/>
                </a:solidFill>
              </a:rPr>
              <a:t>easy_install</a:t>
            </a:r>
            <a:r>
              <a:rPr lang="en-US" sz="1800" dirty="0">
                <a:solidFill>
                  <a:schemeClr val="tx1"/>
                </a:solidFill>
              </a:rPr>
              <a:t> or pip setup.</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easy_install</a:t>
            </a:r>
            <a:r>
              <a:rPr lang="en-US" sz="1800" dirty="0">
                <a:solidFill>
                  <a:schemeClr val="tx1"/>
                </a:solidFill>
              </a:rPr>
              <a:t> and pip tools come with the Python. These are tools allow you to download Django online.</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easy_install</a:t>
            </a:r>
            <a:r>
              <a:rPr lang="en-US" sz="1800" dirty="0">
                <a:solidFill>
                  <a:schemeClr val="tx1"/>
                </a:solidFill>
              </a:rPr>
              <a:t> --version</a:t>
            </a:r>
          </a:p>
          <a:p>
            <a:pPr marL="342900" indent="-342900" algn="l">
              <a:buClr>
                <a:srgbClr val="0070C0"/>
              </a:buClr>
              <a:buSzPct val="80000"/>
              <a:buFont typeface="Wingdings" pitchFamily="2" charset="2"/>
              <a:buChar char="u"/>
            </a:pPr>
            <a:r>
              <a:rPr lang="en-US" sz="1800" dirty="0">
                <a:solidFill>
                  <a:schemeClr val="tx1"/>
                </a:solidFill>
              </a:rPr>
              <a:t>&gt;&gt;&gt; </a:t>
            </a:r>
            <a:r>
              <a:rPr lang="en-US" sz="1800" dirty="0" err="1">
                <a:solidFill>
                  <a:schemeClr val="tx1"/>
                </a:solidFill>
              </a:rPr>
              <a:t>setuptools</a:t>
            </a:r>
            <a:r>
              <a:rPr lang="en-US" sz="1800" dirty="0">
                <a:solidFill>
                  <a:schemeClr val="tx1"/>
                </a:solidFill>
              </a:rPr>
              <a:t> 41.0.1</a:t>
            </a:r>
          </a:p>
        </p:txBody>
      </p:sp>
      <p:pic>
        <p:nvPicPr>
          <p:cNvPr id="12" name="Picture 11">
            <a:extLst>
              <a:ext uri="{FF2B5EF4-FFF2-40B4-BE49-F238E27FC236}">
                <a16:creationId xmlns:a16="http://schemas.microsoft.com/office/drawing/2014/main" id="{5EA1BED3-6834-4B59-965D-298D66A5410E}"/>
              </a:ext>
            </a:extLst>
          </p:cNvPr>
          <p:cNvPicPr>
            <a:picLocks noChangeAspect="1"/>
          </p:cNvPicPr>
          <p:nvPr/>
        </p:nvPicPr>
        <p:blipFill>
          <a:blip r:embed="rId4"/>
          <a:stretch>
            <a:fillRect/>
          </a:stretch>
        </p:blipFill>
        <p:spPr>
          <a:xfrm>
            <a:off x="333712" y="5079910"/>
            <a:ext cx="8448675" cy="1228725"/>
          </a:xfrm>
          <a:prstGeom prst="rect">
            <a:avLst/>
          </a:prstGeom>
          <a:ln>
            <a:solidFill>
              <a:srgbClr val="C00000"/>
            </a:solidFill>
          </a:ln>
        </p:spPr>
      </p:pic>
    </p:spTree>
    <p:extLst>
      <p:ext uri="{BB962C8B-B14F-4D97-AF65-F5344CB8AC3E}">
        <p14:creationId xmlns:p14="http://schemas.microsoft.com/office/powerpoint/2010/main" val="402951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Python and </a:t>
            </a:r>
            <a:r>
              <a:rPr lang="en-US" altLang="zh-TW" b="1" dirty="0" err="1">
                <a:solidFill>
                  <a:srgbClr val="FFFF00"/>
                </a:solidFill>
              </a:rPr>
              <a:t>easy_install</a:t>
            </a:r>
            <a:endParaRPr lang="zh-TW" altLang="en-US" b="1" dirty="0">
              <a:solidFill>
                <a:srgbClr val="FFFF00"/>
              </a:solidFill>
            </a:endParaRPr>
          </a:p>
        </p:txBody>
      </p:sp>
      <p:sp>
        <p:nvSpPr>
          <p:cNvPr id="3" name="副標題 2"/>
          <p:cNvSpPr>
            <a:spLocks noGrp="1"/>
          </p:cNvSpPr>
          <p:nvPr>
            <p:ph type="subTitle" idx="1"/>
          </p:nvPr>
        </p:nvSpPr>
        <p:spPr>
          <a:xfrm>
            <a:off x="347663" y="1324319"/>
            <a:ext cx="8448674" cy="6645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whereis</a:t>
            </a:r>
            <a:r>
              <a:rPr lang="en-US" sz="1800" dirty="0">
                <a:solidFill>
                  <a:schemeClr val="tx1"/>
                </a:solidFill>
              </a:rPr>
              <a:t> python</a:t>
            </a:r>
          </a:p>
          <a:p>
            <a:pPr marL="342900" indent="-342900" algn="l">
              <a:buClr>
                <a:srgbClr val="0070C0"/>
              </a:buClr>
              <a:buSzPct val="80000"/>
              <a:buFont typeface="Wingdings" pitchFamily="2" charset="2"/>
              <a:buChar char="u"/>
            </a:pPr>
            <a:r>
              <a:rPr lang="en-US" sz="1800" dirty="0">
                <a:solidFill>
                  <a:schemeClr val="tx1"/>
                </a:solidFill>
              </a:rPr>
              <a:t>&gt;&gt;&gt; C:\Users\14088\AppData\...</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https://www.youtube.com/watch?v=qgGIqRFvFFk&amp;list=PL6gx4Cwl9DGBlmzzFcLgDhKTTfNLfX1IK&amp;index=1</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AA18AF13-4B63-42D7-A470-A39749A9339D}"/>
              </a:ext>
            </a:extLst>
          </p:cNvPr>
          <p:cNvPicPr>
            <a:picLocks noChangeAspect="1"/>
          </p:cNvPicPr>
          <p:nvPr/>
        </p:nvPicPr>
        <p:blipFill>
          <a:blip r:embed="rId3"/>
          <a:stretch>
            <a:fillRect/>
          </a:stretch>
        </p:blipFill>
        <p:spPr>
          <a:xfrm>
            <a:off x="262694" y="2081336"/>
            <a:ext cx="5181600" cy="638175"/>
          </a:xfrm>
          <a:prstGeom prst="rect">
            <a:avLst/>
          </a:prstGeom>
          <a:ln>
            <a:solidFill>
              <a:srgbClr val="C00000"/>
            </a:solidFill>
          </a:ln>
        </p:spPr>
      </p:pic>
      <p:sp>
        <p:nvSpPr>
          <p:cNvPr id="13" name="副標題 2">
            <a:extLst>
              <a:ext uri="{FF2B5EF4-FFF2-40B4-BE49-F238E27FC236}">
                <a16:creationId xmlns:a16="http://schemas.microsoft.com/office/drawing/2014/main" id="{F5F66265-6A01-4A8D-B568-0E922BC959FE}"/>
              </a:ext>
            </a:extLst>
          </p:cNvPr>
          <p:cNvSpPr txBox="1">
            <a:spLocks/>
          </p:cNvSpPr>
          <p:nvPr/>
        </p:nvSpPr>
        <p:spPr>
          <a:xfrm>
            <a:off x="347663" y="3014814"/>
            <a:ext cx="5016425" cy="163832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folder </a:t>
            </a:r>
            <a:r>
              <a:rPr lang="en-US" sz="1800" dirty="0" err="1">
                <a:solidFill>
                  <a:schemeClr val="tx1"/>
                </a:solidFill>
              </a:rPr>
              <a:t>AppData</a:t>
            </a:r>
            <a:r>
              <a:rPr lang="en-US" sz="1800" dirty="0">
                <a:solidFill>
                  <a:schemeClr val="tx1"/>
                </a:solidFill>
              </a:rPr>
              <a:t> is hidden, we have turn on the “Show hidden files”</a:t>
            </a:r>
          </a:p>
          <a:p>
            <a:pPr marL="342900" indent="-342900" algn="l">
              <a:buClr>
                <a:srgbClr val="0070C0"/>
              </a:buClr>
              <a:buSzPct val="80000"/>
              <a:buFont typeface="Wingdings" pitchFamily="2" charset="2"/>
              <a:buChar char="u"/>
            </a:pPr>
            <a:r>
              <a:rPr lang="en-US" sz="1800" dirty="0">
                <a:solidFill>
                  <a:schemeClr val="tx1"/>
                </a:solidFill>
              </a:rPr>
              <a:t>To use Explorer Options: In the Taskbar, search “folder” and turn on the “Show hidden files, folders, and drives” as right diagram.</a:t>
            </a:r>
          </a:p>
        </p:txBody>
      </p:sp>
      <p:pic>
        <p:nvPicPr>
          <p:cNvPr id="11" name="Picture 10">
            <a:extLst>
              <a:ext uri="{FF2B5EF4-FFF2-40B4-BE49-F238E27FC236}">
                <a16:creationId xmlns:a16="http://schemas.microsoft.com/office/drawing/2014/main" id="{C9B053A1-2BD5-40C0-95CE-A8EC824A2A87}"/>
              </a:ext>
            </a:extLst>
          </p:cNvPr>
          <p:cNvPicPr>
            <a:picLocks noChangeAspect="1"/>
          </p:cNvPicPr>
          <p:nvPr/>
        </p:nvPicPr>
        <p:blipFill>
          <a:blip r:embed="rId4"/>
          <a:stretch>
            <a:fillRect/>
          </a:stretch>
        </p:blipFill>
        <p:spPr>
          <a:xfrm>
            <a:off x="5524500" y="2081336"/>
            <a:ext cx="3619500" cy="4486275"/>
          </a:xfrm>
          <a:prstGeom prst="rect">
            <a:avLst/>
          </a:prstGeom>
          <a:ln>
            <a:solidFill>
              <a:srgbClr val="C00000"/>
            </a:solidFill>
          </a:ln>
        </p:spPr>
      </p:pic>
      <p:sp>
        <p:nvSpPr>
          <p:cNvPr id="14" name="Rectangle 13">
            <a:extLst>
              <a:ext uri="{FF2B5EF4-FFF2-40B4-BE49-F238E27FC236}">
                <a16:creationId xmlns:a16="http://schemas.microsoft.com/office/drawing/2014/main" id="{1B953F14-864A-4FCA-ADEF-BA69D3EC1A42}"/>
              </a:ext>
            </a:extLst>
          </p:cNvPr>
          <p:cNvSpPr/>
          <p:nvPr/>
        </p:nvSpPr>
        <p:spPr>
          <a:xfrm>
            <a:off x="6012160" y="5013176"/>
            <a:ext cx="230425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84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3F0247-5B7F-44D8-BBE3-A349F0A0E371}"/>
              </a:ext>
            </a:extLst>
          </p:cNvPr>
          <p:cNvPicPr>
            <a:picLocks noChangeAspect="1"/>
          </p:cNvPicPr>
          <p:nvPr/>
        </p:nvPicPr>
        <p:blipFill>
          <a:blip r:embed="rId2"/>
          <a:stretch>
            <a:fillRect/>
          </a:stretch>
        </p:blipFill>
        <p:spPr>
          <a:xfrm>
            <a:off x="3857803" y="2327655"/>
            <a:ext cx="4832369" cy="393088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Python and </a:t>
            </a:r>
            <a:r>
              <a:rPr lang="en-US" altLang="zh-TW" b="1" dirty="0" err="1">
                <a:solidFill>
                  <a:srgbClr val="FFFF00"/>
                </a:solidFill>
              </a:rPr>
              <a:t>easy_install</a:t>
            </a:r>
            <a:endParaRPr lang="zh-TW" altLang="en-US" b="1" dirty="0">
              <a:solidFill>
                <a:srgbClr val="FFFF00"/>
              </a:solidFill>
            </a:endParaRPr>
          </a:p>
        </p:txBody>
      </p:sp>
      <p:sp>
        <p:nvSpPr>
          <p:cNvPr id="3" name="副標題 2"/>
          <p:cNvSpPr>
            <a:spLocks noGrp="1"/>
          </p:cNvSpPr>
          <p:nvPr>
            <p:ph type="subTitle" idx="1"/>
          </p:nvPr>
        </p:nvSpPr>
        <p:spPr>
          <a:xfrm>
            <a:off x="347663" y="1324319"/>
            <a:ext cx="8339137" cy="9403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In the scripts folder, there are </a:t>
            </a:r>
            <a:r>
              <a:rPr lang="en-US" sz="1800" dirty="0" err="1">
                <a:solidFill>
                  <a:schemeClr val="tx1"/>
                </a:solidFill>
              </a:rPr>
              <a:t>easy_install</a:t>
            </a:r>
            <a:r>
              <a:rPr lang="en-US" sz="1800" dirty="0">
                <a:solidFill>
                  <a:schemeClr val="tx1"/>
                </a:solidFill>
              </a:rPr>
              <a:t>, Jupyter-notebook, </a:t>
            </a:r>
            <a:r>
              <a:rPr lang="en-US" sz="1800" dirty="0" err="1">
                <a:solidFill>
                  <a:schemeClr val="tx1"/>
                </a:solidFill>
              </a:rPr>
              <a:t>mkvirtualenv</a:t>
            </a:r>
            <a:r>
              <a:rPr lang="en-US" sz="1800" dirty="0">
                <a:solidFill>
                  <a:schemeClr val="tx1"/>
                </a:solidFill>
              </a:rPr>
              <a:t>, pip, </a:t>
            </a:r>
            <a:r>
              <a:rPr lang="en-US" sz="1800" dirty="0" err="1">
                <a:solidFill>
                  <a:schemeClr val="tx1"/>
                </a:solidFill>
              </a:rPr>
              <a:t>workon</a:t>
            </a:r>
            <a:r>
              <a:rPr lang="en-US" sz="1800" dirty="0">
                <a:solidFill>
                  <a:schemeClr val="tx1"/>
                </a:solidFill>
              </a:rPr>
              <a:t>, tensorboard, and etc.</a:t>
            </a:r>
          </a:p>
          <a:p>
            <a:pPr marL="342900" indent="-342900" algn="l">
              <a:buClr>
                <a:srgbClr val="0070C0"/>
              </a:buClr>
              <a:buSzPct val="80000"/>
              <a:buFont typeface="Wingdings" pitchFamily="2" charset="2"/>
              <a:buChar char="u"/>
            </a:pPr>
            <a:r>
              <a:rPr lang="en-US" sz="1800" dirty="0">
                <a:solidFill>
                  <a:schemeClr val="tx1"/>
                </a:solidFill>
              </a:rPr>
              <a:t>If command does not work, check the environment path setup.</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https://www.youtube.com/watch?v=qgGIqRFvFFk&amp;list=PL6gx4Cwl9DGBlmzzFcLgDhKTTfNLfX1IK&amp;index=1</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14" name="Rectangle 13">
            <a:extLst>
              <a:ext uri="{FF2B5EF4-FFF2-40B4-BE49-F238E27FC236}">
                <a16:creationId xmlns:a16="http://schemas.microsoft.com/office/drawing/2014/main" id="{1B953F14-864A-4FCA-ADEF-BA69D3EC1A42}"/>
              </a:ext>
            </a:extLst>
          </p:cNvPr>
          <p:cNvSpPr/>
          <p:nvPr/>
        </p:nvSpPr>
        <p:spPr>
          <a:xfrm>
            <a:off x="5364088" y="3429000"/>
            <a:ext cx="1046380" cy="2231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65ED71-9585-4047-9BEC-882E80DCDF2E}"/>
              </a:ext>
            </a:extLst>
          </p:cNvPr>
          <p:cNvSpPr/>
          <p:nvPr/>
        </p:nvSpPr>
        <p:spPr>
          <a:xfrm>
            <a:off x="5292080" y="5445224"/>
            <a:ext cx="1046380" cy="2231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02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 Install Django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204328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543</Words>
  <Application>Microsoft Office PowerPoint</Application>
  <PresentationFormat>On-screen Show (4:3)</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1 Install Django</vt:lpstr>
      <vt:lpstr>1 Install Django</vt:lpstr>
      <vt:lpstr>1.1 System Admin Window</vt:lpstr>
      <vt:lpstr>1.1 System Admin Window</vt:lpstr>
      <vt:lpstr>1.2 Python and easy_install</vt:lpstr>
      <vt:lpstr>1.2 Python and easy_install</vt:lpstr>
      <vt:lpstr>1.2 Python and easy_install</vt:lpstr>
      <vt:lpstr>1.2 Python and easy_install</vt:lpstr>
      <vt:lpstr>1.3 Install Django</vt:lpstr>
      <vt:lpstr>1.3 Install Django</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332</cp:revision>
  <dcterms:created xsi:type="dcterms:W3CDTF">2018-09-28T16:40:41Z</dcterms:created>
  <dcterms:modified xsi:type="dcterms:W3CDTF">2019-05-22T21:17:21Z</dcterms:modified>
</cp:coreProperties>
</file>