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ZZeskl8Fc&amp;list=PLsyeobzWxl7qBZtsEvp_n2A7sJs2MpF3r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ZZeskl8Fc&amp;list=PLsyeobzWxl7qBZtsEvp_n2A7sJs2MpF3r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ZZeskl8Fc&amp;list=PLsyeobzWxl7qBZtsEvp_n2A7sJs2MpF3r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ZZeskl8Fc&amp;list=PLsyeobzWxl7qBZtsEvp_n2A7sJs2MpF3r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ZZeskl8Fc&amp;list=PLsyeobzWxl7qBZtsEvp_n2A7sJs2MpF3r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ZZeskl8Fc&amp;list=PLsyeobzWxl7qBZtsEvp_n2A7sJs2MpF3r&amp;index=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qZZeskl8Fc&amp;list=PLsyeobzWxl7qBZtsEvp_n2A7sJs2MpF3r&amp;index=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Hibernate Theory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68681-53D2-496F-95D0-876B0B7B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33" y="3673985"/>
            <a:ext cx="1022598" cy="90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Hibernate Theory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live in the object world, the data can be normal variables or objects.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variables are primitive values, for example, integer, float, double, string.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may have data in object format, for example, student object, employee object.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https://www.youtube.com/watch?v=8qZZeskl8Fc&amp;list=PLsyeobzWxl7qBZtsEvp_n2A7sJs2MpF3r&amp;index=3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5819A-285F-41F2-8EB0-9CF74DF0EEB4}"/>
              </a:ext>
            </a:extLst>
          </p:cNvPr>
          <p:cNvSpPr/>
          <p:nvPr/>
        </p:nvSpPr>
        <p:spPr>
          <a:xfrm>
            <a:off x="1618692" y="3024754"/>
            <a:ext cx="1944216" cy="404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9B674-FAAA-47B8-B7F0-B1432714FEF5}"/>
              </a:ext>
            </a:extLst>
          </p:cNvPr>
          <p:cNvSpPr/>
          <p:nvPr/>
        </p:nvSpPr>
        <p:spPr>
          <a:xfrm>
            <a:off x="1618692" y="3539835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Variables,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Hibernate Theory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4482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Every object will have some data,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students {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</a:rPr>
              <a:t>rollno</a:t>
            </a:r>
            <a:r>
              <a:rPr lang="en-US" altLang="zh-TW" sz="1800" dirty="0">
                <a:solidFill>
                  <a:schemeClr val="tx1"/>
                </a:solidFill>
              </a:rPr>
              <a:t>;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Name;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Mark;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want to make the data store somewhere.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https://www.youtube.com/watch?v=8qZZeskl8Fc&amp;list=PLsyeobzWxl7qBZtsEvp_n2A7sJs2MpF3r&amp;index=3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5819A-285F-41F2-8EB0-9CF74DF0EEB4}"/>
              </a:ext>
            </a:extLst>
          </p:cNvPr>
          <p:cNvSpPr/>
          <p:nvPr/>
        </p:nvSpPr>
        <p:spPr>
          <a:xfrm>
            <a:off x="1618692" y="3990819"/>
            <a:ext cx="1944216" cy="404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9B674-FAAA-47B8-B7F0-B1432714FEF5}"/>
              </a:ext>
            </a:extLst>
          </p:cNvPr>
          <p:cNvSpPr/>
          <p:nvPr/>
        </p:nvSpPr>
        <p:spPr>
          <a:xfrm>
            <a:off x="1618692" y="4505900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Variables,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6C1B4-9FB5-47B9-BA3A-AF64471BC3FC}"/>
              </a:ext>
            </a:extLst>
          </p:cNvPr>
          <p:cNvSpPr/>
          <p:nvPr/>
        </p:nvSpPr>
        <p:spPr>
          <a:xfrm>
            <a:off x="1655676" y="5288729"/>
            <a:ext cx="1944216" cy="1338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class students {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err="1">
                <a:solidFill>
                  <a:schemeClr val="tx1"/>
                </a:solidFill>
              </a:rPr>
              <a:t>rollno</a:t>
            </a:r>
            <a:r>
              <a:rPr lang="en-US" altLang="zh-TW" dirty="0">
                <a:solidFill>
                  <a:schemeClr val="tx1"/>
                </a:solidFill>
              </a:rPr>
              <a:t>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Name;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Mark; </a:t>
            </a:r>
          </a:p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23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Hibernate Theory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264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deposit the money into bank account, the data store somewhere is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Database manager can be MySQL, Oracle, SQL Server for school, Adobe, and etc. for different DBMS.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Java, we use JDBC (Java Database Connectivity)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https://www.youtube.com/watch?v=8qZZeskl8Fc&amp;list=PLsyeobzWxl7qBZtsEvp_n2A7sJs2MpF3r&amp;index=3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5819A-285F-41F2-8EB0-9CF74DF0EEB4}"/>
              </a:ext>
            </a:extLst>
          </p:cNvPr>
          <p:cNvSpPr/>
          <p:nvPr/>
        </p:nvSpPr>
        <p:spPr>
          <a:xfrm>
            <a:off x="1008584" y="3226877"/>
            <a:ext cx="1944216" cy="404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9B674-FAAA-47B8-B7F0-B1432714FEF5}"/>
              </a:ext>
            </a:extLst>
          </p:cNvPr>
          <p:cNvSpPr/>
          <p:nvPr/>
        </p:nvSpPr>
        <p:spPr>
          <a:xfrm>
            <a:off x="971600" y="3741958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Variables,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6C1B4-9FB5-47B9-BA3A-AF64471BC3FC}"/>
              </a:ext>
            </a:extLst>
          </p:cNvPr>
          <p:cNvSpPr/>
          <p:nvPr/>
        </p:nvSpPr>
        <p:spPr>
          <a:xfrm>
            <a:off x="1008584" y="4524787"/>
            <a:ext cx="1944216" cy="1338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class students {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err="1">
                <a:solidFill>
                  <a:schemeClr val="tx1"/>
                </a:solidFill>
              </a:rPr>
              <a:t>rollno</a:t>
            </a:r>
            <a:r>
              <a:rPr lang="en-US" altLang="zh-TW" dirty="0">
                <a:solidFill>
                  <a:schemeClr val="tx1"/>
                </a:solidFill>
              </a:rPr>
              <a:t>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Name;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Mark; </a:t>
            </a:r>
          </a:p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87158-9511-4D4B-BBD2-E7A1A5485395}"/>
              </a:ext>
            </a:extLst>
          </p:cNvPr>
          <p:cNvSpPr/>
          <p:nvPr/>
        </p:nvSpPr>
        <p:spPr>
          <a:xfrm>
            <a:off x="6012160" y="3178258"/>
            <a:ext cx="194421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C93304-45D0-47BF-80C9-A4904252D567}"/>
              </a:ext>
            </a:extLst>
          </p:cNvPr>
          <p:cNvSpPr/>
          <p:nvPr/>
        </p:nvSpPr>
        <p:spPr>
          <a:xfrm>
            <a:off x="6012160" y="3693339"/>
            <a:ext cx="194421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FB975-D12B-4C9E-9647-D51BAEC53E14}"/>
              </a:ext>
            </a:extLst>
          </p:cNvPr>
          <p:cNvSpPr/>
          <p:nvPr/>
        </p:nvSpPr>
        <p:spPr>
          <a:xfrm>
            <a:off x="6002576" y="4738943"/>
            <a:ext cx="2529864" cy="1123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Database manager: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MySQL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Oracle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SQL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B9B0F-5A0B-49E4-840B-6F58180A4B25}"/>
              </a:ext>
            </a:extLst>
          </p:cNvPr>
          <p:cNvSpPr/>
          <p:nvPr/>
        </p:nvSpPr>
        <p:spPr>
          <a:xfrm>
            <a:off x="3491880" y="3539835"/>
            <a:ext cx="1944216" cy="404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5F8121E-4FE7-4B43-8AD6-8441276B8492}"/>
              </a:ext>
            </a:extLst>
          </p:cNvPr>
          <p:cNvSpPr/>
          <p:nvPr/>
        </p:nvSpPr>
        <p:spPr>
          <a:xfrm>
            <a:off x="2962384" y="4099743"/>
            <a:ext cx="3049776" cy="50360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4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Hibernate Theory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229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JDBC to connect the Java application to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database, we normally need some language called SQL. Not everyone is comfortable with SQL. In fact, most people work for Java, not comfortable with SQL.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want a solution to store data in database without using SQL.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First, Java Programmer does not want to use SQL.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Second, Java Programmer want to use Java code, for example, save (Object), to save the object into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https://www.youtube.com/watch?v=8qZZeskl8Fc&amp;list=PLsyeobzWxl7qBZtsEvp_n2A7sJs2MpF3r&amp;index=3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5819A-285F-41F2-8EB0-9CF74DF0EEB4}"/>
              </a:ext>
            </a:extLst>
          </p:cNvPr>
          <p:cNvSpPr/>
          <p:nvPr/>
        </p:nvSpPr>
        <p:spPr>
          <a:xfrm>
            <a:off x="971600" y="3705299"/>
            <a:ext cx="1944216" cy="404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9B674-FAAA-47B8-B7F0-B1432714FEF5}"/>
              </a:ext>
            </a:extLst>
          </p:cNvPr>
          <p:cNvSpPr/>
          <p:nvPr/>
        </p:nvSpPr>
        <p:spPr>
          <a:xfrm>
            <a:off x="934616" y="4220380"/>
            <a:ext cx="194421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Variables,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6C1B4-9FB5-47B9-BA3A-AF64471BC3FC}"/>
              </a:ext>
            </a:extLst>
          </p:cNvPr>
          <p:cNvSpPr/>
          <p:nvPr/>
        </p:nvSpPr>
        <p:spPr>
          <a:xfrm>
            <a:off x="971600" y="5003209"/>
            <a:ext cx="1944216" cy="1338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class students {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err="1">
                <a:solidFill>
                  <a:schemeClr val="tx1"/>
                </a:solidFill>
              </a:rPr>
              <a:t>rollno</a:t>
            </a:r>
            <a:r>
              <a:rPr lang="en-US" altLang="zh-TW" dirty="0">
                <a:solidFill>
                  <a:schemeClr val="tx1"/>
                </a:solidFill>
              </a:rPr>
              <a:t>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Name;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Mark; </a:t>
            </a:r>
          </a:p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87158-9511-4D4B-BBD2-E7A1A5485395}"/>
              </a:ext>
            </a:extLst>
          </p:cNvPr>
          <p:cNvSpPr/>
          <p:nvPr/>
        </p:nvSpPr>
        <p:spPr>
          <a:xfrm>
            <a:off x="6000494" y="3972283"/>
            <a:ext cx="1944216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C93304-45D0-47BF-80C9-A4904252D567}"/>
              </a:ext>
            </a:extLst>
          </p:cNvPr>
          <p:cNvSpPr/>
          <p:nvPr/>
        </p:nvSpPr>
        <p:spPr>
          <a:xfrm>
            <a:off x="6021744" y="4490054"/>
            <a:ext cx="1944216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FB975-D12B-4C9E-9647-D51BAEC53E14}"/>
              </a:ext>
            </a:extLst>
          </p:cNvPr>
          <p:cNvSpPr/>
          <p:nvPr/>
        </p:nvSpPr>
        <p:spPr>
          <a:xfrm>
            <a:off x="3952717" y="5225947"/>
            <a:ext cx="1164598" cy="5036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B9B0F-5A0B-49E4-840B-6F58180A4B25}"/>
              </a:ext>
            </a:extLst>
          </p:cNvPr>
          <p:cNvSpPr/>
          <p:nvPr/>
        </p:nvSpPr>
        <p:spPr>
          <a:xfrm>
            <a:off x="3634916" y="4029740"/>
            <a:ext cx="1944216" cy="404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5F8121E-4FE7-4B43-8AD6-8441276B8492}"/>
              </a:ext>
            </a:extLst>
          </p:cNvPr>
          <p:cNvSpPr/>
          <p:nvPr/>
        </p:nvSpPr>
        <p:spPr>
          <a:xfrm>
            <a:off x="2925400" y="4578165"/>
            <a:ext cx="3049776" cy="50360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Hibernate Theory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478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can you convert the objects into several tables, columns, and rows?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use ORM (Object Relational Mapping).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is it be possible?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the data structure. This data structure is same as Table structure.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https://www.youtube.com/watch?v=8qZZeskl8Fc&amp;list=PLsyeobzWxl7qBZtsEvp_n2A7sJs2MpF3r&amp;index=3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5819A-285F-41F2-8EB0-9CF74DF0EEB4}"/>
              </a:ext>
            </a:extLst>
          </p:cNvPr>
          <p:cNvSpPr/>
          <p:nvPr/>
        </p:nvSpPr>
        <p:spPr>
          <a:xfrm>
            <a:off x="846488" y="2909547"/>
            <a:ext cx="1987736" cy="36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9B674-FAAA-47B8-B7F0-B1432714FEF5}"/>
              </a:ext>
            </a:extLst>
          </p:cNvPr>
          <p:cNvSpPr/>
          <p:nvPr/>
        </p:nvSpPr>
        <p:spPr>
          <a:xfrm>
            <a:off x="809504" y="3447358"/>
            <a:ext cx="1987736" cy="58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Variables,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6C1B4-9FB5-47B9-BA3A-AF64471BC3FC}"/>
              </a:ext>
            </a:extLst>
          </p:cNvPr>
          <p:cNvSpPr/>
          <p:nvPr/>
        </p:nvSpPr>
        <p:spPr>
          <a:xfrm>
            <a:off x="846488" y="4294502"/>
            <a:ext cx="1987736" cy="1366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class student {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err="1">
                <a:solidFill>
                  <a:schemeClr val="tx1"/>
                </a:solidFill>
              </a:rPr>
              <a:t>rollno</a:t>
            </a:r>
            <a:r>
              <a:rPr lang="en-US" altLang="zh-TW" dirty="0">
                <a:solidFill>
                  <a:schemeClr val="tx1"/>
                </a:solidFill>
              </a:rPr>
              <a:t>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Name;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Mark; </a:t>
            </a:r>
          </a:p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87158-9511-4D4B-BBD2-E7A1A5485395}"/>
              </a:ext>
            </a:extLst>
          </p:cNvPr>
          <p:cNvSpPr/>
          <p:nvPr/>
        </p:nvSpPr>
        <p:spPr>
          <a:xfrm>
            <a:off x="5918330" y="2909547"/>
            <a:ext cx="1987736" cy="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C93304-45D0-47BF-80C9-A4904252D567}"/>
              </a:ext>
            </a:extLst>
          </p:cNvPr>
          <p:cNvSpPr/>
          <p:nvPr/>
        </p:nvSpPr>
        <p:spPr>
          <a:xfrm>
            <a:off x="5918330" y="3390020"/>
            <a:ext cx="1987736" cy="587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B9B0F-5A0B-49E4-840B-6F58180A4B25}"/>
              </a:ext>
            </a:extLst>
          </p:cNvPr>
          <p:cNvSpPr/>
          <p:nvPr/>
        </p:nvSpPr>
        <p:spPr>
          <a:xfrm>
            <a:off x="3509804" y="3233988"/>
            <a:ext cx="1987736" cy="36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5F8121E-4FE7-4B43-8AD6-8441276B8492}"/>
              </a:ext>
            </a:extLst>
          </p:cNvPr>
          <p:cNvSpPr/>
          <p:nvPr/>
        </p:nvSpPr>
        <p:spPr>
          <a:xfrm>
            <a:off x="2800287" y="3791676"/>
            <a:ext cx="3118043" cy="45665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42DE3-0F4B-4FB4-A595-8DAA3D410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32237"/>
              </p:ext>
            </p:extLst>
          </p:nvPr>
        </p:nvGraphicFramePr>
        <p:xfrm>
          <a:off x="5935071" y="4052561"/>
          <a:ext cx="2485937" cy="1867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5">
                  <a:extLst>
                    <a:ext uri="{9D8B030D-6E8A-4147-A177-3AD203B41FA5}">
                      <a16:colId xmlns:a16="http://schemas.microsoft.com/office/drawing/2014/main" val="414345517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508323856"/>
                    </a:ext>
                  </a:extLst>
                </a:gridCol>
                <a:gridCol w="918947">
                  <a:extLst>
                    <a:ext uri="{9D8B030D-6E8A-4147-A177-3AD203B41FA5}">
                      <a16:colId xmlns:a16="http://schemas.microsoft.com/office/drawing/2014/main" val="3606427420"/>
                    </a:ext>
                  </a:extLst>
                </a:gridCol>
              </a:tblGrid>
              <a:tr h="384551">
                <a:tc gridSpan="3"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2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9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5575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4A6BFF0-9733-4DEF-B9E1-E5A3595F4901}"/>
              </a:ext>
            </a:extLst>
          </p:cNvPr>
          <p:cNvSpPr/>
          <p:nvPr/>
        </p:nvSpPr>
        <p:spPr>
          <a:xfrm>
            <a:off x="4788024" y="4844840"/>
            <a:ext cx="1008112" cy="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C14FC7-C9DB-4193-BD5C-09DBEFF9FBEB}"/>
              </a:ext>
            </a:extLst>
          </p:cNvPr>
          <p:cNvSpPr/>
          <p:nvPr/>
        </p:nvSpPr>
        <p:spPr>
          <a:xfrm>
            <a:off x="4788024" y="5234112"/>
            <a:ext cx="1008112" cy="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390F-8672-4AB9-A3A9-B36EEE6A0A32}"/>
              </a:ext>
            </a:extLst>
          </p:cNvPr>
          <p:cNvSpPr/>
          <p:nvPr/>
        </p:nvSpPr>
        <p:spPr>
          <a:xfrm>
            <a:off x="4788024" y="5623384"/>
            <a:ext cx="1008112" cy="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3</a:t>
            </a:r>
          </a:p>
        </p:txBody>
      </p:sp>
    </p:spTree>
    <p:extLst>
      <p:ext uri="{BB962C8B-B14F-4D97-AF65-F5344CB8AC3E}">
        <p14:creationId xmlns:p14="http://schemas.microsoft.com/office/powerpoint/2010/main" val="135088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Hibernate Theory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478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Each object has their own data and store in the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ORM maps the Java concepts into the table concepts.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ORM is a concept, how to implement ORM?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Using the ORM tools, such as, Hibernate or Toplink, to implement the ORM concept.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https://www.youtube.com/watch?v=8qZZeskl8Fc&amp;list=PLsyeobzWxl7qBZtsEvp_n2A7sJs2MpF3r&amp;index=3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5819A-285F-41F2-8EB0-9CF74DF0EEB4}"/>
              </a:ext>
            </a:extLst>
          </p:cNvPr>
          <p:cNvSpPr/>
          <p:nvPr/>
        </p:nvSpPr>
        <p:spPr>
          <a:xfrm>
            <a:off x="846488" y="2909547"/>
            <a:ext cx="1987736" cy="36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9B674-FAAA-47B8-B7F0-B1432714FEF5}"/>
              </a:ext>
            </a:extLst>
          </p:cNvPr>
          <p:cNvSpPr/>
          <p:nvPr/>
        </p:nvSpPr>
        <p:spPr>
          <a:xfrm>
            <a:off x="809504" y="3447358"/>
            <a:ext cx="1987736" cy="587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Variables,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6C1B4-9FB5-47B9-BA3A-AF64471BC3FC}"/>
              </a:ext>
            </a:extLst>
          </p:cNvPr>
          <p:cNvSpPr/>
          <p:nvPr/>
        </p:nvSpPr>
        <p:spPr>
          <a:xfrm>
            <a:off x="846488" y="4294502"/>
            <a:ext cx="1987736" cy="1366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class student {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err="1">
                <a:solidFill>
                  <a:schemeClr val="tx1"/>
                </a:solidFill>
              </a:rPr>
              <a:t>rollno</a:t>
            </a:r>
            <a:r>
              <a:rPr lang="en-US" altLang="zh-TW" dirty="0">
                <a:solidFill>
                  <a:schemeClr val="tx1"/>
                </a:solidFill>
              </a:rPr>
              <a:t>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Name; </a:t>
            </a:r>
          </a:p>
          <a:p>
            <a:pPr marL="800100" lvl="1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Mark; </a:t>
            </a:r>
          </a:p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87158-9511-4D4B-BBD2-E7A1A5485395}"/>
              </a:ext>
            </a:extLst>
          </p:cNvPr>
          <p:cNvSpPr/>
          <p:nvPr/>
        </p:nvSpPr>
        <p:spPr>
          <a:xfrm>
            <a:off x="5918330" y="2909547"/>
            <a:ext cx="1987736" cy="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C93304-45D0-47BF-80C9-A4904252D567}"/>
              </a:ext>
            </a:extLst>
          </p:cNvPr>
          <p:cNvSpPr/>
          <p:nvPr/>
        </p:nvSpPr>
        <p:spPr>
          <a:xfrm>
            <a:off x="5918330" y="3390020"/>
            <a:ext cx="1987736" cy="587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B9B0F-5A0B-49E4-840B-6F58180A4B25}"/>
              </a:ext>
            </a:extLst>
          </p:cNvPr>
          <p:cNvSpPr/>
          <p:nvPr/>
        </p:nvSpPr>
        <p:spPr>
          <a:xfrm>
            <a:off x="3509804" y="3233988"/>
            <a:ext cx="1987736" cy="366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5F8121E-4FE7-4B43-8AD6-8441276B8492}"/>
              </a:ext>
            </a:extLst>
          </p:cNvPr>
          <p:cNvSpPr/>
          <p:nvPr/>
        </p:nvSpPr>
        <p:spPr>
          <a:xfrm>
            <a:off x="2800287" y="3791676"/>
            <a:ext cx="3118043" cy="45665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342DE3-0F4B-4FB4-A595-8DAA3D410EBC}"/>
              </a:ext>
            </a:extLst>
          </p:cNvPr>
          <p:cNvGraphicFramePr>
            <a:graphicFrameLocks noGrp="1"/>
          </p:cNvGraphicFramePr>
          <p:nvPr/>
        </p:nvGraphicFramePr>
        <p:xfrm>
          <a:off x="5935071" y="4052561"/>
          <a:ext cx="2485937" cy="1867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5">
                  <a:extLst>
                    <a:ext uri="{9D8B030D-6E8A-4147-A177-3AD203B41FA5}">
                      <a16:colId xmlns:a16="http://schemas.microsoft.com/office/drawing/2014/main" val="414345517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508323856"/>
                    </a:ext>
                  </a:extLst>
                </a:gridCol>
                <a:gridCol w="918947">
                  <a:extLst>
                    <a:ext uri="{9D8B030D-6E8A-4147-A177-3AD203B41FA5}">
                      <a16:colId xmlns:a16="http://schemas.microsoft.com/office/drawing/2014/main" val="3606427420"/>
                    </a:ext>
                  </a:extLst>
                </a:gridCol>
              </a:tblGrid>
              <a:tr h="384551">
                <a:tc gridSpan="3"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2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7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9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5575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4A6BFF0-9733-4DEF-B9E1-E5A3595F4901}"/>
              </a:ext>
            </a:extLst>
          </p:cNvPr>
          <p:cNvSpPr/>
          <p:nvPr/>
        </p:nvSpPr>
        <p:spPr>
          <a:xfrm>
            <a:off x="4788024" y="4844840"/>
            <a:ext cx="1008112" cy="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C14FC7-C9DB-4193-BD5C-09DBEFF9FBEB}"/>
              </a:ext>
            </a:extLst>
          </p:cNvPr>
          <p:cNvSpPr/>
          <p:nvPr/>
        </p:nvSpPr>
        <p:spPr>
          <a:xfrm>
            <a:off x="4788024" y="5234112"/>
            <a:ext cx="1008112" cy="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1390F-8672-4AB9-A3A9-B36EEE6A0A32}"/>
              </a:ext>
            </a:extLst>
          </p:cNvPr>
          <p:cNvSpPr/>
          <p:nvPr/>
        </p:nvSpPr>
        <p:spPr>
          <a:xfrm>
            <a:off x="4788024" y="5623384"/>
            <a:ext cx="1008112" cy="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3</a:t>
            </a:r>
          </a:p>
        </p:txBody>
      </p:sp>
    </p:spTree>
    <p:extLst>
      <p:ext uri="{BB962C8B-B14F-4D97-AF65-F5344CB8AC3E}">
        <p14:creationId xmlns:p14="http://schemas.microsoft.com/office/powerpoint/2010/main" val="240480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Hibernate Theory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3816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store the object?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to create the object called s which stand for Session, then </a:t>
            </a:r>
            <a:r>
              <a:rPr lang="en-US" altLang="zh-TW" sz="1800" dirty="0" err="1">
                <a:solidFill>
                  <a:schemeClr val="tx1"/>
                </a:solidFill>
              </a:rPr>
              <a:t>s.save</a:t>
            </a:r>
            <a:r>
              <a:rPr lang="en-US" altLang="zh-TW" sz="1800" dirty="0">
                <a:solidFill>
                  <a:schemeClr val="tx1"/>
                </a:solidFill>
              </a:rPr>
              <a:t>(object) to store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</a:t>
            </a:r>
            <a:r>
              <a:rPr lang="en-US" altLang="zh-TW" sz="1800" dirty="0" err="1">
                <a:solidFill>
                  <a:schemeClr val="tx1"/>
                </a:solidFill>
              </a:rPr>
              <a:t>SessionFactory</a:t>
            </a:r>
            <a:r>
              <a:rPr lang="en-US" altLang="zh-TW" sz="1800" dirty="0">
                <a:solidFill>
                  <a:schemeClr val="tx1"/>
                </a:solidFill>
              </a:rPr>
              <a:t> to create the Session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to configurate the framework for </a:t>
            </a:r>
            <a:r>
              <a:rPr lang="en-US" altLang="zh-TW" sz="1800" dirty="0" err="1">
                <a:solidFill>
                  <a:schemeClr val="tx1"/>
                </a:solidFill>
              </a:rPr>
              <a:t>SessionFactory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the configuration, we can use XML, Java Configuration,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provide the driver name, database URL, user name, password, and  configuration file. Then, we can use </a:t>
            </a:r>
            <a:r>
              <a:rPr lang="en-US" altLang="zh-TW" sz="1800" dirty="0" err="1">
                <a:solidFill>
                  <a:schemeClr val="tx1"/>
                </a:solidFill>
              </a:rPr>
              <a:t>SessionFactor</a:t>
            </a:r>
            <a:r>
              <a:rPr lang="en-US" altLang="zh-TW" sz="1800" dirty="0">
                <a:solidFill>
                  <a:schemeClr val="tx1"/>
                </a:solidFill>
              </a:rPr>
              <a:t> for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Then, we use Session class to create session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The, we can save the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also can get to get the value of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So, we can use all these concepts and implement </a:t>
            </a:r>
            <a:r>
              <a:rPr lang="en-US" altLang="zh-TW" sz="1800">
                <a:solidFill>
                  <a:schemeClr val="tx1"/>
                </a:solidFill>
              </a:rPr>
              <a:t>by Hibernate.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https://www.youtube.com/watch?v=8qZZeskl8Fc&amp;list=PLsyeobzWxl7qBZtsEvp_n2A7sJs2MpF3r&amp;index=3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38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774</Words>
  <Application>Microsoft Office PowerPoint</Application>
  <PresentationFormat>On-screen Show (4:3)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3 Hibernate Theory</vt:lpstr>
      <vt:lpstr>3 Hibernate Theory</vt:lpstr>
      <vt:lpstr>3 Hibernate Theory</vt:lpstr>
      <vt:lpstr>3 Hibernate Theory</vt:lpstr>
      <vt:lpstr>3 Hibernate Theory</vt:lpstr>
      <vt:lpstr>3 Hibernate Theory</vt:lpstr>
      <vt:lpstr>3 Hibernate Theory</vt:lpstr>
      <vt:lpstr>3 Hibernate Theory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1003</cp:revision>
  <dcterms:created xsi:type="dcterms:W3CDTF">2018-09-28T16:40:41Z</dcterms:created>
  <dcterms:modified xsi:type="dcterms:W3CDTF">2019-06-03T18:11:35Z</dcterms:modified>
</cp:coreProperties>
</file>