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69" r:id="rId4"/>
    <p:sldId id="261" r:id="rId5"/>
    <p:sldId id="262" r:id="rId6"/>
    <p:sldId id="260" r:id="rId7"/>
    <p:sldId id="263" r:id="rId8"/>
    <p:sldId id="264" r:id="rId9"/>
    <p:sldId id="267" r:id="rId10"/>
    <p:sldId id="268" r:id="rId11"/>
    <p:sldId id="270" r:id="rId12"/>
    <p:sldId id="271" r:id="rId13"/>
    <p:sldId id="272" r:id="rId14"/>
    <p:sldId id="273" r:id="rId15"/>
    <p:sldId id="274"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p:scale>
          <a:sx n="89" d="100"/>
          <a:sy n="89" d="100"/>
        </p:scale>
        <p:origin x="14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2019/3/17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cikit-learn.org/stable/modules/clustering.html#clustering-evaluation"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scikit-learn.org/stable/modules/generated/sklearn.cluster.KMeans.html"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12 K-Mean Cluster Implement (Part 2)</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12.1 Implement K-Mean Benchmark</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Web Site: </a:t>
            </a:r>
            <a:r>
              <a:rPr lang="en-US" sz="1600" dirty="0">
                <a:solidFill>
                  <a:schemeClr val="tx1"/>
                </a:solidFill>
                <a:hlinkClick r:id="rId2"/>
              </a:rPr>
              <a:t>https://scikit-learn.org/stable/modules/clustering.html#clustering-evaluation</a:t>
            </a: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https://www.youtube.com/watch?v=g1Zbuk1gAfk&amp;list=PLzMcBGfZo4-mP7qA9cagf68V06sko5otr&amp;index=11s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9" name="Picture 8">
            <a:extLst>
              <a:ext uri="{FF2B5EF4-FFF2-40B4-BE49-F238E27FC236}">
                <a16:creationId xmlns:a16="http://schemas.microsoft.com/office/drawing/2014/main" id="{4C5F5FBA-ACD9-4F88-B7F8-C93B2443C5FF}"/>
              </a:ext>
            </a:extLst>
          </p:cNvPr>
          <p:cNvPicPr>
            <a:picLocks noChangeAspect="1"/>
          </p:cNvPicPr>
          <p:nvPr/>
        </p:nvPicPr>
        <p:blipFill>
          <a:blip r:embed="rId3"/>
          <a:stretch>
            <a:fillRect/>
          </a:stretch>
        </p:blipFill>
        <p:spPr>
          <a:xfrm>
            <a:off x="1403648" y="1697740"/>
            <a:ext cx="6010104" cy="4602251"/>
          </a:xfrm>
          <a:prstGeom prst="rect">
            <a:avLst/>
          </a:prstGeom>
          <a:ln>
            <a:solidFill>
              <a:srgbClr val="C00000"/>
            </a:solidFill>
          </a:ln>
        </p:spPr>
      </p:pic>
    </p:spTree>
    <p:extLst>
      <p:ext uri="{BB962C8B-B14F-4D97-AF65-F5344CB8AC3E}">
        <p14:creationId xmlns:p14="http://schemas.microsoft.com/office/powerpoint/2010/main" val="205744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12.2 K-Mean Cluster for Digits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1312410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986CC93-6C4F-43E2-9E1C-1BFC3B5B07EB}"/>
              </a:ext>
            </a:extLst>
          </p:cNvPr>
          <p:cNvPicPr>
            <a:picLocks noChangeAspect="1"/>
          </p:cNvPicPr>
          <p:nvPr/>
        </p:nvPicPr>
        <p:blipFill>
          <a:blip r:embed="rId2"/>
          <a:stretch>
            <a:fillRect/>
          </a:stretch>
        </p:blipFill>
        <p:spPr>
          <a:xfrm>
            <a:off x="3957288" y="1256678"/>
            <a:ext cx="4431135" cy="550914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12.2 K-Mean Cluster for Digits</a:t>
            </a:r>
            <a:endParaRPr lang="zh-TW" altLang="en-US" b="1" dirty="0">
              <a:solidFill>
                <a:srgbClr val="FFFF00"/>
              </a:solidFill>
            </a:endParaRPr>
          </a:p>
        </p:txBody>
      </p:sp>
      <p:sp>
        <p:nvSpPr>
          <p:cNvPr id="3" name="副標題 2"/>
          <p:cNvSpPr>
            <a:spLocks noGrp="1"/>
          </p:cNvSpPr>
          <p:nvPr>
            <p:ph type="subTitle" idx="1"/>
          </p:nvPr>
        </p:nvSpPr>
        <p:spPr>
          <a:xfrm>
            <a:off x="467544" y="1268760"/>
            <a:ext cx="3384376" cy="16561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The following example show the implementation of digit classifier.</a:t>
            </a:r>
          </a:p>
          <a:p>
            <a:pPr marL="342900" indent="-342900" algn="l">
              <a:buClr>
                <a:srgbClr val="0070C0"/>
              </a:buClr>
              <a:buSzPct val="80000"/>
              <a:buFont typeface="Wingdings" pitchFamily="2" charset="2"/>
              <a:buChar char="u"/>
            </a:pPr>
            <a:r>
              <a:rPr lang="en-US" sz="1600" dirty="0">
                <a:solidFill>
                  <a:schemeClr val="tx1"/>
                </a:solidFill>
              </a:rPr>
              <a:t>It benchmarks </a:t>
            </a:r>
            <a:r>
              <a:rPr lang="en-US" sz="1600" dirty="0" err="1">
                <a:solidFill>
                  <a:schemeClr val="tx1"/>
                </a:solidFill>
              </a:rPr>
              <a:t>kmeans</a:t>
            </a:r>
            <a:r>
              <a:rPr lang="en-US" sz="1600" dirty="0">
                <a:solidFill>
                  <a:schemeClr val="tx1"/>
                </a:solidFill>
              </a:rPr>
              <a:t>++ and random.</a:t>
            </a:r>
          </a:p>
          <a:p>
            <a:pPr marL="342900" indent="-342900" algn="l">
              <a:buClr>
                <a:srgbClr val="0070C0"/>
              </a:buClr>
              <a:buSzPct val="80000"/>
              <a:buFont typeface="Wingdings" pitchFamily="2" charset="2"/>
              <a:buChar char="u"/>
            </a:pPr>
            <a:r>
              <a:rPr lang="en-US" sz="1600" dirty="0">
                <a:solidFill>
                  <a:schemeClr val="tx1"/>
                </a:solidFill>
              </a:rPr>
              <a:t>It then displays the classification results by plot.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https://www.youtube.com/watch?v=g1Zbuk1gAfk&amp;list=PLzMcBGfZo4-mP7qA9cagf68V06sko5otr&amp;index=11s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8" name="Rectangle 7">
            <a:extLst>
              <a:ext uri="{FF2B5EF4-FFF2-40B4-BE49-F238E27FC236}">
                <a16:creationId xmlns:a16="http://schemas.microsoft.com/office/drawing/2014/main" id="{44F7E5D0-75D5-4AB7-A987-62A582343521}"/>
              </a:ext>
            </a:extLst>
          </p:cNvPr>
          <p:cNvSpPr/>
          <p:nvPr/>
        </p:nvSpPr>
        <p:spPr>
          <a:xfrm>
            <a:off x="4283968" y="1700808"/>
            <a:ext cx="201622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B25F31-A954-46A0-A03D-149659F742D0}"/>
              </a:ext>
            </a:extLst>
          </p:cNvPr>
          <p:cNvSpPr/>
          <p:nvPr/>
        </p:nvSpPr>
        <p:spPr>
          <a:xfrm>
            <a:off x="4283968" y="6021288"/>
            <a:ext cx="3888432"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011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12.2 K-Mean Cluster for Digits</a:t>
            </a:r>
            <a:endParaRPr lang="zh-TW" altLang="en-US" b="1" dirty="0">
              <a:solidFill>
                <a:srgbClr val="FFFF00"/>
              </a:solidFill>
            </a:endParaRPr>
          </a:p>
        </p:txBody>
      </p:sp>
      <p:sp>
        <p:nvSpPr>
          <p:cNvPr id="3" name="副標題 2"/>
          <p:cNvSpPr>
            <a:spLocks noGrp="1"/>
          </p:cNvSpPr>
          <p:nvPr>
            <p:ph type="subTitle" idx="1"/>
          </p:nvPr>
        </p:nvSpPr>
        <p:spPr>
          <a:xfrm>
            <a:off x="467544" y="1268760"/>
            <a:ext cx="29523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Plot the final 10 digit classification.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https://www.youtube.com/watch?v=g1Zbuk1gAfk&amp;list=PLzMcBGfZo4-mP7qA9cagf68V06sko5otr&amp;index=11s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8" name="Rectangle 7">
            <a:extLst>
              <a:ext uri="{FF2B5EF4-FFF2-40B4-BE49-F238E27FC236}">
                <a16:creationId xmlns:a16="http://schemas.microsoft.com/office/drawing/2014/main" id="{44F7E5D0-75D5-4AB7-A987-62A582343521}"/>
              </a:ext>
            </a:extLst>
          </p:cNvPr>
          <p:cNvSpPr/>
          <p:nvPr/>
        </p:nvSpPr>
        <p:spPr>
          <a:xfrm>
            <a:off x="4598742" y="1587940"/>
            <a:ext cx="3645666" cy="447022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E4C444F-E045-4E0D-B8C7-95A7210FF845}"/>
              </a:ext>
            </a:extLst>
          </p:cNvPr>
          <p:cNvPicPr>
            <a:picLocks noChangeAspect="1"/>
          </p:cNvPicPr>
          <p:nvPr/>
        </p:nvPicPr>
        <p:blipFill>
          <a:blip r:embed="rId2"/>
          <a:stretch>
            <a:fillRect/>
          </a:stretch>
        </p:blipFill>
        <p:spPr>
          <a:xfrm>
            <a:off x="3820248" y="1268760"/>
            <a:ext cx="5202653" cy="5386692"/>
          </a:xfrm>
          <a:prstGeom prst="rect">
            <a:avLst/>
          </a:prstGeom>
          <a:ln>
            <a:solidFill>
              <a:srgbClr val="C00000"/>
            </a:solidFill>
          </a:ln>
        </p:spPr>
      </p:pic>
    </p:spTree>
    <p:extLst>
      <p:ext uri="{BB962C8B-B14F-4D97-AF65-F5344CB8AC3E}">
        <p14:creationId xmlns:p14="http://schemas.microsoft.com/office/powerpoint/2010/main" val="47500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0A44F54-C460-4487-9141-E3E96E232C54}"/>
              </a:ext>
            </a:extLst>
          </p:cNvPr>
          <p:cNvPicPr>
            <a:picLocks noChangeAspect="1"/>
          </p:cNvPicPr>
          <p:nvPr/>
        </p:nvPicPr>
        <p:blipFill>
          <a:blip r:embed="rId2"/>
          <a:stretch>
            <a:fillRect/>
          </a:stretch>
        </p:blipFill>
        <p:spPr>
          <a:xfrm>
            <a:off x="611560" y="2137441"/>
            <a:ext cx="7812360" cy="176408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12.2 K-Mean Cluster for Digits</a:t>
            </a:r>
            <a:endParaRPr lang="zh-TW" altLang="en-US" b="1" dirty="0">
              <a:solidFill>
                <a:srgbClr val="FFFF00"/>
              </a:solidFill>
            </a:endParaRPr>
          </a:p>
        </p:txBody>
      </p:sp>
      <p:sp>
        <p:nvSpPr>
          <p:cNvPr id="3" name="副標題 2"/>
          <p:cNvSpPr>
            <a:spLocks noGrp="1"/>
          </p:cNvSpPr>
          <p:nvPr>
            <p:ph type="subTitle" idx="1"/>
          </p:nvPr>
        </p:nvSpPr>
        <p:spPr>
          <a:xfrm>
            <a:off x="467544" y="1268759"/>
            <a:ext cx="8316416"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&gt; </a:t>
            </a:r>
            <a:r>
              <a:rPr lang="en-US" sz="1600" dirty="0" err="1">
                <a:solidFill>
                  <a:schemeClr val="tx1"/>
                </a:solidFill>
              </a:rPr>
              <a:t>pyhton</a:t>
            </a:r>
            <a:r>
              <a:rPr lang="en-US" sz="1600" dirty="0">
                <a:solidFill>
                  <a:schemeClr val="tx1"/>
                </a:solidFill>
              </a:rPr>
              <a:t> ch12_02_Kmean_DigitClassifier.py</a:t>
            </a:r>
          </a:p>
          <a:p>
            <a:pPr marL="342900" indent="-342900" algn="l">
              <a:buClr>
                <a:srgbClr val="0070C0"/>
              </a:buClr>
              <a:buSzPct val="80000"/>
              <a:buFont typeface="Wingdings" pitchFamily="2" charset="2"/>
              <a:buChar char="u"/>
            </a:pPr>
            <a:r>
              <a:rPr lang="en-US" sz="1600" dirty="0">
                <a:solidFill>
                  <a:schemeClr val="tx1"/>
                </a:solidFill>
              </a:rPr>
              <a:t>Display the benchmark 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https://www.youtube.com/watch?v=g1Zbuk1gAfk&amp;list=PLzMcBGfZo4-mP7qA9cagf68V06sko5otr&amp;index=11s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8" name="Rectangle 7">
            <a:extLst>
              <a:ext uri="{FF2B5EF4-FFF2-40B4-BE49-F238E27FC236}">
                <a16:creationId xmlns:a16="http://schemas.microsoft.com/office/drawing/2014/main" id="{44F7E5D0-75D5-4AB7-A987-62A582343521}"/>
              </a:ext>
            </a:extLst>
          </p:cNvPr>
          <p:cNvSpPr/>
          <p:nvPr/>
        </p:nvSpPr>
        <p:spPr>
          <a:xfrm>
            <a:off x="682015" y="2897471"/>
            <a:ext cx="7741905" cy="8940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3572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12.2 K-Mean Cluster for Digits</a:t>
            </a:r>
            <a:endParaRPr lang="zh-TW" altLang="en-US" b="1" dirty="0">
              <a:solidFill>
                <a:srgbClr val="FFFF00"/>
              </a:solidFill>
            </a:endParaRPr>
          </a:p>
        </p:txBody>
      </p:sp>
      <p:sp>
        <p:nvSpPr>
          <p:cNvPr id="3" name="副標題 2"/>
          <p:cNvSpPr>
            <a:spLocks noGrp="1"/>
          </p:cNvSpPr>
          <p:nvPr>
            <p:ph type="subTitle" idx="1"/>
          </p:nvPr>
        </p:nvSpPr>
        <p:spPr>
          <a:xfrm>
            <a:off x="467544" y="1268760"/>
            <a:ext cx="7920880" cy="6106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&gt; </a:t>
            </a:r>
            <a:r>
              <a:rPr lang="en-US" sz="1600" dirty="0" err="1">
                <a:solidFill>
                  <a:schemeClr val="tx1"/>
                </a:solidFill>
              </a:rPr>
              <a:t>pyhton</a:t>
            </a:r>
            <a:r>
              <a:rPr lang="en-US" sz="1600" dirty="0">
                <a:solidFill>
                  <a:schemeClr val="tx1"/>
                </a:solidFill>
              </a:rPr>
              <a:t> ch12_02_Kmean_DigitClassifier.py</a:t>
            </a:r>
          </a:p>
          <a:p>
            <a:pPr marL="342900" indent="-342900" algn="l">
              <a:buClr>
                <a:srgbClr val="0070C0"/>
              </a:buClr>
              <a:buSzPct val="80000"/>
              <a:buFont typeface="Wingdings" pitchFamily="2" charset="2"/>
              <a:buChar char="u"/>
            </a:pPr>
            <a:r>
              <a:rPr lang="en-US" sz="1600" dirty="0">
                <a:solidFill>
                  <a:schemeClr val="tx1"/>
                </a:solidFill>
              </a:rPr>
              <a:t>Display the 10 digit classifier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https://www.youtube.com/watch?v=g1Zbuk1gAfk&amp;list=PLzMcBGfZo4-mP7qA9cagf68V06sko5otr&amp;index=11s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11" name="Picture 10">
            <a:extLst>
              <a:ext uri="{FF2B5EF4-FFF2-40B4-BE49-F238E27FC236}">
                <a16:creationId xmlns:a16="http://schemas.microsoft.com/office/drawing/2014/main" id="{67B83FED-4983-4BB8-A16A-358B0633E964}"/>
              </a:ext>
            </a:extLst>
          </p:cNvPr>
          <p:cNvPicPr>
            <a:picLocks noChangeAspect="1"/>
          </p:cNvPicPr>
          <p:nvPr/>
        </p:nvPicPr>
        <p:blipFill>
          <a:blip r:embed="rId2"/>
          <a:stretch>
            <a:fillRect/>
          </a:stretch>
        </p:blipFill>
        <p:spPr>
          <a:xfrm>
            <a:off x="2248768" y="2163188"/>
            <a:ext cx="4646463" cy="3909388"/>
          </a:xfrm>
          <a:prstGeom prst="rect">
            <a:avLst/>
          </a:prstGeom>
          <a:ln>
            <a:solidFill>
              <a:srgbClr val="C00000"/>
            </a:solidFill>
          </a:ln>
        </p:spPr>
      </p:pic>
    </p:spTree>
    <p:extLst>
      <p:ext uri="{BB962C8B-B14F-4D97-AF65-F5344CB8AC3E}">
        <p14:creationId xmlns:p14="http://schemas.microsoft.com/office/powerpoint/2010/main" val="3940979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K-Mean Cluster Implement (Part 2)</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2961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This section implement K-Mean Clustering algorithm implementation.</a:t>
            </a:r>
          </a:p>
          <a:p>
            <a:pPr marL="342900" indent="-342900" algn="l">
              <a:buClr>
                <a:srgbClr val="0070C0"/>
              </a:buClr>
              <a:buSzPct val="80000"/>
              <a:buFont typeface="Wingdings" pitchFamily="2" charset="2"/>
              <a:buChar char="u"/>
            </a:pPr>
            <a:r>
              <a:rPr lang="en-US" sz="1600" dirty="0">
                <a:solidFill>
                  <a:schemeClr val="tx1"/>
                </a:solidFill>
              </a:rPr>
              <a:t>K-Mean Clustering is an unsupervised algorithm. As we move into the unsupervised algorithm, there is another series of neural network will be coming out.</a:t>
            </a:r>
          </a:p>
          <a:p>
            <a:pPr marL="342900" indent="-342900" algn="l">
              <a:buClr>
                <a:srgbClr val="0070C0"/>
              </a:buClr>
              <a:buSzPct val="80000"/>
              <a:buFont typeface="Wingdings" pitchFamily="2" charset="2"/>
              <a:buChar char="u"/>
            </a:pPr>
            <a:r>
              <a:rPr lang="en-US" sz="1600" dirty="0">
                <a:solidFill>
                  <a:schemeClr val="tx1"/>
                </a:solidFill>
              </a:rPr>
              <a:t>Unsupervised is more difficult to test the accuracy and validity of data set.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https://www.youtube.com/watch?v=g1Zbuk1gAfk&amp;list=PLzMcBGfZo4-mP7qA9cagf68V06sko5otr&amp;index=11s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12.1 Implement K-Mean Benchmark</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1878160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10A92AC-2B4E-45F6-A699-ED44323DFE09}"/>
              </a:ext>
            </a:extLst>
          </p:cNvPr>
          <p:cNvPicPr>
            <a:picLocks noChangeAspect="1"/>
          </p:cNvPicPr>
          <p:nvPr/>
        </p:nvPicPr>
        <p:blipFill>
          <a:blip r:embed="rId2"/>
          <a:stretch>
            <a:fillRect/>
          </a:stretch>
        </p:blipFill>
        <p:spPr>
          <a:xfrm>
            <a:off x="4018711" y="1316586"/>
            <a:ext cx="4903608" cy="470779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12.1 Implement K-Mean Benchmark</a:t>
            </a:r>
            <a:endParaRPr lang="zh-TW" altLang="en-US" b="1" dirty="0">
              <a:solidFill>
                <a:srgbClr val="FFFF00"/>
              </a:solidFill>
            </a:endParaRPr>
          </a:p>
        </p:txBody>
      </p:sp>
      <p:sp>
        <p:nvSpPr>
          <p:cNvPr id="3" name="副標題 2"/>
          <p:cNvSpPr>
            <a:spLocks noGrp="1"/>
          </p:cNvSpPr>
          <p:nvPr>
            <p:ph type="subTitle" idx="1"/>
          </p:nvPr>
        </p:nvSpPr>
        <p:spPr>
          <a:xfrm>
            <a:off x="467544" y="1268758"/>
            <a:ext cx="3456384" cy="45365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Load the data: </a:t>
            </a:r>
          </a:p>
          <a:p>
            <a:pPr marL="342900" indent="-342900" algn="l">
              <a:buClr>
                <a:srgbClr val="0070C0"/>
              </a:buClr>
              <a:buSzPct val="80000"/>
              <a:buFont typeface="Wingdings" pitchFamily="2" charset="2"/>
              <a:buChar char="u"/>
            </a:pPr>
            <a:r>
              <a:rPr lang="en-US" sz="1600" dirty="0">
                <a:solidFill>
                  <a:schemeClr val="tx1"/>
                </a:solidFill>
              </a:rPr>
              <a:t>from </a:t>
            </a:r>
            <a:r>
              <a:rPr lang="en-US" sz="1600" dirty="0" err="1">
                <a:solidFill>
                  <a:schemeClr val="tx1"/>
                </a:solidFill>
              </a:rPr>
              <a:t>sklearn.datasets</a:t>
            </a:r>
            <a:r>
              <a:rPr lang="en-US" sz="1600" dirty="0">
                <a:solidFill>
                  <a:schemeClr val="tx1"/>
                </a:solidFill>
              </a:rPr>
              <a:t> import </a:t>
            </a:r>
            <a:r>
              <a:rPr lang="en-US" sz="1600" dirty="0" err="1">
                <a:solidFill>
                  <a:schemeClr val="tx1"/>
                </a:solidFill>
              </a:rPr>
              <a:t>load_digits</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digits = </a:t>
            </a:r>
            <a:r>
              <a:rPr lang="en-US" sz="1600" dirty="0" err="1">
                <a:solidFill>
                  <a:schemeClr val="tx1"/>
                </a:solidFill>
              </a:rPr>
              <a:t>load_digits</a:t>
            </a:r>
            <a:r>
              <a:rPr lang="en-US" sz="1600" dirty="0">
                <a:solidFill>
                  <a:schemeClr val="tx1"/>
                </a:solidFill>
              </a:rPr>
              <a:t> () </a:t>
            </a:r>
          </a:p>
          <a:p>
            <a:pPr marL="342900" indent="-342900" algn="l">
              <a:buClr>
                <a:srgbClr val="0070C0"/>
              </a:buClr>
              <a:buSzPct val="80000"/>
              <a:buFont typeface="Wingdings" pitchFamily="2" charset="2"/>
              <a:buChar char="u"/>
            </a:pPr>
            <a:r>
              <a:rPr lang="en-US" sz="1600" dirty="0">
                <a:solidFill>
                  <a:schemeClr val="tx1"/>
                </a:solidFill>
              </a:rPr>
              <a:t>The digit data by default have large values. It maybe the RGB value or grayscale values. They scaled down by scale() function. Scale down the value will save the computation time. </a:t>
            </a:r>
          </a:p>
          <a:p>
            <a:pPr marL="342900" indent="-342900" algn="l">
              <a:buClr>
                <a:srgbClr val="0070C0"/>
              </a:buClr>
              <a:buSzPct val="80000"/>
              <a:buFont typeface="Wingdings" pitchFamily="2" charset="2"/>
              <a:buChar char="u"/>
            </a:pPr>
            <a:r>
              <a:rPr lang="en-US" sz="1600" dirty="0">
                <a:solidFill>
                  <a:schemeClr val="tx1"/>
                </a:solidFill>
              </a:rPr>
              <a:t>Especially, we are doing the Euclidean distance between the point. The small values is better for computation and have less outliers.</a:t>
            </a:r>
          </a:p>
          <a:p>
            <a:pPr marL="342900" indent="-342900" algn="l">
              <a:buClr>
                <a:srgbClr val="0070C0"/>
              </a:buClr>
              <a:buSzPct val="80000"/>
              <a:buFont typeface="Wingdings" pitchFamily="2" charset="2"/>
              <a:buChar char="u"/>
            </a:pPr>
            <a:r>
              <a:rPr lang="en-US" sz="1600" dirty="0">
                <a:solidFill>
                  <a:schemeClr val="tx1"/>
                </a:solidFill>
              </a:rPr>
              <a:t>data = scale (</a:t>
            </a:r>
            <a:r>
              <a:rPr lang="en-US" sz="1600" dirty="0" err="1">
                <a:solidFill>
                  <a:schemeClr val="tx1"/>
                </a:solidFill>
              </a:rPr>
              <a:t>digits.data</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The y = </a:t>
            </a:r>
            <a:r>
              <a:rPr lang="en-US" sz="1600" dirty="0" err="1">
                <a:solidFill>
                  <a:schemeClr val="tx1"/>
                </a:solidFill>
              </a:rPr>
              <a:t>digitis.target</a:t>
            </a:r>
            <a:r>
              <a:rPr lang="en-US" sz="1600" dirty="0">
                <a:solidFill>
                  <a:schemeClr val="tx1"/>
                </a:solidFill>
              </a:rPr>
              <a:t> is the final feature going to be displayed.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https://www.youtube.com/watch?v=g1Zbuk1gAfk&amp;list=PLzMcBGfZo4-mP7qA9cagf68V06sko5otr&amp;index=11s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8" name="Rectangle 7">
            <a:extLst>
              <a:ext uri="{FF2B5EF4-FFF2-40B4-BE49-F238E27FC236}">
                <a16:creationId xmlns:a16="http://schemas.microsoft.com/office/drawing/2014/main" id="{1B4E8526-5194-493C-A3F3-AB2311FDA376}"/>
              </a:ext>
            </a:extLst>
          </p:cNvPr>
          <p:cNvSpPr/>
          <p:nvPr/>
        </p:nvSpPr>
        <p:spPr>
          <a:xfrm>
            <a:off x="4439678" y="2636912"/>
            <a:ext cx="3627426"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0871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B68AD65-0990-41A2-85EF-795034C70963}"/>
              </a:ext>
            </a:extLst>
          </p:cNvPr>
          <p:cNvPicPr>
            <a:picLocks noChangeAspect="1"/>
          </p:cNvPicPr>
          <p:nvPr/>
        </p:nvPicPr>
        <p:blipFill>
          <a:blip r:embed="rId2"/>
          <a:stretch>
            <a:fillRect/>
          </a:stretch>
        </p:blipFill>
        <p:spPr>
          <a:xfrm>
            <a:off x="4018711" y="1316586"/>
            <a:ext cx="4903608" cy="470779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12.1 Implement K-Mean Benchmark</a:t>
            </a:r>
            <a:endParaRPr lang="zh-TW" altLang="en-US" b="1" dirty="0">
              <a:solidFill>
                <a:srgbClr val="FFFF00"/>
              </a:solidFill>
            </a:endParaRPr>
          </a:p>
        </p:txBody>
      </p:sp>
      <p:sp>
        <p:nvSpPr>
          <p:cNvPr id="3" name="副標題 2"/>
          <p:cNvSpPr>
            <a:spLocks noGrp="1"/>
          </p:cNvSpPr>
          <p:nvPr>
            <p:ph type="subTitle" idx="1"/>
          </p:nvPr>
        </p:nvSpPr>
        <p:spPr>
          <a:xfrm>
            <a:off x="467544" y="1268759"/>
            <a:ext cx="3240360" cy="2160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We have K = 10 for 10 classes (we have 10 digits from 0 to 9) for the data sets.</a:t>
            </a:r>
          </a:p>
          <a:p>
            <a:pPr marL="342900" indent="-342900" algn="l">
              <a:buClr>
                <a:srgbClr val="0070C0"/>
              </a:buClr>
              <a:buSzPct val="80000"/>
              <a:buFont typeface="Wingdings" pitchFamily="2" charset="2"/>
              <a:buChar char="u"/>
            </a:pPr>
            <a:r>
              <a:rPr lang="en-US" sz="1600" dirty="0">
                <a:solidFill>
                  <a:schemeClr val="tx1"/>
                </a:solidFill>
              </a:rPr>
              <a:t>Then we want to test our samples and features of our data: </a:t>
            </a:r>
          </a:p>
          <a:p>
            <a:pPr marL="342900" indent="-342900" algn="l">
              <a:buClr>
                <a:srgbClr val="0070C0"/>
              </a:buClr>
              <a:buSzPct val="80000"/>
              <a:buFont typeface="Wingdings" pitchFamily="2" charset="2"/>
              <a:buChar char="u"/>
            </a:pPr>
            <a:r>
              <a:rPr lang="en-US" sz="1600" dirty="0" err="1">
                <a:solidFill>
                  <a:schemeClr val="tx1"/>
                </a:solidFill>
              </a:rPr>
              <a:t>n_samples</a:t>
            </a:r>
            <a:r>
              <a:rPr lang="en-US" sz="1600" dirty="0">
                <a:solidFill>
                  <a:schemeClr val="tx1"/>
                </a:solidFill>
              </a:rPr>
              <a:t>, </a:t>
            </a:r>
            <a:r>
              <a:rPr lang="en-US" sz="1600" dirty="0" err="1">
                <a:solidFill>
                  <a:schemeClr val="tx1"/>
                </a:solidFill>
              </a:rPr>
              <a:t>n_features</a:t>
            </a:r>
            <a:r>
              <a:rPr lang="en-US" sz="1600" dirty="0">
                <a:solidFill>
                  <a:schemeClr val="tx1"/>
                </a:solidFill>
              </a:rPr>
              <a:t> = </a:t>
            </a:r>
            <a:r>
              <a:rPr lang="en-US" sz="1600" dirty="0" err="1">
                <a:solidFill>
                  <a:schemeClr val="tx1"/>
                </a:solidFill>
              </a:rPr>
              <a:t>data.shape</a:t>
            </a: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https://www.youtube.com/watch?v=g1Zbuk1gAfk&amp;list=PLzMcBGfZo4-mP7qA9cagf68V06sko5otr&amp;index=11s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11" name="Rectangle 10">
            <a:extLst>
              <a:ext uri="{FF2B5EF4-FFF2-40B4-BE49-F238E27FC236}">
                <a16:creationId xmlns:a16="http://schemas.microsoft.com/office/drawing/2014/main" id="{AA74C66B-7140-4411-991E-1AB56C3930AC}"/>
              </a:ext>
            </a:extLst>
          </p:cNvPr>
          <p:cNvSpPr/>
          <p:nvPr/>
        </p:nvSpPr>
        <p:spPr>
          <a:xfrm>
            <a:off x="4548655" y="3212976"/>
            <a:ext cx="3312368"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309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5BA9DF1-0BDF-4F8D-A993-64359BA23257}"/>
              </a:ext>
            </a:extLst>
          </p:cNvPr>
          <p:cNvPicPr>
            <a:picLocks noChangeAspect="1"/>
          </p:cNvPicPr>
          <p:nvPr/>
        </p:nvPicPr>
        <p:blipFill>
          <a:blip r:embed="rId2"/>
          <a:stretch>
            <a:fillRect/>
          </a:stretch>
        </p:blipFill>
        <p:spPr>
          <a:xfrm>
            <a:off x="4018711" y="1316586"/>
            <a:ext cx="4903608" cy="470779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12.1 Implement K-Mean Benchmark</a:t>
            </a:r>
            <a:endParaRPr lang="zh-TW" altLang="en-US" b="1" dirty="0">
              <a:solidFill>
                <a:srgbClr val="FFFF00"/>
              </a:solidFill>
            </a:endParaRPr>
          </a:p>
        </p:txBody>
      </p:sp>
      <p:sp>
        <p:nvSpPr>
          <p:cNvPr id="3" name="副標題 2"/>
          <p:cNvSpPr>
            <a:spLocks noGrp="1"/>
          </p:cNvSpPr>
          <p:nvPr>
            <p:ph type="subTitle" idx="1"/>
          </p:nvPr>
        </p:nvSpPr>
        <p:spPr>
          <a:xfrm>
            <a:off x="472786" y="1240867"/>
            <a:ext cx="3300062" cy="28362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Then, we setup the unsupervised K-Mean algorithm: Completeness score, v-measure score, adjusted rand score, mutual info score, and silhouette score. </a:t>
            </a:r>
          </a:p>
          <a:p>
            <a:pPr marL="342900" indent="-342900" algn="l">
              <a:buClr>
                <a:srgbClr val="0070C0"/>
              </a:buClr>
              <a:buSzPct val="80000"/>
              <a:buFont typeface="Wingdings" pitchFamily="2" charset="2"/>
              <a:buChar char="u"/>
            </a:pPr>
            <a:r>
              <a:rPr lang="en-US" sz="1600" dirty="0">
                <a:solidFill>
                  <a:schemeClr val="tx1"/>
                </a:solidFill>
              </a:rPr>
              <a:t>They have a large amount of score to grade the model to get the best accuracy. </a:t>
            </a:r>
          </a:p>
          <a:p>
            <a:pPr marL="342900" indent="-342900" algn="l">
              <a:buClr>
                <a:srgbClr val="0070C0"/>
              </a:buClr>
              <a:buSzPct val="80000"/>
              <a:buFont typeface="Wingdings" pitchFamily="2" charset="2"/>
              <a:buChar char="u"/>
            </a:pPr>
            <a:r>
              <a:rPr lang="en-US" sz="1600" dirty="0">
                <a:solidFill>
                  <a:schemeClr val="tx1"/>
                </a:solidFill>
              </a:rPr>
              <a:t>All scores represent the different meaning to evaluate the accuracy of the model.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https://www.youtube.com/watch?v=g1Zbuk1gAfk&amp;list=PLzMcBGfZo4-mP7qA9cagf68V06sko5otr&amp;index=11s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1" name="Rectangle 10">
            <a:extLst>
              <a:ext uri="{FF2B5EF4-FFF2-40B4-BE49-F238E27FC236}">
                <a16:creationId xmlns:a16="http://schemas.microsoft.com/office/drawing/2014/main" id="{AA74C66B-7140-4411-991E-1AB56C3930AC}"/>
              </a:ext>
            </a:extLst>
          </p:cNvPr>
          <p:cNvSpPr/>
          <p:nvPr/>
        </p:nvSpPr>
        <p:spPr>
          <a:xfrm>
            <a:off x="4572000" y="3717032"/>
            <a:ext cx="4104456" cy="165618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942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F17479E-A421-46E6-ADCA-846F49629176}"/>
              </a:ext>
            </a:extLst>
          </p:cNvPr>
          <p:cNvPicPr>
            <a:picLocks noChangeAspect="1"/>
          </p:cNvPicPr>
          <p:nvPr/>
        </p:nvPicPr>
        <p:blipFill>
          <a:blip r:embed="rId2"/>
          <a:stretch>
            <a:fillRect/>
          </a:stretch>
        </p:blipFill>
        <p:spPr>
          <a:xfrm>
            <a:off x="1619672" y="2360462"/>
            <a:ext cx="6444208" cy="399588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12.1 Implement K-Mean Benchmark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8231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The scikit-learn.org web-site: </a:t>
            </a:r>
          </a:p>
          <a:p>
            <a:pPr marL="342900" indent="-342900" algn="l">
              <a:buClr>
                <a:srgbClr val="0070C0"/>
              </a:buClr>
              <a:buSzPct val="80000"/>
              <a:buFont typeface="Wingdings" pitchFamily="2" charset="2"/>
              <a:buChar char="u"/>
            </a:pPr>
            <a:r>
              <a:rPr lang="en-US" sz="1600" dirty="0">
                <a:solidFill>
                  <a:schemeClr val="tx1"/>
                </a:solidFill>
                <a:hlinkClick r:id="rId3"/>
              </a:rPr>
              <a:t>https://scikit-learn.org/stable/modules/generated/sklearn.cluster.KMeans.html</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contains the parameter information for k-means clustering.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https://www.youtube.com/watch?v=g1Zbuk1gAfk&amp;list=PLzMcBGfZo4-mP7qA9cagf68V06sko5otr&amp;index=11s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682854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2405529-B2F2-4F96-B920-3F08FCE4B050}"/>
              </a:ext>
            </a:extLst>
          </p:cNvPr>
          <p:cNvPicPr>
            <a:picLocks noChangeAspect="1"/>
          </p:cNvPicPr>
          <p:nvPr/>
        </p:nvPicPr>
        <p:blipFill>
          <a:blip r:embed="rId2"/>
          <a:stretch>
            <a:fillRect/>
          </a:stretch>
        </p:blipFill>
        <p:spPr>
          <a:xfrm>
            <a:off x="3419872" y="1342256"/>
            <a:ext cx="4903608" cy="470779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12.1 Implement K-Mean Benchmark</a:t>
            </a:r>
            <a:endParaRPr lang="zh-TW" altLang="en-US" b="1" dirty="0">
              <a:solidFill>
                <a:srgbClr val="FFFF00"/>
              </a:solidFill>
            </a:endParaRPr>
          </a:p>
        </p:txBody>
      </p:sp>
      <p:sp>
        <p:nvSpPr>
          <p:cNvPr id="3" name="副標題 2"/>
          <p:cNvSpPr>
            <a:spLocks noGrp="1"/>
          </p:cNvSpPr>
          <p:nvPr>
            <p:ph type="subTitle" idx="1"/>
          </p:nvPr>
        </p:nvSpPr>
        <p:spPr>
          <a:xfrm>
            <a:off x="467544" y="1268759"/>
            <a:ext cx="2664296" cy="48965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We will bench k-means by using the k-means++ and random for the data set.</a:t>
            </a:r>
          </a:p>
          <a:p>
            <a:pPr marL="342900" indent="-342900" algn="l">
              <a:buClr>
                <a:srgbClr val="0070C0"/>
              </a:buClr>
              <a:buSzPct val="80000"/>
              <a:buFont typeface="Wingdings" pitchFamily="2" charset="2"/>
              <a:buChar char="u"/>
            </a:pPr>
            <a:r>
              <a:rPr lang="en-US" sz="1600" dirty="0">
                <a:solidFill>
                  <a:schemeClr val="tx1"/>
                </a:solidFill>
              </a:rPr>
              <a:t>The </a:t>
            </a:r>
            <a:r>
              <a:rPr lang="en-US" sz="1600" dirty="0" err="1">
                <a:solidFill>
                  <a:schemeClr val="tx1"/>
                </a:solidFill>
              </a:rPr>
              <a:t>Kmeans</a:t>
            </a:r>
            <a:r>
              <a:rPr lang="en-US" sz="1600" dirty="0">
                <a:solidFill>
                  <a:schemeClr val="tx1"/>
                </a:solidFill>
              </a:rPr>
              <a:t> has the </a:t>
            </a:r>
            <a:r>
              <a:rPr lang="en-US" sz="1600" dirty="0" err="1">
                <a:solidFill>
                  <a:schemeClr val="tx1"/>
                </a:solidFill>
              </a:rPr>
              <a:t>init</a:t>
            </a:r>
            <a:r>
              <a:rPr lang="en-US" sz="1600" dirty="0">
                <a:solidFill>
                  <a:schemeClr val="tx1"/>
                </a:solidFill>
              </a:rPr>
              <a:t>= {‘k-means++’ , ‘random’, or an </a:t>
            </a:r>
            <a:r>
              <a:rPr lang="en-US" sz="1600" dirty="0" err="1">
                <a:solidFill>
                  <a:schemeClr val="tx1"/>
                </a:solidFill>
              </a:rPr>
              <a:t>ndarray</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The ‘k-means++’ selects initial cluster centers for k-mean clustering in a smart way to speed up convergence and run faster. </a:t>
            </a:r>
          </a:p>
          <a:p>
            <a:pPr marL="342900" indent="-342900" algn="l">
              <a:buClr>
                <a:srgbClr val="0070C0"/>
              </a:buClr>
              <a:buSzPct val="80000"/>
              <a:buFont typeface="Wingdings" pitchFamily="2" charset="2"/>
              <a:buChar char="u"/>
            </a:pPr>
            <a:r>
              <a:rPr lang="en-US" sz="1600" dirty="0">
                <a:solidFill>
                  <a:schemeClr val="tx1"/>
                </a:solidFill>
              </a:rPr>
              <a:t>The ‘random’ choose k observations (rows) at random for the initial centroids.</a:t>
            </a:r>
          </a:p>
          <a:p>
            <a:pPr marL="342900" indent="-342900" algn="l">
              <a:buClr>
                <a:srgbClr val="0070C0"/>
              </a:buClr>
              <a:buSzPct val="80000"/>
              <a:buFont typeface="Wingdings" pitchFamily="2" charset="2"/>
              <a:buChar char="u"/>
            </a:pPr>
            <a:r>
              <a:rPr lang="en-US" sz="1600" dirty="0">
                <a:solidFill>
                  <a:schemeClr val="tx1"/>
                </a:solidFill>
              </a:rPr>
              <a:t>We choose ‘random’ for our bench mark.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https://www.youtube.com/watch?v=g1Zbuk1gAfk&amp;list=PLzMcBGfZo4-mP7qA9cagf68V06sko5otr&amp;index=11s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1" name="Rectangle 10">
            <a:extLst>
              <a:ext uri="{FF2B5EF4-FFF2-40B4-BE49-F238E27FC236}">
                <a16:creationId xmlns:a16="http://schemas.microsoft.com/office/drawing/2014/main" id="{AA74C66B-7140-4411-991E-1AB56C3930AC}"/>
              </a:ext>
            </a:extLst>
          </p:cNvPr>
          <p:cNvSpPr/>
          <p:nvPr/>
        </p:nvSpPr>
        <p:spPr>
          <a:xfrm>
            <a:off x="3651102" y="5627462"/>
            <a:ext cx="4161258" cy="3688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715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7D3E124-4711-4389-8C2F-147F9622A545}"/>
              </a:ext>
            </a:extLst>
          </p:cNvPr>
          <p:cNvPicPr>
            <a:picLocks noChangeAspect="1"/>
          </p:cNvPicPr>
          <p:nvPr/>
        </p:nvPicPr>
        <p:blipFill>
          <a:blip r:embed="rId2"/>
          <a:stretch>
            <a:fillRect/>
          </a:stretch>
        </p:blipFill>
        <p:spPr>
          <a:xfrm>
            <a:off x="3635895" y="1725826"/>
            <a:ext cx="5050905" cy="4693319"/>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12.1 Implement K-Mean Benchmark</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&gt; python ch12_01_Kmean_Benchmark.py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https://www.youtube.com/watch?v=g1Zbuk1gAfk&amp;list=PLzMcBGfZo4-mP7qA9cagf68V06sko5otr&amp;index=11s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10" name="副標題 2">
            <a:extLst>
              <a:ext uri="{FF2B5EF4-FFF2-40B4-BE49-F238E27FC236}">
                <a16:creationId xmlns:a16="http://schemas.microsoft.com/office/drawing/2014/main" id="{BF8CBB2E-6965-4CC7-B196-7DF8614061DC}"/>
              </a:ext>
            </a:extLst>
          </p:cNvPr>
          <p:cNvSpPr txBox="1">
            <a:spLocks/>
          </p:cNvSpPr>
          <p:nvPr/>
        </p:nvSpPr>
        <p:spPr>
          <a:xfrm>
            <a:off x="467544" y="1772815"/>
            <a:ext cx="2808312" cy="230425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dirty="0">
                <a:solidFill>
                  <a:schemeClr val="tx1"/>
                </a:solidFill>
              </a:rPr>
              <a:t>You can see different score for selecting random with initial cluster = 10.</a:t>
            </a:r>
          </a:p>
          <a:p>
            <a:pPr marL="342900" indent="-342900" algn="l">
              <a:buClr>
                <a:srgbClr val="0070C0"/>
              </a:buClr>
              <a:buSzPct val="80000"/>
              <a:buFont typeface="Wingdings" pitchFamily="2" charset="2"/>
              <a:buChar char="u"/>
            </a:pPr>
            <a:r>
              <a:rPr lang="en-US" sz="1600" dirty="0">
                <a:solidFill>
                  <a:schemeClr val="tx1"/>
                </a:solidFill>
              </a:rPr>
              <a:t>Inertia = 69482, homogeneity = 0.607, completeness = 0.654, adjusted rand score = 0.629, etc. The higher the better.</a:t>
            </a:r>
          </a:p>
          <a:p>
            <a:pPr marL="342900" indent="-342900" algn="l">
              <a:buClr>
                <a:srgbClr val="0070C0"/>
              </a:buClr>
              <a:buSzPct val="80000"/>
              <a:buFont typeface="Wingdings" pitchFamily="2" charset="2"/>
              <a:buChar char="u"/>
            </a:pPr>
            <a:endParaRPr lang="en-US" sz="1600" dirty="0">
              <a:solidFill>
                <a:schemeClr val="tx1"/>
              </a:solidFill>
            </a:endParaRPr>
          </a:p>
        </p:txBody>
      </p:sp>
    </p:spTree>
    <p:extLst>
      <p:ext uri="{BB962C8B-B14F-4D97-AF65-F5344CB8AC3E}">
        <p14:creationId xmlns:p14="http://schemas.microsoft.com/office/powerpoint/2010/main" val="131184446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1941</TotalTime>
  <Words>870</Words>
  <Application>Microsoft Office PowerPoint</Application>
  <PresentationFormat>On-screen Show (4:3)</PresentationFormat>
  <Paragraphs>99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佈景主題</vt:lpstr>
      <vt:lpstr>12 K-Mean Cluster Implement (Part 2)</vt:lpstr>
      <vt:lpstr>12 K-Mean Cluster Implement (Part 2)</vt:lpstr>
      <vt:lpstr>12.1 Implement K-Mean Benchmark</vt:lpstr>
      <vt:lpstr>12.1 Implement K-Mean Benchmark</vt:lpstr>
      <vt:lpstr>12.1 Implement K-Mean Benchmark</vt:lpstr>
      <vt:lpstr>12.1 Implement K-Mean Benchmark</vt:lpstr>
      <vt:lpstr>12.1 Implement K-Mean Benchmark</vt:lpstr>
      <vt:lpstr>12.1 Implement K-Mean Benchmark</vt:lpstr>
      <vt:lpstr>12.1 Implement K-Mean Benchmark</vt:lpstr>
      <vt:lpstr>12.1 Implement K-Mean Benchmark</vt:lpstr>
      <vt:lpstr>12.2 K-Mean Cluster for Digits</vt:lpstr>
      <vt:lpstr>12.2 K-Mean Cluster for Digits</vt:lpstr>
      <vt:lpstr>12.2 K-Mean Cluster for Digits</vt:lpstr>
      <vt:lpstr>12.2 K-Mean Cluster for Digits</vt:lpstr>
      <vt:lpstr>12.2 K-Mean Cluster for Digits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952</cp:revision>
  <dcterms:created xsi:type="dcterms:W3CDTF">2018-09-28T16:40:41Z</dcterms:created>
  <dcterms:modified xsi:type="dcterms:W3CDTF">2019-03-17T21:36:47Z</dcterms:modified>
</cp:coreProperties>
</file>